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0"/>
  </p:notesMasterIdLst>
  <p:sldIdLst>
    <p:sldId id="256" r:id="rId2"/>
    <p:sldId id="259" r:id="rId3"/>
    <p:sldId id="365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6" r:id="rId39"/>
    <p:sldId id="297" r:id="rId40"/>
    <p:sldId id="298" r:id="rId41"/>
    <p:sldId id="299" r:id="rId42"/>
    <p:sldId id="301" r:id="rId43"/>
    <p:sldId id="302" r:id="rId44"/>
    <p:sldId id="303" r:id="rId45"/>
    <p:sldId id="304" r:id="rId46"/>
    <p:sldId id="305" r:id="rId47"/>
    <p:sldId id="306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7" r:id="rId56"/>
    <p:sldId id="318" r:id="rId57"/>
    <p:sldId id="319" r:id="rId58"/>
    <p:sldId id="320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55" r:id="rId90"/>
    <p:sldId id="356" r:id="rId91"/>
    <p:sldId id="357" r:id="rId92"/>
    <p:sldId id="358" r:id="rId93"/>
    <p:sldId id="359" r:id="rId94"/>
    <p:sldId id="360" r:id="rId95"/>
    <p:sldId id="361" r:id="rId96"/>
    <p:sldId id="362" r:id="rId97"/>
    <p:sldId id="363" r:id="rId98"/>
    <p:sldId id="364" r:id="rId9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89709" autoAdjust="0"/>
  </p:normalViewPr>
  <p:slideViewPr>
    <p:cSldViewPr snapToGrid="0">
      <p:cViewPr varScale="1">
        <p:scale>
          <a:sx n="95" d="100"/>
          <a:sy n="95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68C49-1136-4CD6-BF84-09BF06A9E6E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32FD0-8EFD-48B5-A1D0-1004723EE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5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DD20EC5-D6CC-CD4A-8663-5EF671D1936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DF6C02-CBE1-48F5-B65F-D310D97084EC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/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B440236F-D2FF-D840-9489-69AC724ED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AEF587F-E3FD-4127-820F-D8FD42F392C1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63D859C3-07D8-2FAE-104D-A61383BEEE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D8DC3561-D4EB-BD42-034D-5330B294D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2B405135-1C3E-F74D-A417-9EA56D4263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1AA957-4BE5-4660-B7EF-C93EEB6BA1D6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/>
          </a:p>
        </p:txBody>
      </p:sp>
      <p:sp>
        <p:nvSpPr>
          <p:cNvPr id="25603" name="Text Box 1">
            <a:extLst>
              <a:ext uri="{FF2B5EF4-FFF2-40B4-BE49-F238E27FC236}">
                <a16:creationId xmlns:a16="http://schemas.microsoft.com/office/drawing/2014/main" id="{70A34D43-2933-F94D-91F7-1B8FE9694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0363404-1765-4D3F-85CA-B9ECA31FA35A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/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2BF80FA3-06ED-7AE4-2F72-9EF912E36A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9D466186-DADD-24BA-8403-B9337E05C3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ED90405A-DAB7-3B4C-9E04-A8B058D8D4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52642B-8002-43B8-B72A-DF5BB3F80B15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/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57E89DE2-C850-A0D2-FAC0-2E5ECC1632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3C06CD40-710D-9D0C-F60B-BB957141B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F4E3068-2EAC-8E40-B76B-39097764C1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9864FB-DA08-4C15-9B06-53B8C7814FBA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/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9DA5B7EE-59C1-8F4A-82A7-88E3C2FC0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88E4FB2-3656-4476-82E7-D536019D764B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/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EC0E7EA9-0F79-879E-30D2-F96DFF6615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76C5F779-A2C0-E7A4-1112-734B2536A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15FB320E-0C49-A24E-86D3-5598A913718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0A1779-BD39-42D8-A291-7B854A76DE7E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/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40A4352A-537A-7A07-5F64-B6D2E60B68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5F6F3CE4-E743-1720-9FB4-9C5319962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992B98C5-74B5-E841-B2FB-73413A8A02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4AC528-6121-4194-A015-3DE7EC909CF3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/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D31B82E1-06AD-5C44-A130-8A98BBBAB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9EC9416-A460-412C-9788-D163C04EA6F5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/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A0804F99-F8FA-48B8-1594-419981EEE3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FD3828B9-234A-FACF-08CA-45E320F68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F849B96F-B78A-A848-8B41-2888F8F41F0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57EB4B-5AC7-4E1E-8980-F19871D19F48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/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DD50D9E9-DB45-750F-A325-F7CB261C70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EDEB8DBC-1305-BA26-D8CC-3EE9E1EC44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7C85EA60-9D0A-E749-BD7F-875BC708E4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349DE3-2E9B-4F2B-A17B-E79FC2B95835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/>
          </a:p>
        </p:txBody>
      </p:sp>
      <p:sp>
        <p:nvSpPr>
          <p:cNvPr id="50179" name="Rectangle 1">
            <a:extLst>
              <a:ext uri="{FF2B5EF4-FFF2-40B4-BE49-F238E27FC236}">
                <a16:creationId xmlns:a16="http://schemas.microsoft.com/office/drawing/2014/main" id="{80C4E8F1-29C8-B3DD-A7CD-61AE179FFB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B4F29AC4-43F6-60AF-B464-1825C1195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396CB502-69F2-E248-B792-8FC605BC10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511FE5-1C61-4139-88F1-4DF0ACD0A5E5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/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20239E35-EA42-6C89-8C5C-3164A7265F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5DB129F7-3708-BD99-D057-C88729C186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A32A0A9A-7D66-2640-B551-1B81DF12F10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F7404C-CA77-4BDE-8CFB-5F5E93F8286C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/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id="{902B4E00-7AD5-C95C-FC7F-E27D360D67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A6CF4048-7087-45C7-8BD5-D3D946791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E67A1EE2-EFA7-F044-82C5-CE622CCB173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C169B7-6EEB-4F95-8B9F-2759184E547E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/>
          </a:p>
        </p:txBody>
      </p:sp>
      <p:sp>
        <p:nvSpPr>
          <p:cNvPr id="56323" name="Rectangle 1">
            <a:extLst>
              <a:ext uri="{FF2B5EF4-FFF2-40B4-BE49-F238E27FC236}">
                <a16:creationId xmlns:a16="http://schemas.microsoft.com/office/drawing/2014/main" id="{8A8B6DD4-EFF8-B443-F1E0-A45E796367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83916D01-9067-D3F3-B808-49FFC3EB9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589C9740-8335-3143-877A-CEEF755AFF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647947-1B45-488B-AAE6-63E10F02F4A2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D43C0C7B-B818-B842-98A0-2D75495A7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3D8F2CF-B8EC-464B-98DF-21AB6FBB412A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/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FBD55C98-6D9E-BF58-7510-853B8079AA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AED00B75-E9A9-B6D1-8DAD-5329DE29B2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1597BD21-C1C5-ED42-9F71-7EB3098CBBF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5E0F33-B91D-47DD-BB5F-A631F6324DD5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/>
          </a:p>
        </p:txBody>
      </p:sp>
      <p:sp>
        <p:nvSpPr>
          <p:cNvPr id="58371" name="Rectangle 1">
            <a:extLst>
              <a:ext uri="{FF2B5EF4-FFF2-40B4-BE49-F238E27FC236}">
                <a16:creationId xmlns:a16="http://schemas.microsoft.com/office/drawing/2014/main" id="{257D0585-A93C-02F5-55A9-A9C5D1DABE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CD59F938-CD6A-3DF6-F4C3-CC5CB99B2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F74074E1-68FA-D149-866E-C8E5E5C194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D607D-5AD6-4F77-88A3-BA221A9967C0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/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A5799610-DC39-5440-AC23-49347F159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8FEBBEB-D677-48CE-9B9E-55E4E520D4BE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/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860EF180-209F-1D24-7626-B0D1242C1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6A18DD57-8FA7-634B-81E7-096D68021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97547A5B-0FDF-4040-B897-983AD08E18D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96DD12-DF4F-4585-8ABD-F609CE79730B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/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0E4603F9-107F-A346-9DA8-DA27893C9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2F186DA-DD07-48F4-ADC7-97A13A0FAB5F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/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5536158C-F141-4405-4A7F-D9DD0F596B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6639D0A2-E703-F95A-6802-2D3CA967B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28D44C63-3938-8847-861C-7646299E3B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60A65D-56AC-4E66-9329-13DB3CAF25E1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/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B5AB2A23-2D39-7A40-8B9E-A6A956419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4BAD9DA-5C1A-451B-A2C4-32BD29B9DBD8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/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5A0D85DD-3432-8A51-005E-8874484E9C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3">
            <a:extLst>
              <a:ext uri="{FF2B5EF4-FFF2-40B4-BE49-F238E27FC236}">
                <a16:creationId xmlns:a16="http://schemas.microsoft.com/office/drawing/2014/main" id="{F15E436A-0DDF-4022-A7EC-ECFEC4E4F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C91547E4-BA36-5C47-9231-67EF9D3FB0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33A8BF-C2A8-4303-ADE1-E626066E43C9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/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E9410AE7-2351-0945-BA8D-7CD15B210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1FF9F8E-07E5-40D1-84AF-D4A934F99596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/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15A11237-636D-CFE7-B0D4-813FC2043F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5" name="Rectangle 3">
            <a:extLst>
              <a:ext uri="{FF2B5EF4-FFF2-40B4-BE49-F238E27FC236}">
                <a16:creationId xmlns:a16="http://schemas.microsoft.com/office/drawing/2014/main" id="{E2582287-C71D-FD76-DEA8-FB7E41AD2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1913A0C0-8059-E24C-BCF7-596199EB92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1EC8080-9057-419D-BFCC-07C6BFCE50CB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/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CE6C26BA-20F0-F24B-905E-3795BF90D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B92A14E-9732-4A9C-ACF0-00FF4264FBB1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/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96B896DB-2A5D-28F5-6FC4-6122798DF2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650F1DE9-6F03-4479-59CF-F889B34A0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DC5206E6-19BD-3346-9CC4-284A59D04B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540F9E-969B-4012-84C4-2C28C000B444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/>
          </a:p>
        </p:txBody>
      </p:sp>
      <p:sp>
        <p:nvSpPr>
          <p:cNvPr id="58371" name="Text Box 1">
            <a:extLst>
              <a:ext uri="{FF2B5EF4-FFF2-40B4-BE49-F238E27FC236}">
                <a16:creationId xmlns:a16="http://schemas.microsoft.com/office/drawing/2014/main" id="{8432E39C-D980-9D45-9A2F-B3972736F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93277E3-F1EA-48DA-B84F-077D53CB6DF1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/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62FDB86F-35B3-E625-8726-8A9A73600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1" name="Rectangle 3">
            <a:extLst>
              <a:ext uri="{FF2B5EF4-FFF2-40B4-BE49-F238E27FC236}">
                <a16:creationId xmlns:a16="http://schemas.microsoft.com/office/drawing/2014/main" id="{6FDD300D-A2D2-9FE3-A070-D00C9B217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90012074-B5D6-CE4C-AEFC-51164FF7CBC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650549-EA7B-4ACC-9E57-AA01492D241B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/>
          </a:p>
        </p:txBody>
      </p:sp>
      <p:sp>
        <p:nvSpPr>
          <p:cNvPr id="60419" name="Text Box 1">
            <a:extLst>
              <a:ext uri="{FF2B5EF4-FFF2-40B4-BE49-F238E27FC236}">
                <a16:creationId xmlns:a16="http://schemas.microsoft.com/office/drawing/2014/main" id="{D605A0BA-6520-6E4B-BD53-D552DE055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FAA42C7-874C-4D34-B43F-B9A1B919656D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/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936457DE-E823-EA32-CAA3-B9CEC1C908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349527C1-13CE-DACE-B6BB-72AEF1A7A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86F94F35-47AE-484E-9FA7-2CBFD56885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1B9DA4-9F3E-4312-AEF5-DE10F7E8895F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/>
          </a:p>
        </p:txBody>
      </p:sp>
      <p:sp>
        <p:nvSpPr>
          <p:cNvPr id="62467" name="Text Box 1">
            <a:extLst>
              <a:ext uri="{FF2B5EF4-FFF2-40B4-BE49-F238E27FC236}">
                <a16:creationId xmlns:a16="http://schemas.microsoft.com/office/drawing/2014/main" id="{333EE65D-7198-9448-84C2-E936FFC5C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5E546D2-E6AF-4EDD-8327-556F08316F74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/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FBC2218A-A0AD-AB48-1C9C-574B74F8AE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7" name="Rectangle 3">
            <a:extLst>
              <a:ext uri="{FF2B5EF4-FFF2-40B4-BE49-F238E27FC236}">
                <a16:creationId xmlns:a16="http://schemas.microsoft.com/office/drawing/2014/main" id="{30DF4F2A-3991-4FD2-542B-995352D8A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443D97F8-F77F-3F49-82B2-3C4B432F24D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F4E6DF-9249-4F4A-A773-F2BABD6F653F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/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1ADA8578-48B3-8B4C-AF91-D905AE4B8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BB5833-FCAF-475B-BEC2-627AADBB4FE6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/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A72D4459-3096-232A-ED93-AAEB075570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5" name="Rectangle 3">
            <a:extLst>
              <a:ext uri="{FF2B5EF4-FFF2-40B4-BE49-F238E27FC236}">
                <a16:creationId xmlns:a16="http://schemas.microsoft.com/office/drawing/2014/main" id="{9FDF168E-6291-10A4-697C-1A92C72D4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225A624-71FE-C544-A397-250A132E5F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84785B-328D-4F3D-AA59-39F441C2700F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/>
          </a:p>
        </p:txBody>
      </p:sp>
      <p:sp>
        <p:nvSpPr>
          <p:cNvPr id="11267" name="Text Box 1">
            <a:extLst>
              <a:ext uri="{FF2B5EF4-FFF2-40B4-BE49-F238E27FC236}">
                <a16:creationId xmlns:a16="http://schemas.microsoft.com/office/drawing/2014/main" id="{88DA585A-9B87-E347-82D3-D22947CC1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40D4532-3C89-45B6-832D-A148A7D828CA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05D6DB2A-E4D6-1220-A529-D11BD9741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779D7D22-6BBA-ACFB-5972-303118C89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90960116-4F3F-6041-949D-FC968DEBB1E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75AB7F-1202-4D3A-B8ED-E5DA8659CCEF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/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id="{5BFAD81A-5392-CF40-B68A-06A67CAC0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4DAC16B-4559-414C-9D9F-6739FE625EC4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/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B7490B29-A2C7-1457-5F07-87F39AE4B6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3" name="Rectangle 3">
            <a:extLst>
              <a:ext uri="{FF2B5EF4-FFF2-40B4-BE49-F238E27FC236}">
                <a16:creationId xmlns:a16="http://schemas.microsoft.com/office/drawing/2014/main" id="{64CE9398-5CDB-AA05-0BFF-3AC084338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0B65BB93-AD50-9D42-B636-09B4CC5E38D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82717C-6CC3-428D-89ED-86879A675903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/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F619669A-CFF6-7B4D-9D62-11F2C83D5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94121C4-BE2B-4B1F-A3D4-7A8CD94167E5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/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A93A0847-F741-935C-1171-4BEB92C446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1" name="Rectangle 3">
            <a:extLst>
              <a:ext uri="{FF2B5EF4-FFF2-40B4-BE49-F238E27FC236}">
                <a16:creationId xmlns:a16="http://schemas.microsoft.com/office/drawing/2014/main" id="{1A57EEC2-453B-5802-08C0-63443A814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CEF5798F-002E-4141-A81D-B41D99FC30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175A09-2E6D-458E-BE55-7E765735E889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/>
          </a:p>
        </p:txBody>
      </p:sp>
      <p:sp>
        <p:nvSpPr>
          <p:cNvPr id="82947" name="Rectangle 1">
            <a:extLst>
              <a:ext uri="{FF2B5EF4-FFF2-40B4-BE49-F238E27FC236}">
                <a16:creationId xmlns:a16="http://schemas.microsoft.com/office/drawing/2014/main" id="{18A51BD1-6966-33FD-E16C-9BF5EC05F0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D8FE59CE-F441-673B-BCAE-1D1EEA1D2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F09CA5C8-9D59-9C43-964F-C76A886655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43870C-568E-4761-A935-D30E6A2D9605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/>
          </a:p>
        </p:txBody>
      </p:sp>
      <p:sp>
        <p:nvSpPr>
          <p:cNvPr id="84995" name="Rectangle 1">
            <a:extLst>
              <a:ext uri="{FF2B5EF4-FFF2-40B4-BE49-F238E27FC236}">
                <a16:creationId xmlns:a16="http://schemas.microsoft.com/office/drawing/2014/main" id="{992489CB-686A-64CF-9E16-7DE2D6E773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141CFC96-B091-1940-F86B-06DBFA3F8D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1DD5A950-70CD-CD4B-B923-1B9E6C599A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05E97C-BF34-4736-9564-D94C1437EF1E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/>
          </a:p>
        </p:txBody>
      </p:sp>
      <p:sp>
        <p:nvSpPr>
          <p:cNvPr id="87043" name="Rectangle 1">
            <a:extLst>
              <a:ext uri="{FF2B5EF4-FFF2-40B4-BE49-F238E27FC236}">
                <a16:creationId xmlns:a16="http://schemas.microsoft.com/office/drawing/2014/main" id="{6BE90A4F-BBCB-7C4C-3B8F-28E09F5BF7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4A20C13E-D7A0-76C0-9637-A3D37E8B2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9628F7B4-9604-1143-8FCA-DE8836CDB07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721A38-A02B-4770-B943-4928B432C8FA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/>
          </a:p>
        </p:txBody>
      </p:sp>
      <p:sp>
        <p:nvSpPr>
          <p:cNvPr id="76803" name="Text Box 1">
            <a:extLst>
              <a:ext uri="{FF2B5EF4-FFF2-40B4-BE49-F238E27FC236}">
                <a16:creationId xmlns:a16="http://schemas.microsoft.com/office/drawing/2014/main" id="{EEB25097-C3F6-9A41-84B6-D658629CB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4FA8969-2459-41F3-9A6C-A362B1386260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/>
          </a:p>
        </p:txBody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id="{5E87B09E-D6E3-64E9-E19C-01CFD22A7C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3" name="Rectangle 3">
            <a:extLst>
              <a:ext uri="{FF2B5EF4-FFF2-40B4-BE49-F238E27FC236}">
                <a16:creationId xmlns:a16="http://schemas.microsoft.com/office/drawing/2014/main" id="{C9B32F6E-E797-5D00-9BFA-E6C5CD8E1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7DA7BE81-C68A-A24F-9C3E-5C1A768303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E1BF84-1701-436E-A223-FDC44C609384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/>
          </a:p>
        </p:txBody>
      </p:sp>
      <p:sp>
        <p:nvSpPr>
          <p:cNvPr id="78851" name="Text Box 1">
            <a:extLst>
              <a:ext uri="{FF2B5EF4-FFF2-40B4-BE49-F238E27FC236}">
                <a16:creationId xmlns:a16="http://schemas.microsoft.com/office/drawing/2014/main" id="{374A88EC-07BB-F245-89FE-4AAC7B02F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F13382A-77D7-4CFF-BF88-FA0AE6358F60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/>
          </a:p>
        </p:txBody>
      </p:sp>
      <p:sp>
        <p:nvSpPr>
          <p:cNvPr id="91140" name="Rectangle 2">
            <a:extLst>
              <a:ext uri="{FF2B5EF4-FFF2-40B4-BE49-F238E27FC236}">
                <a16:creationId xmlns:a16="http://schemas.microsoft.com/office/drawing/2014/main" id="{B0EF2736-9C23-0E22-EFF8-558AB86152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1" name="Rectangle 3">
            <a:extLst>
              <a:ext uri="{FF2B5EF4-FFF2-40B4-BE49-F238E27FC236}">
                <a16:creationId xmlns:a16="http://schemas.microsoft.com/office/drawing/2014/main" id="{61026EEF-F578-238E-8517-EDCDCCEEF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BE3CC51D-B6A8-164D-AF59-CC0EB6A862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31DF2B4-30D9-4BC5-9B2F-94AC3A1D26C5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/>
          </a:p>
        </p:txBody>
      </p:sp>
      <p:sp>
        <p:nvSpPr>
          <p:cNvPr id="80899" name="Text Box 1">
            <a:extLst>
              <a:ext uri="{FF2B5EF4-FFF2-40B4-BE49-F238E27FC236}">
                <a16:creationId xmlns:a16="http://schemas.microsoft.com/office/drawing/2014/main" id="{E0BB3912-680F-F448-9945-C51CE6431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A9A5A86-D35B-4D19-9C32-6391C25F2916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/>
          </a:p>
        </p:txBody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45FA7918-74C6-5EC7-D1F8-2BF33D1C1B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9" name="Rectangle 3">
            <a:extLst>
              <a:ext uri="{FF2B5EF4-FFF2-40B4-BE49-F238E27FC236}">
                <a16:creationId xmlns:a16="http://schemas.microsoft.com/office/drawing/2014/main" id="{0E3A240A-21AA-C478-873D-F418C4FC0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E350FFD8-2E7C-F34D-91A1-550A09B8F0E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1CDE28-C8A7-4200-9FA5-D76779152270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/>
          </a:p>
        </p:txBody>
      </p:sp>
      <p:sp>
        <p:nvSpPr>
          <p:cNvPr id="82947" name="Text Box 1">
            <a:extLst>
              <a:ext uri="{FF2B5EF4-FFF2-40B4-BE49-F238E27FC236}">
                <a16:creationId xmlns:a16="http://schemas.microsoft.com/office/drawing/2014/main" id="{8FC5AFD0-690D-8149-9E8B-DAE74FC1C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9D8B0BF-C96B-4D46-A6D4-8A4C2B5F1D57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/>
          </a:p>
        </p:txBody>
      </p:sp>
      <p:sp>
        <p:nvSpPr>
          <p:cNvPr id="95236" name="Rectangle 2">
            <a:extLst>
              <a:ext uri="{FF2B5EF4-FFF2-40B4-BE49-F238E27FC236}">
                <a16:creationId xmlns:a16="http://schemas.microsoft.com/office/drawing/2014/main" id="{D7955F6A-ACD1-A3E4-34AE-3F7A41622D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7" name="Rectangle 3">
            <a:extLst>
              <a:ext uri="{FF2B5EF4-FFF2-40B4-BE49-F238E27FC236}">
                <a16:creationId xmlns:a16="http://schemas.microsoft.com/office/drawing/2014/main" id="{818BA302-68A3-71B2-383B-9184AD1FE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D811683A-BB47-6F42-A2A5-D655F254E2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49CA93-BDA5-4FBA-B6E8-9B3AB01588F0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/>
          </a:p>
        </p:txBody>
      </p:sp>
      <p:sp>
        <p:nvSpPr>
          <p:cNvPr id="97283" name="Rectangle 1">
            <a:extLst>
              <a:ext uri="{FF2B5EF4-FFF2-40B4-BE49-F238E27FC236}">
                <a16:creationId xmlns:a16="http://schemas.microsoft.com/office/drawing/2014/main" id="{CE032072-8B47-BFA4-9FEE-8CD420048F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6169B2CC-F075-59EC-F5EF-5987829D3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B1B04FDA-AEDD-504F-A10A-11197A1DF6D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EAD9B2-56B5-4046-B34D-C5263FB10888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/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D450785B-5A91-E54F-8A13-A8DA13A73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51DEE8C-0B43-4C16-AF81-04B4F248FBBA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/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6CB54E07-4690-F792-4AEB-99DAC56F32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6B7D0F90-2082-D07A-3EF6-E62CEC4E6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22083FEC-778C-F347-A4E0-2A61BACD23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457798-7C41-4DF8-A604-519719E54136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/>
          </a:p>
        </p:txBody>
      </p:sp>
      <p:sp>
        <p:nvSpPr>
          <p:cNvPr id="87043" name="Text Box 1">
            <a:extLst>
              <a:ext uri="{FF2B5EF4-FFF2-40B4-BE49-F238E27FC236}">
                <a16:creationId xmlns:a16="http://schemas.microsoft.com/office/drawing/2014/main" id="{A7C286CF-AF74-DA4D-B5C3-A61ED80CE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71818A1-F1B8-4D0B-99F4-6DBC0119CB84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/>
          </a:p>
        </p:txBody>
      </p:sp>
      <p:sp>
        <p:nvSpPr>
          <p:cNvPr id="99332" name="Rectangle 2">
            <a:extLst>
              <a:ext uri="{FF2B5EF4-FFF2-40B4-BE49-F238E27FC236}">
                <a16:creationId xmlns:a16="http://schemas.microsoft.com/office/drawing/2014/main" id="{13AD5A7B-6CF3-FE43-B2C0-63E71FBF3B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3" name="Rectangle 3">
            <a:extLst>
              <a:ext uri="{FF2B5EF4-FFF2-40B4-BE49-F238E27FC236}">
                <a16:creationId xmlns:a16="http://schemas.microsoft.com/office/drawing/2014/main" id="{8AB64AA4-B873-2F07-986F-54D8794C4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D2309FD6-8340-8342-A5E5-7839CB3A112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1D5D7D-8FD2-40FC-AC4F-A69E97A79248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/>
          </a:p>
        </p:txBody>
      </p:sp>
      <p:sp>
        <p:nvSpPr>
          <p:cNvPr id="101379" name="Rectangle 1">
            <a:extLst>
              <a:ext uri="{FF2B5EF4-FFF2-40B4-BE49-F238E27FC236}">
                <a16:creationId xmlns:a16="http://schemas.microsoft.com/office/drawing/2014/main" id="{37A6F4E8-A556-7B8E-053A-F285D1E4DD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DA73DB1E-784D-9628-34DF-A02B20CE5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1E28A0C6-3106-A640-8C6B-38AE50991D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9E0120-F481-476B-9D83-89581903872F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/>
          </a:p>
        </p:txBody>
      </p:sp>
      <p:sp>
        <p:nvSpPr>
          <p:cNvPr id="91139" name="Text Box 1">
            <a:extLst>
              <a:ext uri="{FF2B5EF4-FFF2-40B4-BE49-F238E27FC236}">
                <a16:creationId xmlns:a16="http://schemas.microsoft.com/office/drawing/2014/main" id="{0EBA0136-3DED-BC49-B314-F06EF954C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208A8AC-1724-4A64-B8F3-E3E842A69D0E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/>
          </a:p>
        </p:txBody>
      </p:sp>
      <p:sp>
        <p:nvSpPr>
          <p:cNvPr id="103428" name="Rectangle 2">
            <a:extLst>
              <a:ext uri="{FF2B5EF4-FFF2-40B4-BE49-F238E27FC236}">
                <a16:creationId xmlns:a16="http://schemas.microsoft.com/office/drawing/2014/main" id="{93A0C661-C472-6020-3156-AA44BDB84F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9" name="Rectangle 3">
            <a:extLst>
              <a:ext uri="{FF2B5EF4-FFF2-40B4-BE49-F238E27FC236}">
                <a16:creationId xmlns:a16="http://schemas.microsoft.com/office/drawing/2014/main" id="{0151812A-ADB4-6BAD-9382-74F1422BA4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62900188-1A1C-AF48-A3DD-99B4107335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E9BB5F-A075-4EEB-8695-728DF9F06007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/>
          </a:p>
        </p:txBody>
      </p:sp>
      <p:sp>
        <p:nvSpPr>
          <p:cNvPr id="93187" name="Text Box 1">
            <a:extLst>
              <a:ext uri="{FF2B5EF4-FFF2-40B4-BE49-F238E27FC236}">
                <a16:creationId xmlns:a16="http://schemas.microsoft.com/office/drawing/2014/main" id="{52184A5F-F705-DE4B-A802-826259D34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80F574A-3EC1-4EEC-AC7E-533BAA49B618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/>
          </a:p>
        </p:txBody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id="{1F997943-FF12-6EC3-D3EC-656F4EFF2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7" name="Rectangle 3">
            <a:extLst>
              <a:ext uri="{FF2B5EF4-FFF2-40B4-BE49-F238E27FC236}">
                <a16:creationId xmlns:a16="http://schemas.microsoft.com/office/drawing/2014/main" id="{B579AAB2-357B-336C-E9B8-93ECAF151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49146EFC-8709-6144-A28B-0A22CC26B9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8BAC6C-A500-48C4-AC5D-4EABB8CC6F89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/>
          </a:p>
        </p:txBody>
      </p:sp>
      <p:sp>
        <p:nvSpPr>
          <p:cNvPr id="95235" name="Text Box 1">
            <a:extLst>
              <a:ext uri="{FF2B5EF4-FFF2-40B4-BE49-F238E27FC236}">
                <a16:creationId xmlns:a16="http://schemas.microsoft.com/office/drawing/2014/main" id="{21FE82F9-140A-A444-87CD-9C0A52A5C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422E9FB-AB4B-4B47-89DF-0226815F6862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/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C181D1E6-DF65-473D-6E00-B549372D34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5" name="Rectangle 3">
            <a:extLst>
              <a:ext uri="{FF2B5EF4-FFF2-40B4-BE49-F238E27FC236}">
                <a16:creationId xmlns:a16="http://schemas.microsoft.com/office/drawing/2014/main" id="{38D32BDF-53CD-0BB0-DF2D-08F3364B2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15F329E8-AF6D-5446-BDC8-9679C96643D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EE8DA8-A360-4F10-9A34-70D79206EB37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/>
          </a:p>
        </p:txBody>
      </p:sp>
      <p:sp>
        <p:nvSpPr>
          <p:cNvPr id="97283" name="Text Box 1">
            <a:extLst>
              <a:ext uri="{FF2B5EF4-FFF2-40B4-BE49-F238E27FC236}">
                <a16:creationId xmlns:a16="http://schemas.microsoft.com/office/drawing/2014/main" id="{02954A48-53C5-F243-BF50-967AD5A5C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2F62C2B-465C-477B-AF71-3E002F91CE25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874843CD-BE42-6725-E15A-6242D4F57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51AC59E-15DA-4E31-D859-1B681FA8B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2C81FC93-CBAA-7A4E-9B74-13C5C9781A2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BA3711-F8BE-4D06-9B28-78CDC04D30AB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/>
          </a:p>
        </p:txBody>
      </p:sp>
      <p:sp>
        <p:nvSpPr>
          <p:cNvPr id="99331" name="Text Box 1">
            <a:extLst>
              <a:ext uri="{FF2B5EF4-FFF2-40B4-BE49-F238E27FC236}">
                <a16:creationId xmlns:a16="http://schemas.microsoft.com/office/drawing/2014/main" id="{A03ECCCE-5EA2-9547-85BE-5A7336D0C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217EE78-64DE-4782-A083-7D3F3C3B9B9A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/>
          </a:p>
        </p:txBody>
      </p:sp>
      <p:sp>
        <p:nvSpPr>
          <p:cNvPr id="111620" name="Rectangle 2">
            <a:extLst>
              <a:ext uri="{FF2B5EF4-FFF2-40B4-BE49-F238E27FC236}">
                <a16:creationId xmlns:a16="http://schemas.microsoft.com/office/drawing/2014/main" id="{609D3FDF-583A-45D8-298C-EB652368B7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1" name="Rectangle 3">
            <a:extLst>
              <a:ext uri="{FF2B5EF4-FFF2-40B4-BE49-F238E27FC236}">
                <a16:creationId xmlns:a16="http://schemas.microsoft.com/office/drawing/2014/main" id="{AE7CFB02-3114-8BC1-502A-129EA792E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861C4612-68B0-3548-A906-49A889E0395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ED24CB-7486-4D95-AEBF-F57AA857BBF7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/>
          </a:p>
        </p:txBody>
      </p:sp>
      <p:sp>
        <p:nvSpPr>
          <p:cNvPr id="101379" name="Text Box 1">
            <a:extLst>
              <a:ext uri="{FF2B5EF4-FFF2-40B4-BE49-F238E27FC236}">
                <a16:creationId xmlns:a16="http://schemas.microsoft.com/office/drawing/2014/main" id="{689E7C8F-74F3-684C-A983-B45AA1818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920A981-071D-42EA-AA99-6048E60776D4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/>
          </a:p>
        </p:txBody>
      </p:sp>
      <p:sp>
        <p:nvSpPr>
          <p:cNvPr id="113668" name="Rectangle 2">
            <a:extLst>
              <a:ext uri="{FF2B5EF4-FFF2-40B4-BE49-F238E27FC236}">
                <a16:creationId xmlns:a16="http://schemas.microsoft.com/office/drawing/2014/main" id="{44027E87-6810-8CAB-38C9-D0D2F860C5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9" name="Rectangle 3">
            <a:extLst>
              <a:ext uri="{FF2B5EF4-FFF2-40B4-BE49-F238E27FC236}">
                <a16:creationId xmlns:a16="http://schemas.microsoft.com/office/drawing/2014/main" id="{084F9193-EED3-5B4F-AA69-B44799C04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2B9368B9-C340-6A44-B05D-00494013955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79F587-ABF1-4238-8475-4DCFD8BD8093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/>
          </a:p>
        </p:txBody>
      </p:sp>
      <p:sp>
        <p:nvSpPr>
          <p:cNvPr id="103427" name="Text Box 1">
            <a:extLst>
              <a:ext uri="{FF2B5EF4-FFF2-40B4-BE49-F238E27FC236}">
                <a16:creationId xmlns:a16="http://schemas.microsoft.com/office/drawing/2014/main" id="{0F1B30AD-65E4-8E40-816A-7FE1F78AB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3DD2E71-AAA9-47AB-9F0E-998F925F69B2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/>
          </a:p>
        </p:txBody>
      </p:sp>
      <p:sp>
        <p:nvSpPr>
          <p:cNvPr id="115716" name="Rectangle 2">
            <a:extLst>
              <a:ext uri="{FF2B5EF4-FFF2-40B4-BE49-F238E27FC236}">
                <a16:creationId xmlns:a16="http://schemas.microsoft.com/office/drawing/2014/main" id="{9DE46570-3143-2847-4228-F9D2CC313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7" name="Rectangle 3">
            <a:extLst>
              <a:ext uri="{FF2B5EF4-FFF2-40B4-BE49-F238E27FC236}">
                <a16:creationId xmlns:a16="http://schemas.microsoft.com/office/drawing/2014/main" id="{DCAD180C-91CB-C7F3-98DE-881A6F20D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28643242-29FD-3D41-83A8-AA664D85E6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D17296-B80A-4EA3-B0F6-8D9D42CF28FA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/>
          </a:p>
        </p:txBody>
      </p:sp>
      <p:sp>
        <p:nvSpPr>
          <p:cNvPr id="105475" name="Text Box 1">
            <a:extLst>
              <a:ext uri="{FF2B5EF4-FFF2-40B4-BE49-F238E27FC236}">
                <a16:creationId xmlns:a16="http://schemas.microsoft.com/office/drawing/2014/main" id="{9A2B2A5A-F62F-934E-8397-67E1C19D5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96CA9F4-FB9A-43FD-9F55-A9F59997F3CD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/>
          </a:p>
        </p:txBody>
      </p:sp>
      <p:sp>
        <p:nvSpPr>
          <p:cNvPr id="117764" name="Rectangle 2">
            <a:extLst>
              <a:ext uri="{FF2B5EF4-FFF2-40B4-BE49-F238E27FC236}">
                <a16:creationId xmlns:a16="http://schemas.microsoft.com/office/drawing/2014/main" id="{461C88F0-7CD6-1B07-5121-A4F4C2D2B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5" name="Rectangle 3">
            <a:extLst>
              <a:ext uri="{FF2B5EF4-FFF2-40B4-BE49-F238E27FC236}">
                <a16:creationId xmlns:a16="http://schemas.microsoft.com/office/drawing/2014/main" id="{8272976D-A888-1D99-13CA-9E8CC5C9F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A2B7137-2CD1-224E-98F5-1CC3F6D523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CE5CC1-251C-46D5-A0F0-49F58B0FE532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/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57B15C12-E676-ED47-BE43-8D925A62D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A3021E5-C3DC-4A06-BD67-0B2BD788E32B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419676BC-FFCF-02A8-2655-1A444AD8A9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95263008-37CB-0F64-1FB9-5E80C6AD4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B90B0F63-C64E-5C45-BC0A-B2F3F016778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F2C122-C980-49B2-9763-A7CCEAECD2B2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/>
          </a:p>
        </p:txBody>
      </p:sp>
      <p:sp>
        <p:nvSpPr>
          <p:cNvPr id="119811" name="Rectangle 1">
            <a:extLst>
              <a:ext uri="{FF2B5EF4-FFF2-40B4-BE49-F238E27FC236}">
                <a16:creationId xmlns:a16="http://schemas.microsoft.com/office/drawing/2014/main" id="{1FC1F30B-5AD6-9126-632F-B5817CA98D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2" name="Rectangle 2">
            <a:extLst>
              <a:ext uri="{FF2B5EF4-FFF2-40B4-BE49-F238E27FC236}">
                <a16:creationId xmlns:a16="http://schemas.microsoft.com/office/drawing/2014/main" id="{0BC5FBF7-FB66-4019-32AA-A3C36E382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1E8FAAFD-2175-214F-9794-C8E86FB37F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445319-A7D7-49A8-95AA-1C9BB0FD639F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/>
          </a:p>
        </p:txBody>
      </p:sp>
      <p:sp>
        <p:nvSpPr>
          <p:cNvPr id="121859" name="Rectangle 1">
            <a:extLst>
              <a:ext uri="{FF2B5EF4-FFF2-40B4-BE49-F238E27FC236}">
                <a16:creationId xmlns:a16="http://schemas.microsoft.com/office/drawing/2014/main" id="{23A55EDE-7D27-2F80-5D88-8C23F4CA40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60" name="Rectangle 2">
            <a:extLst>
              <a:ext uri="{FF2B5EF4-FFF2-40B4-BE49-F238E27FC236}">
                <a16:creationId xmlns:a16="http://schemas.microsoft.com/office/drawing/2014/main" id="{F01E6D55-B5B4-FE9A-CB2D-FC8DDC52EB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B6E76F31-1909-4C49-AF47-74BF8E82D8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5E7826-A37E-41CF-94E0-F05E0EC87E4A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/>
          </a:p>
        </p:txBody>
      </p:sp>
      <p:sp>
        <p:nvSpPr>
          <p:cNvPr id="123907" name="Rectangle 1">
            <a:extLst>
              <a:ext uri="{FF2B5EF4-FFF2-40B4-BE49-F238E27FC236}">
                <a16:creationId xmlns:a16="http://schemas.microsoft.com/office/drawing/2014/main" id="{4DE0A541-C85F-BDBC-407A-F4CE256639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8" name="Rectangle 2">
            <a:extLst>
              <a:ext uri="{FF2B5EF4-FFF2-40B4-BE49-F238E27FC236}">
                <a16:creationId xmlns:a16="http://schemas.microsoft.com/office/drawing/2014/main" id="{1F3A00E4-CF5A-7F0A-BEC7-4F1E2F285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91BC513C-EAAF-9348-A107-755E2A0F1C8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32C95-2082-4925-910A-28808B3122DE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/>
          </a:p>
        </p:txBody>
      </p:sp>
      <p:sp>
        <p:nvSpPr>
          <p:cNvPr id="125955" name="Rectangle 1">
            <a:extLst>
              <a:ext uri="{FF2B5EF4-FFF2-40B4-BE49-F238E27FC236}">
                <a16:creationId xmlns:a16="http://schemas.microsoft.com/office/drawing/2014/main" id="{A0A65A16-9296-6AA4-D5BA-5E4F865A7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6" name="Rectangle 2">
            <a:extLst>
              <a:ext uri="{FF2B5EF4-FFF2-40B4-BE49-F238E27FC236}">
                <a16:creationId xmlns:a16="http://schemas.microsoft.com/office/drawing/2014/main" id="{22CFA39E-B056-7A2A-9FCC-F22F5C86A1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06B10EAB-146A-0A41-BEA2-1D1FCEE3765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D10FE40-FFA2-40CA-AC04-E8AE4BC3675B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/>
          </a:p>
        </p:txBody>
      </p:sp>
      <p:sp>
        <p:nvSpPr>
          <p:cNvPr id="115715" name="Text Box 1">
            <a:extLst>
              <a:ext uri="{FF2B5EF4-FFF2-40B4-BE49-F238E27FC236}">
                <a16:creationId xmlns:a16="http://schemas.microsoft.com/office/drawing/2014/main" id="{E06716DE-9FEB-7747-ADCA-6C54055B6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91F889F-AB4C-4D51-95EF-CB5DAF265AA7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/>
          </a:p>
        </p:txBody>
      </p:sp>
      <p:sp>
        <p:nvSpPr>
          <p:cNvPr id="128004" name="Rectangle 2">
            <a:extLst>
              <a:ext uri="{FF2B5EF4-FFF2-40B4-BE49-F238E27FC236}">
                <a16:creationId xmlns:a16="http://schemas.microsoft.com/office/drawing/2014/main" id="{9A718181-BA45-608E-AFD6-112B16BB27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5" name="Rectangle 3">
            <a:extLst>
              <a:ext uri="{FF2B5EF4-FFF2-40B4-BE49-F238E27FC236}">
                <a16:creationId xmlns:a16="http://schemas.microsoft.com/office/drawing/2014/main" id="{723907E4-49E2-6CB8-F1F5-0652B5218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6BFDA86D-E07C-AE49-A66D-5A874B1C0C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C65969-4095-4E41-A693-4DC6821AF831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/>
          </a:p>
        </p:txBody>
      </p:sp>
      <p:sp>
        <p:nvSpPr>
          <p:cNvPr id="117763" name="Text Box 1">
            <a:extLst>
              <a:ext uri="{FF2B5EF4-FFF2-40B4-BE49-F238E27FC236}">
                <a16:creationId xmlns:a16="http://schemas.microsoft.com/office/drawing/2014/main" id="{BAEC71B2-1531-8847-8A44-6F296F717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FDEC28B-AEEA-4CFE-9FE1-FF0EDBA00D75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/>
          </a:p>
        </p:txBody>
      </p:sp>
      <p:sp>
        <p:nvSpPr>
          <p:cNvPr id="130052" name="Rectangle 2">
            <a:extLst>
              <a:ext uri="{FF2B5EF4-FFF2-40B4-BE49-F238E27FC236}">
                <a16:creationId xmlns:a16="http://schemas.microsoft.com/office/drawing/2014/main" id="{DC5CA530-CB18-D8D2-FD45-ABA8098514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3" name="Rectangle 3">
            <a:extLst>
              <a:ext uri="{FF2B5EF4-FFF2-40B4-BE49-F238E27FC236}">
                <a16:creationId xmlns:a16="http://schemas.microsoft.com/office/drawing/2014/main" id="{94BC3B7B-4B2D-C647-0BC0-D899A109FC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F6D618F3-78F9-4444-B9E6-5635DC01E5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A349558-2139-4BD2-9314-BACFA013F953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en-US"/>
          </a:p>
        </p:txBody>
      </p:sp>
      <p:sp>
        <p:nvSpPr>
          <p:cNvPr id="132099" name="Rectangle 1">
            <a:extLst>
              <a:ext uri="{FF2B5EF4-FFF2-40B4-BE49-F238E27FC236}">
                <a16:creationId xmlns:a16="http://schemas.microsoft.com/office/drawing/2014/main" id="{E4C4FBD1-6668-E3A3-880B-56E242837E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100" name="Rectangle 2">
            <a:extLst>
              <a:ext uri="{FF2B5EF4-FFF2-40B4-BE49-F238E27FC236}">
                <a16:creationId xmlns:a16="http://schemas.microsoft.com/office/drawing/2014/main" id="{76E99913-D72F-1281-E24E-83F9E735C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24163216-9658-294C-A69B-0B0E4689D4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4D76F3-6051-414B-80DD-4FAC3EE780EF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US" altLang="en-US"/>
          </a:p>
        </p:txBody>
      </p:sp>
      <p:sp>
        <p:nvSpPr>
          <p:cNvPr id="134147" name="Rectangle 1">
            <a:extLst>
              <a:ext uri="{FF2B5EF4-FFF2-40B4-BE49-F238E27FC236}">
                <a16:creationId xmlns:a16="http://schemas.microsoft.com/office/drawing/2014/main" id="{7FB4DE88-2D5C-9A40-163C-B37F5AB0F4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8" name="Rectangle 2">
            <a:extLst>
              <a:ext uri="{FF2B5EF4-FFF2-40B4-BE49-F238E27FC236}">
                <a16:creationId xmlns:a16="http://schemas.microsoft.com/office/drawing/2014/main" id="{EA848FCE-2DF0-3651-B333-B925FE013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E6CBABCF-8BFB-2A4F-A488-79C90A73D6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A54643-DBEE-4EF3-A152-86D2AFD97932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en-US" altLang="en-US"/>
          </a:p>
        </p:txBody>
      </p:sp>
      <p:sp>
        <p:nvSpPr>
          <p:cNvPr id="136195" name="Rectangle 1">
            <a:extLst>
              <a:ext uri="{FF2B5EF4-FFF2-40B4-BE49-F238E27FC236}">
                <a16:creationId xmlns:a16="http://schemas.microsoft.com/office/drawing/2014/main" id="{BF9F2185-27EA-25C0-0010-DD76A7EB29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6" name="Rectangle 2">
            <a:extLst>
              <a:ext uri="{FF2B5EF4-FFF2-40B4-BE49-F238E27FC236}">
                <a16:creationId xmlns:a16="http://schemas.microsoft.com/office/drawing/2014/main" id="{B5C964B8-8E69-E37C-F6F8-237BC9F28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>
                <a:latin typeface="Times New Roman" panose="02020603050405020304" pitchFamily="18" charset="0"/>
              </a:rPr>
              <a:t>How large of a file can we support if each block is a certain size?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015D2CE0-6829-0542-B2CA-6B1C2E31B1F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4834E9-2BDA-4932-A4AD-ADE037484A74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en-US"/>
          </a:p>
        </p:txBody>
      </p:sp>
      <p:sp>
        <p:nvSpPr>
          <p:cNvPr id="138243" name="Rectangle 1">
            <a:extLst>
              <a:ext uri="{FF2B5EF4-FFF2-40B4-BE49-F238E27FC236}">
                <a16:creationId xmlns:a16="http://schemas.microsoft.com/office/drawing/2014/main" id="{408CABC7-5738-1DAF-CFB1-27DD201631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4" name="Rectangle 2">
            <a:extLst>
              <a:ext uri="{FF2B5EF4-FFF2-40B4-BE49-F238E27FC236}">
                <a16:creationId xmlns:a16="http://schemas.microsoft.com/office/drawing/2014/main" id="{A19FC644-3FD6-C9AD-D8EA-E1CCA7DFA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34470690-0CDD-F444-BCEB-1AA69C7F9C1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12B0CC-BA5B-4D75-8AA4-BCBF5BE78419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/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F462126A-6999-EB41-934D-06E24CF08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3B3D54-94BC-436D-8160-6AC1B9704350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/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C65CF510-C462-3D7B-7D2F-E41FA87AC7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066F1C89-4817-12FF-5041-76A370D3C8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A614B50E-2C09-744D-9C0D-F15776CF90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669422-C2F8-400A-BD6C-D850858C1F79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en-US"/>
          </a:p>
        </p:txBody>
      </p:sp>
      <p:sp>
        <p:nvSpPr>
          <p:cNvPr id="128003" name="Text Box 1">
            <a:extLst>
              <a:ext uri="{FF2B5EF4-FFF2-40B4-BE49-F238E27FC236}">
                <a16:creationId xmlns:a16="http://schemas.microsoft.com/office/drawing/2014/main" id="{4C1B36AA-26F4-5643-8FE7-F162F3ADD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9F5E652-CCF6-4D42-B271-748B4E89635D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en-US"/>
          </a:p>
        </p:txBody>
      </p:sp>
      <p:sp>
        <p:nvSpPr>
          <p:cNvPr id="140292" name="Rectangle 2">
            <a:extLst>
              <a:ext uri="{FF2B5EF4-FFF2-40B4-BE49-F238E27FC236}">
                <a16:creationId xmlns:a16="http://schemas.microsoft.com/office/drawing/2014/main" id="{166321B5-8F6F-DAC7-15C6-A06E1D7D7C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0293" name="Rectangle 3">
            <a:extLst>
              <a:ext uri="{FF2B5EF4-FFF2-40B4-BE49-F238E27FC236}">
                <a16:creationId xmlns:a16="http://schemas.microsoft.com/office/drawing/2014/main" id="{FBB6089E-6F8F-48A8-56A3-25D9BEEBD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E244C886-DE81-074A-8A4C-7CE22C462B1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F7E06D-C328-4600-AD5E-F764D88E96FA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en-US"/>
          </a:p>
        </p:txBody>
      </p:sp>
      <p:sp>
        <p:nvSpPr>
          <p:cNvPr id="142339" name="Rectangle 1">
            <a:extLst>
              <a:ext uri="{FF2B5EF4-FFF2-40B4-BE49-F238E27FC236}">
                <a16:creationId xmlns:a16="http://schemas.microsoft.com/office/drawing/2014/main" id="{80497C31-5D6B-F73B-2B9C-EDECA60C41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40" name="Rectangle 2">
            <a:extLst>
              <a:ext uri="{FF2B5EF4-FFF2-40B4-BE49-F238E27FC236}">
                <a16:creationId xmlns:a16="http://schemas.microsoft.com/office/drawing/2014/main" id="{84283FC3-5F7A-A232-E2ED-995526D10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461C311B-E75C-D540-8F3D-8BA9C4721C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6DE83A-8590-4AA2-BE45-B253DEEEA35E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US" altLang="en-US"/>
          </a:p>
        </p:txBody>
      </p:sp>
      <p:sp>
        <p:nvSpPr>
          <p:cNvPr id="144387" name="Rectangle 1">
            <a:extLst>
              <a:ext uri="{FF2B5EF4-FFF2-40B4-BE49-F238E27FC236}">
                <a16:creationId xmlns:a16="http://schemas.microsoft.com/office/drawing/2014/main" id="{B944D786-70AB-A328-562F-1D5995153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88" name="Rectangle 2">
            <a:extLst>
              <a:ext uri="{FF2B5EF4-FFF2-40B4-BE49-F238E27FC236}">
                <a16:creationId xmlns:a16="http://schemas.microsoft.com/office/drawing/2014/main" id="{2464A96F-2EC2-C4EE-4BCD-EF38D0A7EF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E10B6C3F-F4D6-F84C-9516-511484F9C42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DF7059-D489-4304-9C2E-0B8A284FD845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US" altLang="en-US"/>
          </a:p>
        </p:txBody>
      </p:sp>
      <p:sp>
        <p:nvSpPr>
          <p:cNvPr id="134147" name="Text Box 1">
            <a:extLst>
              <a:ext uri="{FF2B5EF4-FFF2-40B4-BE49-F238E27FC236}">
                <a16:creationId xmlns:a16="http://schemas.microsoft.com/office/drawing/2014/main" id="{DAA0FF73-2C3F-4C4C-AFB9-A4AB96EB5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0B70CE-5E4A-4659-9629-AD8F77B65CB9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US" altLang="en-US"/>
          </a:p>
        </p:txBody>
      </p:sp>
      <p:sp>
        <p:nvSpPr>
          <p:cNvPr id="146436" name="Rectangle 2">
            <a:extLst>
              <a:ext uri="{FF2B5EF4-FFF2-40B4-BE49-F238E27FC236}">
                <a16:creationId xmlns:a16="http://schemas.microsoft.com/office/drawing/2014/main" id="{411187F3-97BC-A6F0-AEDF-1253CF1203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7" name="Rectangle 3">
            <a:extLst>
              <a:ext uri="{FF2B5EF4-FFF2-40B4-BE49-F238E27FC236}">
                <a16:creationId xmlns:a16="http://schemas.microsoft.com/office/drawing/2014/main" id="{E5B4336D-AF91-CEE2-6774-CDC370E04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230F6250-0B32-D740-9EFE-7ADB92F793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AA51FBB-C4C3-42C3-9C08-9C43CD0C64F5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en-US" altLang="en-US"/>
          </a:p>
        </p:txBody>
      </p:sp>
      <p:sp>
        <p:nvSpPr>
          <p:cNvPr id="136195" name="Text Box 1">
            <a:extLst>
              <a:ext uri="{FF2B5EF4-FFF2-40B4-BE49-F238E27FC236}">
                <a16:creationId xmlns:a16="http://schemas.microsoft.com/office/drawing/2014/main" id="{3E7009F6-0B49-CB4C-98BC-3692706D7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1862FDB-FBC0-456A-AD60-7E406F748033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en-US" altLang="en-US"/>
          </a:p>
        </p:txBody>
      </p:sp>
      <p:sp>
        <p:nvSpPr>
          <p:cNvPr id="148484" name="Rectangle 2">
            <a:extLst>
              <a:ext uri="{FF2B5EF4-FFF2-40B4-BE49-F238E27FC236}">
                <a16:creationId xmlns:a16="http://schemas.microsoft.com/office/drawing/2014/main" id="{F4651BB1-A632-A28C-495D-0DA9CB8090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8485" name="Rectangle 3">
            <a:extLst>
              <a:ext uri="{FF2B5EF4-FFF2-40B4-BE49-F238E27FC236}">
                <a16:creationId xmlns:a16="http://schemas.microsoft.com/office/drawing/2014/main" id="{CC249F1B-B1E6-636B-7692-DA5C2C71F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94A91D24-4030-3E43-A54A-C4422DC30C8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4E30B1-E9C1-4A74-BF16-AE09EDE948B4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en-US" altLang="en-US"/>
          </a:p>
        </p:txBody>
      </p:sp>
      <p:sp>
        <p:nvSpPr>
          <p:cNvPr id="138243" name="Text Box 1">
            <a:extLst>
              <a:ext uri="{FF2B5EF4-FFF2-40B4-BE49-F238E27FC236}">
                <a16:creationId xmlns:a16="http://schemas.microsoft.com/office/drawing/2014/main" id="{565EF26A-B67B-DE43-BF69-8EE26547E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87FF27-DF96-4B8D-97A2-40236F2EB066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en-US" altLang="en-US"/>
          </a:p>
        </p:txBody>
      </p:sp>
      <p:sp>
        <p:nvSpPr>
          <p:cNvPr id="150532" name="Rectangle 2">
            <a:extLst>
              <a:ext uri="{FF2B5EF4-FFF2-40B4-BE49-F238E27FC236}">
                <a16:creationId xmlns:a16="http://schemas.microsoft.com/office/drawing/2014/main" id="{8502B9FF-36A6-902F-B335-80B3A2BCF5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0533" name="Rectangle 3">
            <a:extLst>
              <a:ext uri="{FF2B5EF4-FFF2-40B4-BE49-F238E27FC236}">
                <a16:creationId xmlns:a16="http://schemas.microsoft.com/office/drawing/2014/main" id="{289973E9-7335-3D32-D1BA-AFE4F2EA5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B4C36EA7-DCDA-E541-B455-CF0C78325AD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0A932A4-4DEA-42F9-B666-4049BC9BC3B6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67</a:t>
            </a:fld>
            <a:endParaRPr lang="en-US" altLang="en-US"/>
          </a:p>
        </p:txBody>
      </p:sp>
      <p:sp>
        <p:nvSpPr>
          <p:cNvPr id="140291" name="Text Box 1">
            <a:extLst>
              <a:ext uri="{FF2B5EF4-FFF2-40B4-BE49-F238E27FC236}">
                <a16:creationId xmlns:a16="http://schemas.microsoft.com/office/drawing/2014/main" id="{EB8A3FA4-3228-AB47-B6C0-4F42BA8BE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3BC8461-F112-47FF-8E91-0DABD79EE0E4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67</a:t>
            </a:fld>
            <a:endParaRPr lang="en-US" altLang="en-US"/>
          </a:p>
        </p:txBody>
      </p:sp>
      <p:sp>
        <p:nvSpPr>
          <p:cNvPr id="152580" name="Rectangle 2">
            <a:extLst>
              <a:ext uri="{FF2B5EF4-FFF2-40B4-BE49-F238E27FC236}">
                <a16:creationId xmlns:a16="http://schemas.microsoft.com/office/drawing/2014/main" id="{6847F664-1DA7-DCFC-75B2-CA3D998CA0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1" name="Rectangle 3">
            <a:extLst>
              <a:ext uri="{FF2B5EF4-FFF2-40B4-BE49-F238E27FC236}">
                <a16:creationId xmlns:a16="http://schemas.microsoft.com/office/drawing/2014/main" id="{BAF0085D-5537-3644-2E3F-E48179D28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8BC31A3F-5828-8048-9181-1021E639CA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ECD152-568B-438F-91C2-ABB196053879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68</a:t>
            </a:fld>
            <a:endParaRPr lang="en-US" altLang="en-US"/>
          </a:p>
        </p:txBody>
      </p:sp>
      <p:sp>
        <p:nvSpPr>
          <p:cNvPr id="142339" name="Text Box 1">
            <a:extLst>
              <a:ext uri="{FF2B5EF4-FFF2-40B4-BE49-F238E27FC236}">
                <a16:creationId xmlns:a16="http://schemas.microsoft.com/office/drawing/2014/main" id="{BCE108AD-C20D-E348-BBD7-0ECF39185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66BE34E-99CA-40FA-9F8F-5A6705C928BE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68</a:t>
            </a:fld>
            <a:endParaRPr lang="en-US" altLang="en-US"/>
          </a:p>
        </p:txBody>
      </p:sp>
      <p:sp>
        <p:nvSpPr>
          <p:cNvPr id="154628" name="Rectangle 2">
            <a:extLst>
              <a:ext uri="{FF2B5EF4-FFF2-40B4-BE49-F238E27FC236}">
                <a16:creationId xmlns:a16="http://schemas.microsoft.com/office/drawing/2014/main" id="{7E59F4CD-70D3-5FBE-348E-A78D2124C7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4629" name="Rectangle 3">
            <a:extLst>
              <a:ext uri="{FF2B5EF4-FFF2-40B4-BE49-F238E27FC236}">
                <a16:creationId xmlns:a16="http://schemas.microsoft.com/office/drawing/2014/main" id="{7B4B6DBC-F222-3AE5-4F2B-AC3C0CEC7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437916E5-BC25-BC43-8A43-E3D2958504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DA4871-B499-4B46-BC32-593A418D42E9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69</a:t>
            </a:fld>
            <a:endParaRPr lang="en-US" altLang="en-US"/>
          </a:p>
        </p:txBody>
      </p:sp>
      <p:sp>
        <p:nvSpPr>
          <p:cNvPr id="156675" name="Rectangle 1">
            <a:extLst>
              <a:ext uri="{FF2B5EF4-FFF2-40B4-BE49-F238E27FC236}">
                <a16:creationId xmlns:a16="http://schemas.microsoft.com/office/drawing/2014/main" id="{C6238784-3B38-9D63-0586-B384140A04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6676" name="Rectangle 2">
            <a:extLst>
              <a:ext uri="{FF2B5EF4-FFF2-40B4-BE49-F238E27FC236}">
                <a16:creationId xmlns:a16="http://schemas.microsoft.com/office/drawing/2014/main" id="{0E9EF9A8-5240-7882-FA6C-E0DFEB192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E005499C-E04E-8E47-8C23-EE57AA58F6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B110238-8B44-4B17-A154-B0DC554201A9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70</a:t>
            </a:fld>
            <a:endParaRPr lang="en-US" altLang="en-US"/>
          </a:p>
        </p:txBody>
      </p:sp>
      <p:sp>
        <p:nvSpPr>
          <p:cNvPr id="158723" name="Rectangle 1">
            <a:extLst>
              <a:ext uri="{FF2B5EF4-FFF2-40B4-BE49-F238E27FC236}">
                <a16:creationId xmlns:a16="http://schemas.microsoft.com/office/drawing/2014/main" id="{E2357410-F582-0350-BAF3-9E107D6DB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8724" name="Rectangle 2">
            <a:extLst>
              <a:ext uri="{FF2B5EF4-FFF2-40B4-BE49-F238E27FC236}">
                <a16:creationId xmlns:a16="http://schemas.microsoft.com/office/drawing/2014/main" id="{0EFE3D3F-969A-7C0D-F1CC-E3ACB5A45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3C69742-9109-4E42-A1B2-CD11DD35CB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8B980A-A4C3-42BF-B185-8EA716104B67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/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6596731D-66AB-A74C-ACAB-481C5EF7B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37D93E-6932-4D8C-8900-3BAD4FBCC6D4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/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A37086EC-FD58-0797-4B62-FB11451632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CE5FFA16-9DBF-5D0E-CD0E-A295D1C33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5C8C9C56-05FD-734D-A50E-DB1811CBF8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17AE123-8CDF-4E9C-B66F-7C17202C5CB7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71</a:t>
            </a:fld>
            <a:endParaRPr lang="en-US" altLang="en-US"/>
          </a:p>
        </p:txBody>
      </p:sp>
      <p:sp>
        <p:nvSpPr>
          <p:cNvPr id="160771" name="Rectangle 1">
            <a:extLst>
              <a:ext uri="{FF2B5EF4-FFF2-40B4-BE49-F238E27FC236}">
                <a16:creationId xmlns:a16="http://schemas.microsoft.com/office/drawing/2014/main" id="{0FA245E8-377D-8786-DA84-5FFD35FFEA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0772" name="Rectangle 2">
            <a:extLst>
              <a:ext uri="{FF2B5EF4-FFF2-40B4-BE49-F238E27FC236}">
                <a16:creationId xmlns:a16="http://schemas.microsoft.com/office/drawing/2014/main" id="{DBA74AAB-18D4-C6D5-B576-265FE6EEC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7B1A2699-58F3-F94F-B3F4-F5E494F701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C20CEA-6A40-4C05-8E75-60B11304E352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72</a:t>
            </a:fld>
            <a:endParaRPr lang="en-US" altLang="en-US"/>
          </a:p>
        </p:txBody>
      </p:sp>
      <p:sp>
        <p:nvSpPr>
          <p:cNvPr id="150531" name="Text Box 1">
            <a:extLst>
              <a:ext uri="{FF2B5EF4-FFF2-40B4-BE49-F238E27FC236}">
                <a16:creationId xmlns:a16="http://schemas.microsoft.com/office/drawing/2014/main" id="{6A618AE7-8C96-3A4F-A898-7DC8348D7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1B83C57-274E-4C9A-9CBD-922DF07A5867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72</a:t>
            </a:fld>
            <a:endParaRPr lang="en-US" altLang="en-US"/>
          </a:p>
        </p:txBody>
      </p:sp>
      <p:sp>
        <p:nvSpPr>
          <p:cNvPr id="162820" name="Rectangle 2">
            <a:extLst>
              <a:ext uri="{FF2B5EF4-FFF2-40B4-BE49-F238E27FC236}">
                <a16:creationId xmlns:a16="http://schemas.microsoft.com/office/drawing/2014/main" id="{CCDE4A79-4C4B-BCE1-C53F-CE64885B7F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2821" name="Rectangle 3">
            <a:extLst>
              <a:ext uri="{FF2B5EF4-FFF2-40B4-BE49-F238E27FC236}">
                <a16:creationId xmlns:a16="http://schemas.microsoft.com/office/drawing/2014/main" id="{5A9B08CC-3081-227E-6CC4-B6E790357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4B238005-1BA6-EF4A-8A1F-DA027C64C8B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6426B6-FA84-4E0F-A7CA-07980F61731C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73</a:t>
            </a:fld>
            <a:endParaRPr lang="en-US" altLang="en-US"/>
          </a:p>
        </p:txBody>
      </p:sp>
      <p:sp>
        <p:nvSpPr>
          <p:cNvPr id="152579" name="Text Box 1">
            <a:extLst>
              <a:ext uri="{FF2B5EF4-FFF2-40B4-BE49-F238E27FC236}">
                <a16:creationId xmlns:a16="http://schemas.microsoft.com/office/drawing/2014/main" id="{11137ADD-290E-4648-90EB-46F699E07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BA01D39-A136-4122-873A-16B30EC5311E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73</a:t>
            </a:fld>
            <a:endParaRPr lang="en-US" altLang="en-US"/>
          </a:p>
        </p:txBody>
      </p:sp>
      <p:sp>
        <p:nvSpPr>
          <p:cNvPr id="164868" name="Rectangle 2">
            <a:extLst>
              <a:ext uri="{FF2B5EF4-FFF2-40B4-BE49-F238E27FC236}">
                <a16:creationId xmlns:a16="http://schemas.microsoft.com/office/drawing/2014/main" id="{0A4179CD-5AE1-BD33-4CD1-EC00881A97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4869" name="Rectangle 3">
            <a:extLst>
              <a:ext uri="{FF2B5EF4-FFF2-40B4-BE49-F238E27FC236}">
                <a16:creationId xmlns:a16="http://schemas.microsoft.com/office/drawing/2014/main" id="{74B7ADE1-F67F-2A39-2355-357D1BB91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F27A09A6-8DB3-644D-A167-541875720B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E72856-29C8-4042-8C49-80A6208316CA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74</a:t>
            </a:fld>
            <a:endParaRPr lang="en-US" altLang="en-US"/>
          </a:p>
        </p:txBody>
      </p:sp>
      <p:sp>
        <p:nvSpPr>
          <p:cNvPr id="154627" name="Text Box 1">
            <a:extLst>
              <a:ext uri="{FF2B5EF4-FFF2-40B4-BE49-F238E27FC236}">
                <a16:creationId xmlns:a16="http://schemas.microsoft.com/office/drawing/2014/main" id="{53389394-F19F-9843-8A57-88871651B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FFB0BF9-DF50-42BA-B322-63250F8DDEC0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74</a:t>
            </a:fld>
            <a:endParaRPr lang="en-US" altLang="en-US"/>
          </a:p>
        </p:txBody>
      </p:sp>
      <p:sp>
        <p:nvSpPr>
          <p:cNvPr id="166916" name="Rectangle 2">
            <a:extLst>
              <a:ext uri="{FF2B5EF4-FFF2-40B4-BE49-F238E27FC236}">
                <a16:creationId xmlns:a16="http://schemas.microsoft.com/office/drawing/2014/main" id="{2BF62616-34F1-58C6-DB57-B65AD2B2AC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6917" name="Rectangle 3">
            <a:extLst>
              <a:ext uri="{FF2B5EF4-FFF2-40B4-BE49-F238E27FC236}">
                <a16:creationId xmlns:a16="http://schemas.microsoft.com/office/drawing/2014/main" id="{E5C39B70-46F8-873C-0998-722BF8400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82A5FB64-302C-E940-B4AE-1BD1FED7520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982901-955A-486A-A60F-154850D73FA1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75</a:t>
            </a:fld>
            <a:endParaRPr lang="en-US" altLang="en-US"/>
          </a:p>
        </p:txBody>
      </p:sp>
      <p:sp>
        <p:nvSpPr>
          <p:cNvPr id="156675" name="Text Box 1">
            <a:extLst>
              <a:ext uri="{FF2B5EF4-FFF2-40B4-BE49-F238E27FC236}">
                <a16:creationId xmlns:a16="http://schemas.microsoft.com/office/drawing/2014/main" id="{0EF0167A-AB2F-9940-ADA0-59B8CD16D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71C3481-083C-4C2A-A75C-AF8030C1C76F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75</a:t>
            </a:fld>
            <a:endParaRPr lang="en-US" altLang="en-US"/>
          </a:p>
        </p:txBody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A94DAA1B-9376-573D-8FF7-56135C23ED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8965" name="Rectangle 3">
            <a:extLst>
              <a:ext uri="{FF2B5EF4-FFF2-40B4-BE49-F238E27FC236}">
                <a16:creationId xmlns:a16="http://schemas.microsoft.com/office/drawing/2014/main" id="{8DC7D76B-D218-D3F5-28F9-AD4D84022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D19B60CE-B575-4140-A55D-B8E3B62D63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1CCEC83-7588-4AF2-A305-AD9462EDAACC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76</a:t>
            </a:fld>
            <a:endParaRPr lang="en-US" altLang="en-US"/>
          </a:p>
        </p:txBody>
      </p:sp>
      <p:sp>
        <p:nvSpPr>
          <p:cNvPr id="158723" name="Text Box 1">
            <a:extLst>
              <a:ext uri="{FF2B5EF4-FFF2-40B4-BE49-F238E27FC236}">
                <a16:creationId xmlns:a16="http://schemas.microsoft.com/office/drawing/2014/main" id="{9743EBD9-7823-FB44-AB18-F7AD50ED4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A0DD1DF-B175-4EF6-A488-28FF4F5753C2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76</a:t>
            </a:fld>
            <a:endParaRPr lang="en-US" altLang="en-US"/>
          </a:p>
        </p:txBody>
      </p:sp>
      <p:sp>
        <p:nvSpPr>
          <p:cNvPr id="171012" name="Rectangle 2">
            <a:extLst>
              <a:ext uri="{FF2B5EF4-FFF2-40B4-BE49-F238E27FC236}">
                <a16:creationId xmlns:a16="http://schemas.microsoft.com/office/drawing/2014/main" id="{8E0E9926-730B-639D-989E-3103710861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1013" name="Rectangle 3">
            <a:extLst>
              <a:ext uri="{FF2B5EF4-FFF2-40B4-BE49-F238E27FC236}">
                <a16:creationId xmlns:a16="http://schemas.microsoft.com/office/drawing/2014/main" id="{ACAE41ED-1D6B-1A69-E91F-D8B56119E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92CE142D-A8A5-0E4B-9888-CB06C9BC08F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2524534-0043-421F-B205-AE65443D50EE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77</a:t>
            </a:fld>
            <a:endParaRPr lang="en-US" altLang="en-US"/>
          </a:p>
        </p:txBody>
      </p:sp>
      <p:sp>
        <p:nvSpPr>
          <p:cNvPr id="160771" name="Text Box 1">
            <a:extLst>
              <a:ext uri="{FF2B5EF4-FFF2-40B4-BE49-F238E27FC236}">
                <a16:creationId xmlns:a16="http://schemas.microsoft.com/office/drawing/2014/main" id="{BA08E98D-73CD-0C47-B7CE-63BAB8607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D08FEEB-130B-4B3B-9931-529CE673B8D7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77</a:t>
            </a:fld>
            <a:endParaRPr lang="en-US" altLang="en-US"/>
          </a:p>
        </p:txBody>
      </p:sp>
      <p:sp>
        <p:nvSpPr>
          <p:cNvPr id="173060" name="Rectangle 2">
            <a:extLst>
              <a:ext uri="{FF2B5EF4-FFF2-40B4-BE49-F238E27FC236}">
                <a16:creationId xmlns:a16="http://schemas.microsoft.com/office/drawing/2014/main" id="{B6AB0F9D-41F0-A8FF-56B9-CE2AF7A51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3061" name="Rectangle 3">
            <a:extLst>
              <a:ext uri="{FF2B5EF4-FFF2-40B4-BE49-F238E27FC236}">
                <a16:creationId xmlns:a16="http://schemas.microsoft.com/office/drawing/2014/main" id="{0444FCD4-B940-B797-250F-4A4C2A68E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>
            <a:extLst>
              <a:ext uri="{FF2B5EF4-FFF2-40B4-BE49-F238E27FC236}">
                <a16:creationId xmlns:a16="http://schemas.microsoft.com/office/drawing/2014/main" id="{5C4240D8-C45F-E648-BE4A-07497CC325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823BCD-63C0-4972-B775-AB0CA0FE32CB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78</a:t>
            </a:fld>
            <a:endParaRPr lang="en-US" altLang="en-US"/>
          </a:p>
        </p:txBody>
      </p:sp>
      <p:sp>
        <p:nvSpPr>
          <p:cNvPr id="175107" name="Rectangle 1">
            <a:extLst>
              <a:ext uri="{FF2B5EF4-FFF2-40B4-BE49-F238E27FC236}">
                <a16:creationId xmlns:a16="http://schemas.microsoft.com/office/drawing/2014/main" id="{02F17CCC-7D15-EE46-2F02-D5473CF882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5108" name="Rectangle 2">
            <a:extLst>
              <a:ext uri="{FF2B5EF4-FFF2-40B4-BE49-F238E27FC236}">
                <a16:creationId xmlns:a16="http://schemas.microsoft.com/office/drawing/2014/main" id="{4777B074-14E2-CB79-5D4C-48E664D38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:a16="http://schemas.microsoft.com/office/drawing/2014/main" id="{CEA8643B-7C41-9B4C-B00D-BA9C6C70DE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240E38-69BF-4A37-B602-81D22D8330C6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79</a:t>
            </a:fld>
            <a:endParaRPr lang="en-US" altLang="en-US"/>
          </a:p>
        </p:txBody>
      </p:sp>
      <p:sp>
        <p:nvSpPr>
          <p:cNvPr id="177155" name="Rectangle 1">
            <a:extLst>
              <a:ext uri="{FF2B5EF4-FFF2-40B4-BE49-F238E27FC236}">
                <a16:creationId xmlns:a16="http://schemas.microsoft.com/office/drawing/2014/main" id="{1373E3D8-29B3-B58C-60A4-3A18906E80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7156" name="Rectangle 2">
            <a:extLst>
              <a:ext uri="{FF2B5EF4-FFF2-40B4-BE49-F238E27FC236}">
                <a16:creationId xmlns:a16="http://schemas.microsoft.com/office/drawing/2014/main" id="{DA11B120-842B-B230-31A1-BA78FDBBC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>
            <a:extLst>
              <a:ext uri="{FF2B5EF4-FFF2-40B4-BE49-F238E27FC236}">
                <a16:creationId xmlns:a16="http://schemas.microsoft.com/office/drawing/2014/main" id="{7B658084-9637-AD4D-B7E5-0C30AC4559B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C45123-0255-46B2-B85E-0E5692219C8D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80</a:t>
            </a:fld>
            <a:endParaRPr lang="en-US" altLang="en-US"/>
          </a:p>
        </p:txBody>
      </p:sp>
      <p:sp>
        <p:nvSpPr>
          <p:cNvPr id="179203" name="Rectangle 1">
            <a:extLst>
              <a:ext uri="{FF2B5EF4-FFF2-40B4-BE49-F238E27FC236}">
                <a16:creationId xmlns:a16="http://schemas.microsoft.com/office/drawing/2014/main" id="{820C9FA7-5989-1A7C-1DE9-856EA0A34A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9204" name="Rectangle 2">
            <a:extLst>
              <a:ext uri="{FF2B5EF4-FFF2-40B4-BE49-F238E27FC236}">
                <a16:creationId xmlns:a16="http://schemas.microsoft.com/office/drawing/2014/main" id="{30E04C57-0823-E670-4AE8-B720DCA13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20D529C-0D8F-8C48-A8EF-5AFD18E38F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037B94-3A42-405D-AF94-C7294050EB00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/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46664320-2C56-9A4B-84AD-B5471B944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C96D32D-505D-4B50-AC6A-389C5B98FDA5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/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E4E4FE6F-5C95-FDA3-958D-015C8B2E0E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51DCE408-2C2F-C047-A174-F00F68857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>
            <a:extLst>
              <a:ext uri="{FF2B5EF4-FFF2-40B4-BE49-F238E27FC236}">
                <a16:creationId xmlns:a16="http://schemas.microsoft.com/office/drawing/2014/main" id="{9DD977FF-6CEB-B343-8890-6F105B3E398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01F912-F0AE-408B-AD19-79AD5F32628C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81</a:t>
            </a:fld>
            <a:endParaRPr lang="en-US" altLang="en-US"/>
          </a:p>
        </p:txBody>
      </p:sp>
      <p:sp>
        <p:nvSpPr>
          <p:cNvPr id="181251" name="Rectangle 1">
            <a:extLst>
              <a:ext uri="{FF2B5EF4-FFF2-40B4-BE49-F238E27FC236}">
                <a16:creationId xmlns:a16="http://schemas.microsoft.com/office/drawing/2014/main" id="{C5F56E5B-E4BA-C189-4BAC-CFA9BA9995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1252" name="Rectangle 2">
            <a:extLst>
              <a:ext uri="{FF2B5EF4-FFF2-40B4-BE49-F238E27FC236}">
                <a16:creationId xmlns:a16="http://schemas.microsoft.com/office/drawing/2014/main" id="{55C2C994-8D33-C41D-4AD6-843F60835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>
            <a:extLst>
              <a:ext uri="{FF2B5EF4-FFF2-40B4-BE49-F238E27FC236}">
                <a16:creationId xmlns:a16="http://schemas.microsoft.com/office/drawing/2014/main" id="{99194E6D-7CD3-954E-AD1E-A92195D6CC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A61710-1B6D-46C8-A4A9-9ECECF4352D7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82</a:t>
            </a:fld>
            <a:endParaRPr lang="en-US" altLang="en-US"/>
          </a:p>
        </p:txBody>
      </p:sp>
      <p:sp>
        <p:nvSpPr>
          <p:cNvPr id="183299" name="Rectangle 1">
            <a:extLst>
              <a:ext uri="{FF2B5EF4-FFF2-40B4-BE49-F238E27FC236}">
                <a16:creationId xmlns:a16="http://schemas.microsoft.com/office/drawing/2014/main" id="{2533F92E-B413-F4AA-3273-FBA789A280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3300" name="Rectangle 2">
            <a:extLst>
              <a:ext uri="{FF2B5EF4-FFF2-40B4-BE49-F238E27FC236}">
                <a16:creationId xmlns:a16="http://schemas.microsoft.com/office/drawing/2014/main" id="{DD9B4AE8-56FE-CBB4-E3C7-4E99CB091C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>
            <a:extLst>
              <a:ext uri="{FF2B5EF4-FFF2-40B4-BE49-F238E27FC236}">
                <a16:creationId xmlns:a16="http://schemas.microsoft.com/office/drawing/2014/main" id="{F42DE852-9C77-7F4F-A296-BD01407EB74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2F0DAD-9444-4669-95FD-FCE92ACA3BEB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83</a:t>
            </a:fld>
            <a:endParaRPr lang="en-US" altLang="en-US"/>
          </a:p>
        </p:txBody>
      </p:sp>
      <p:sp>
        <p:nvSpPr>
          <p:cNvPr id="185347" name="Rectangle 1">
            <a:extLst>
              <a:ext uri="{FF2B5EF4-FFF2-40B4-BE49-F238E27FC236}">
                <a16:creationId xmlns:a16="http://schemas.microsoft.com/office/drawing/2014/main" id="{DBAE4910-C6B4-E37D-387B-C2DDE07A6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5348" name="Rectangle 2">
            <a:extLst>
              <a:ext uri="{FF2B5EF4-FFF2-40B4-BE49-F238E27FC236}">
                <a16:creationId xmlns:a16="http://schemas.microsoft.com/office/drawing/2014/main" id="{EBB315C6-F310-9A9E-B11B-94449D1EA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>
            <a:extLst>
              <a:ext uri="{FF2B5EF4-FFF2-40B4-BE49-F238E27FC236}">
                <a16:creationId xmlns:a16="http://schemas.microsoft.com/office/drawing/2014/main" id="{52F60A94-99E9-5C42-BA5D-DD9114544A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B21B9C-7F8C-4C3D-BF8E-32E9454BA895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84</a:t>
            </a:fld>
            <a:endParaRPr lang="en-US" altLang="en-US"/>
          </a:p>
        </p:txBody>
      </p:sp>
      <p:sp>
        <p:nvSpPr>
          <p:cNvPr id="187395" name="Rectangle 1">
            <a:extLst>
              <a:ext uri="{FF2B5EF4-FFF2-40B4-BE49-F238E27FC236}">
                <a16:creationId xmlns:a16="http://schemas.microsoft.com/office/drawing/2014/main" id="{61ADF33F-24CF-D8A0-A4DD-017689AEB7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7396" name="Rectangle 2">
            <a:extLst>
              <a:ext uri="{FF2B5EF4-FFF2-40B4-BE49-F238E27FC236}">
                <a16:creationId xmlns:a16="http://schemas.microsoft.com/office/drawing/2014/main" id="{621477B9-C2A2-A9E9-94CE-69A8FBFF7A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>
            <a:extLst>
              <a:ext uri="{FF2B5EF4-FFF2-40B4-BE49-F238E27FC236}">
                <a16:creationId xmlns:a16="http://schemas.microsoft.com/office/drawing/2014/main" id="{B2311703-B33E-F049-8854-FF47CF2B4C1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9C82E7F-9E82-4E88-90A4-3E44E8FC3782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85</a:t>
            </a:fld>
            <a:endParaRPr lang="en-US" altLang="en-US"/>
          </a:p>
        </p:txBody>
      </p:sp>
      <p:sp>
        <p:nvSpPr>
          <p:cNvPr id="189443" name="Rectangle 1">
            <a:extLst>
              <a:ext uri="{FF2B5EF4-FFF2-40B4-BE49-F238E27FC236}">
                <a16:creationId xmlns:a16="http://schemas.microsoft.com/office/drawing/2014/main" id="{4746727D-03B0-E56F-FAF5-E67460E7B4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9444" name="Rectangle 2">
            <a:extLst>
              <a:ext uri="{FF2B5EF4-FFF2-40B4-BE49-F238E27FC236}">
                <a16:creationId xmlns:a16="http://schemas.microsoft.com/office/drawing/2014/main" id="{4F6FC946-DD76-5F6F-8A68-C8E637014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>
            <a:extLst>
              <a:ext uri="{FF2B5EF4-FFF2-40B4-BE49-F238E27FC236}">
                <a16:creationId xmlns:a16="http://schemas.microsoft.com/office/drawing/2014/main" id="{4B3724ED-E299-9243-9844-0C82EE26DB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03ABD1-FC41-4DD6-9372-21414DCBC90B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86</a:t>
            </a:fld>
            <a:endParaRPr lang="en-US" altLang="en-US"/>
          </a:p>
        </p:txBody>
      </p:sp>
      <p:sp>
        <p:nvSpPr>
          <p:cNvPr id="191491" name="Rectangle 1">
            <a:extLst>
              <a:ext uri="{FF2B5EF4-FFF2-40B4-BE49-F238E27FC236}">
                <a16:creationId xmlns:a16="http://schemas.microsoft.com/office/drawing/2014/main" id="{F88CC2D6-F655-F6D1-E12C-1EDC1F3704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1492" name="Rectangle 2">
            <a:extLst>
              <a:ext uri="{FF2B5EF4-FFF2-40B4-BE49-F238E27FC236}">
                <a16:creationId xmlns:a16="http://schemas.microsoft.com/office/drawing/2014/main" id="{3ECE0B52-AEC6-0AD6-E624-5AF064CAA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>
            <a:extLst>
              <a:ext uri="{FF2B5EF4-FFF2-40B4-BE49-F238E27FC236}">
                <a16:creationId xmlns:a16="http://schemas.microsoft.com/office/drawing/2014/main" id="{21AA1C0D-9EE2-F341-838E-4110BC1CB0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00904A-670B-472C-AF17-415C066D0310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87</a:t>
            </a:fld>
            <a:endParaRPr lang="en-US" altLang="en-US"/>
          </a:p>
        </p:txBody>
      </p:sp>
      <p:sp>
        <p:nvSpPr>
          <p:cNvPr id="193539" name="Rectangle 1">
            <a:extLst>
              <a:ext uri="{FF2B5EF4-FFF2-40B4-BE49-F238E27FC236}">
                <a16:creationId xmlns:a16="http://schemas.microsoft.com/office/drawing/2014/main" id="{140AD58D-A178-2F74-0103-B3263E8F85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3540" name="Rectangle 2">
            <a:extLst>
              <a:ext uri="{FF2B5EF4-FFF2-40B4-BE49-F238E27FC236}">
                <a16:creationId xmlns:a16="http://schemas.microsoft.com/office/drawing/2014/main" id="{AD0CFC1E-38AC-C571-9BBF-4E1523499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>
            <a:extLst>
              <a:ext uri="{FF2B5EF4-FFF2-40B4-BE49-F238E27FC236}">
                <a16:creationId xmlns:a16="http://schemas.microsoft.com/office/drawing/2014/main" id="{9FFD0E52-E1CB-1F49-8486-147B1966AF8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C77CA1-AD66-4922-9AE1-6FF5D87FE210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88</a:t>
            </a:fld>
            <a:endParaRPr lang="en-US" altLang="en-US"/>
          </a:p>
        </p:txBody>
      </p:sp>
      <p:sp>
        <p:nvSpPr>
          <p:cNvPr id="195587" name="Rectangle 1">
            <a:extLst>
              <a:ext uri="{FF2B5EF4-FFF2-40B4-BE49-F238E27FC236}">
                <a16:creationId xmlns:a16="http://schemas.microsoft.com/office/drawing/2014/main" id="{A692F8BE-3DA1-0786-7D45-6011AB8FA9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5588" name="Rectangle 2">
            <a:extLst>
              <a:ext uri="{FF2B5EF4-FFF2-40B4-BE49-F238E27FC236}">
                <a16:creationId xmlns:a16="http://schemas.microsoft.com/office/drawing/2014/main" id="{41073E12-AB10-022C-F3F4-AFFC0874B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>
            <a:extLst>
              <a:ext uri="{FF2B5EF4-FFF2-40B4-BE49-F238E27FC236}">
                <a16:creationId xmlns:a16="http://schemas.microsoft.com/office/drawing/2014/main" id="{1AC1AA7C-4C6E-1E4C-98BB-C5DAC51E4CC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D22D2E-C5F9-41B8-B237-FA885AEFEA77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89</a:t>
            </a:fld>
            <a:endParaRPr lang="en-US" altLang="en-US"/>
          </a:p>
        </p:txBody>
      </p:sp>
      <p:sp>
        <p:nvSpPr>
          <p:cNvPr id="197635" name="Rectangle 1">
            <a:extLst>
              <a:ext uri="{FF2B5EF4-FFF2-40B4-BE49-F238E27FC236}">
                <a16:creationId xmlns:a16="http://schemas.microsoft.com/office/drawing/2014/main" id="{378E5088-6EC7-1DEF-2365-4A3A2A42E6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6" name="Rectangle 2">
            <a:extLst>
              <a:ext uri="{FF2B5EF4-FFF2-40B4-BE49-F238E27FC236}">
                <a16:creationId xmlns:a16="http://schemas.microsoft.com/office/drawing/2014/main" id="{BD6E72F3-0BED-4A9D-747D-29BE8F19F1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>
            <a:extLst>
              <a:ext uri="{FF2B5EF4-FFF2-40B4-BE49-F238E27FC236}">
                <a16:creationId xmlns:a16="http://schemas.microsoft.com/office/drawing/2014/main" id="{F572422C-856D-4245-9F9A-03B2D385CB7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A76578-85CC-4739-9265-3352FCEE9243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90</a:t>
            </a:fld>
            <a:endParaRPr lang="en-US" altLang="en-US"/>
          </a:p>
        </p:txBody>
      </p:sp>
      <p:sp>
        <p:nvSpPr>
          <p:cNvPr id="199683" name="Rectangle 1">
            <a:extLst>
              <a:ext uri="{FF2B5EF4-FFF2-40B4-BE49-F238E27FC236}">
                <a16:creationId xmlns:a16="http://schemas.microsoft.com/office/drawing/2014/main" id="{245EC49F-7A43-3C1F-2A52-57BAE7986D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9684" name="Rectangle 2">
            <a:extLst>
              <a:ext uri="{FF2B5EF4-FFF2-40B4-BE49-F238E27FC236}">
                <a16:creationId xmlns:a16="http://schemas.microsoft.com/office/drawing/2014/main" id="{B4A3D405-E874-9202-E1D8-51CAC371F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02EACA8-9A3F-1C44-A9CE-95A70721624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EA67021-5979-426F-9B88-159A40F7FF14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/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F30454C8-54E3-2C41-AA9B-BD88774C8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7346390-EEEF-4C4E-BB5C-140F22FD9773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/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6C938B6C-26E1-2788-9F35-49D8A81953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53B5FFCB-A0A4-CD3D-7CC4-B239F736D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>
            <a:extLst>
              <a:ext uri="{FF2B5EF4-FFF2-40B4-BE49-F238E27FC236}">
                <a16:creationId xmlns:a16="http://schemas.microsoft.com/office/drawing/2014/main" id="{8619D84A-C4C7-E94B-BD3C-0E03388B54C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E7F3AC-6627-48F8-971F-B2C2D64DBAA7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91</a:t>
            </a:fld>
            <a:endParaRPr lang="en-US" altLang="en-US"/>
          </a:p>
        </p:txBody>
      </p:sp>
      <p:sp>
        <p:nvSpPr>
          <p:cNvPr id="201731" name="Rectangle 1">
            <a:extLst>
              <a:ext uri="{FF2B5EF4-FFF2-40B4-BE49-F238E27FC236}">
                <a16:creationId xmlns:a16="http://schemas.microsoft.com/office/drawing/2014/main" id="{68D318FF-011F-AA81-3474-59B0D1E743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1732" name="Rectangle 2">
            <a:extLst>
              <a:ext uri="{FF2B5EF4-FFF2-40B4-BE49-F238E27FC236}">
                <a16:creationId xmlns:a16="http://schemas.microsoft.com/office/drawing/2014/main" id="{B1FA67B7-619C-E054-64B4-8F25AD98C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>
            <a:extLst>
              <a:ext uri="{FF2B5EF4-FFF2-40B4-BE49-F238E27FC236}">
                <a16:creationId xmlns:a16="http://schemas.microsoft.com/office/drawing/2014/main" id="{F2F956A6-92AF-724E-BF7C-19E3DF1A51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10DC359-6F63-4A89-9CAF-ACE1DFF116ED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92</a:t>
            </a:fld>
            <a:endParaRPr lang="en-US" altLang="en-US"/>
          </a:p>
        </p:txBody>
      </p:sp>
      <p:sp>
        <p:nvSpPr>
          <p:cNvPr id="203779" name="Rectangle 1">
            <a:extLst>
              <a:ext uri="{FF2B5EF4-FFF2-40B4-BE49-F238E27FC236}">
                <a16:creationId xmlns:a16="http://schemas.microsoft.com/office/drawing/2014/main" id="{724096AE-9A77-E4A4-17F9-ADA24F0D9A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3780" name="Rectangle 2">
            <a:extLst>
              <a:ext uri="{FF2B5EF4-FFF2-40B4-BE49-F238E27FC236}">
                <a16:creationId xmlns:a16="http://schemas.microsoft.com/office/drawing/2014/main" id="{A5515BA0-1464-7059-31A2-4FC152924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>
            <a:extLst>
              <a:ext uri="{FF2B5EF4-FFF2-40B4-BE49-F238E27FC236}">
                <a16:creationId xmlns:a16="http://schemas.microsoft.com/office/drawing/2014/main" id="{985D797A-B4E1-1D45-86AA-542B665C998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1C66B5-F46D-422F-894A-6253182C3A53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93</a:t>
            </a:fld>
            <a:endParaRPr lang="en-US" altLang="en-US"/>
          </a:p>
        </p:txBody>
      </p:sp>
      <p:sp>
        <p:nvSpPr>
          <p:cNvPr id="205827" name="Rectangle 1">
            <a:extLst>
              <a:ext uri="{FF2B5EF4-FFF2-40B4-BE49-F238E27FC236}">
                <a16:creationId xmlns:a16="http://schemas.microsoft.com/office/drawing/2014/main" id="{53778778-A530-FBD9-5FA5-E5F32836E8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8" name="Rectangle 2">
            <a:extLst>
              <a:ext uri="{FF2B5EF4-FFF2-40B4-BE49-F238E27FC236}">
                <a16:creationId xmlns:a16="http://schemas.microsoft.com/office/drawing/2014/main" id="{2C6B688F-5B45-A555-2A32-28D471DDD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>
            <a:extLst>
              <a:ext uri="{FF2B5EF4-FFF2-40B4-BE49-F238E27FC236}">
                <a16:creationId xmlns:a16="http://schemas.microsoft.com/office/drawing/2014/main" id="{40AB9567-243D-614C-88BD-2E720540566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7EF473-BC2F-48E0-B735-6A2B7BFD8681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94</a:t>
            </a:fld>
            <a:endParaRPr lang="en-US" altLang="en-US"/>
          </a:p>
        </p:txBody>
      </p:sp>
      <p:sp>
        <p:nvSpPr>
          <p:cNvPr id="207875" name="Rectangle 1">
            <a:extLst>
              <a:ext uri="{FF2B5EF4-FFF2-40B4-BE49-F238E27FC236}">
                <a16:creationId xmlns:a16="http://schemas.microsoft.com/office/drawing/2014/main" id="{DC679A54-CA9D-5CBD-D750-5C17991BD8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7876" name="Rectangle 2">
            <a:extLst>
              <a:ext uri="{FF2B5EF4-FFF2-40B4-BE49-F238E27FC236}">
                <a16:creationId xmlns:a16="http://schemas.microsoft.com/office/drawing/2014/main" id="{12F45CAA-770C-AE36-D3FE-9425A2D374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>
            <a:extLst>
              <a:ext uri="{FF2B5EF4-FFF2-40B4-BE49-F238E27FC236}">
                <a16:creationId xmlns:a16="http://schemas.microsoft.com/office/drawing/2014/main" id="{28C64783-A312-0D4A-9760-E9898951A2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0BF77A-5BA7-4CAC-8AB4-99EA2B879FEC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95</a:t>
            </a:fld>
            <a:endParaRPr lang="en-US" altLang="en-US"/>
          </a:p>
        </p:txBody>
      </p:sp>
      <p:sp>
        <p:nvSpPr>
          <p:cNvPr id="209923" name="Rectangle 1">
            <a:extLst>
              <a:ext uri="{FF2B5EF4-FFF2-40B4-BE49-F238E27FC236}">
                <a16:creationId xmlns:a16="http://schemas.microsoft.com/office/drawing/2014/main" id="{F3E25F91-D059-36D9-344B-02C537151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9924" name="Rectangle 2">
            <a:extLst>
              <a:ext uri="{FF2B5EF4-FFF2-40B4-BE49-F238E27FC236}">
                <a16:creationId xmlns:a16="http://schemas.microsoft.com/office/drawing/2014/main" id="{E14D4917-01E4-D0F3-3AF0-DC58A4B316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>
            <a:extLst>
              <a:ext uri="{FF2B5EF4-FFF2-40B4-BE49-F238E27FC236}">
                <a16:creationId xmlns:a16="http://schemas.microsoft.com/office/drawing/2014/main" id="{141B3F21-A73E-EC46-A8BA-8CE3E1670A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63F1B0-E945-47BA-88A3-FC34FB3FECF4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96</a:t>
            </a:fld>
            <a:endParaRPr lang="en-US" altLang="en-US"/>
          </a:p>
        </p:txBody>
      </p:sp>
      <p:sp>
        <p:nvSpPr>
          <p:cNvPr id="211971" name="Rectangle 1">
            <a:extLst>
              <a:ext uri="{FF2B5EF4-FFF2-40B4-BE49-F238E27FC236}">
                <a16:creationId xmlns:a16="http://schemas.microsoft.com/office/drawing/2014/main" id="{0C4CABEB-0FE1-725A-4D3C-3BD6CFBD7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1972" name="Rectangle 2">
            <a:extLst>
              <a:ext uri="{FF2B5EF4-FFF2-40B4-BE49-F238E27FC236}">
                <a16:creationId xmlns:a16="http://schemas.microsoft.com/office/drawing/2014/main" id="{00B1DAF8-AFE1-FF8F-A81B-7CBF79AFC5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>
            <a:extLst>
              <a:ext uri="{FF2B5EF4-FFF2-40B4-BE49-F238E27FC236}">
                <a16:creationId xmlns:a16="http://schemas.microsoft.com/office/drawing/2014/main" id="{8F6B9FA7-70F1-A547-86E2-59B97647B22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370288-F634-4C4B-8807-AE279709F3FD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97</a:t>
            </a:fld>
            <a:endParaRPr lang="en-US" altLang="en-US"/>
          </a:p>
        </p:txBody>
      </p:sp>
      <p:sp>
        <p:nvSpPr>
          <p:cNvPr id="214019" name="Rectangle 1">
            <a:extLst>
              <a:ext uri="{FF2B5EF4-FFF2-40B4-BE49-F238E27FC236}">
                <a16:creationId xmlns:a16="http://schemas.microsoft.com/office/drawing/2014/main" id="{F3F14E35-E85C-BF69-87BE-EA874F2425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4020" name="Rectangle 2">
            <a:extLst>
              <a:ext uri="{FF2B5EF4-FFF2-40B4-BE49-F238E27FC236}">
                <a16:creationId xmlns:a16="http://schemas.microsoft.com/office/drawing/2014/main" id="{4625D99E-EBB2-7DBB-B61D-9C7304C21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>
            <a:extLst>
              <a:ext uri="{FF2B5EF4-FFF2-40B4-BE49-F238E27FC236}">
                <a16:creationId xmlns:a16="http://schemas.microsoft.com/office/drawing/2014/main" id="{5DB0273E-EC2B-5045-8C97-B1FD193795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E90420-386B-4705-8817-526753B2F191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98</a:t>
            </a:fld>
            <a:endParaRPr lang="en-US" altLang="en-US"/>
          </a:p>
        </p:txBody>
      </p:sp>
      <p:sp>
        <p:nvSpPr>
          <p:cNvPr id="216067" name="Rectangle 1">
            <a:extLst>
              <a:ext uri="{FF2B5EF4-FFF2-40B4-BE49-F238E27FC236}">
                <a16:creationId xmlns:a16="http://schemas.microsoft.com/office/drawing/2014/main" id="{4873709D-0795-8936-D624-A838353D8A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6068" name="Rectangle 2">
            <a:extLst>
              <a:ext uri="{FF2B5EF4-FFF2-40B4-BE49-F238E27FC236}">
                <a16:creationId xmlns:a16="http://schemas.microsoft.com/office/drawing/2014/main" id="{E786B81D-518E-8B4D-E406-4D6FC687C1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2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9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59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609600"/>
            <a:ext cx="10972800" cy="495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377355"/>
            <a:ext cx="162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8400" y="6377355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362701"/>
            <a:ext cx="812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| </a:t>
            </a:r>
            <a:fld id="{BA13C625-9B67-4A70-A9C3-06D9E61B09A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3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0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7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7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2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4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7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1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6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2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8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4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50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7AAEFC-156E-1144-8D57-FBE2CD3B6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hite structure">
            <a:extLst>
              <a:ext uri="{FF2B5EF4-FFF2-40B4-BE49-F238E27FC236}">
                <a16:creationId xmlns:a16="http://schemas.microsoft.com/office/drawing/2014/main" id="{C59A77E4-1AD6-0CEC-D494-35A5030DB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243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AF0997A-7C0F-4AD2-BA90-5FE341A17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7594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64930-DB0F-3E8B-519A-EF6FDBE64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1389" y="1826096"/>
            <a:ext cx="3149221" cy="214269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Filesystems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9C5C5-C68F-0D05-AEBF-4F6F46053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7593" y="4196605"/>
            <a:ext cx="3876812" cy="948601"/>
          </a:xfrm>
        </p:spPr>
        <p:txBody>
          <a:bodyPr anchor="t">
            <a:normAutofit fontScale="47500" lnSpcReduction="2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Maxim </a:t>
            </a:r>
            <a:r>
              <a:rPr lang="en-US" dirty="0" err="1">
                <a:solidFill>
                  <a:srgbClr val="FFFFFF"/>
                </a:solidFill>
              </a:rPr>
              <a:t>Sheverlatov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Jay Kothari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William M. Mongan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From Operating Systems Concepts by Bryant and </a:t>
            </a:r>
            <a:r>
              <a:rPr lang="en-US" dirty="0" err="1">
                <a:solidFill>
                  <a:srgbClr val="FFFFFF"/>
                </a:solidFill>
              </a:rPr>
              <a:t>O’Hallaron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9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9D3384F4-CD5C-DD44-B214-B66831E07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Sequential-access File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D6D948BD-AD92-E72B-B7A6-839B7B2DF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962150"/>
            <a:ext cx="7010400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17BC6475-76D5-FB47-B61D-3416A918E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1" y="603250"/>
            <a:ext cx="8088313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Simulation of Sequential Access on Direct-access File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EE5D817B-8205-7391-DA34-347B1D22A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6" y="1933576"/>
            <a:ext cx="7091363" cy="2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A20D615C-16EC-7B45-BB30-59E812677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1331914"/>
            <a:ext cx="8053388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Disk can be subdivided into </a:t>
            </a:r>
            <a:r>
              <a:rPr lang="en-US" altLang="en-US" sz="2000" b="1">
                <a:solidFill>
                  <a:srgbClr val="3366FF"/>
                </a:solidFill>
                <a:latin typeface="Arial" charset="0"/>
              </a:rPr>
              <a:t>partitions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Disks or partitions can be </a:t>
            </a:r>
            <a:r>
              <a:rPr lang="en-US" altLang="en-US" sz="2000" b="1">
                <a:solidFill>
                  <a:srgbClr val="3366FF"/>
                </a:solidFill>
                <a:latin typeface="Arial" charset="0"/>
              </a:rPr>
              <a:t>RAID 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protected against failure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Disk or partition can be used </a:t>
            </a:r>
            <a:r>
              <a:rPr lang="en-US" altLang="en-US" sz="2000" b="1">
                <a:solidFill>
                  <a:srgbClr val="3366FF"/>
                </a:solidFill>
                <a:latin typeface="Arial" charset="0"/>
              </a:rPr>
              <a:t>raw 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– without a file system, or </a:t>
            </a:r>
            <a:r>
              <a:rPr lang="en-US" altLang="en-US" sz="2000" b="1">
                <a:solidFill>
                  <a:srgbClr val="3366FF"/>
                </a:solidFill>
                <a:latin typeface="Arial" charset="0"/>
              </a:rPr>
              <a:t>formatted 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with a file system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Partitions also known as minidisks, slices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Entity containing file system known as a </a:t>
            </a:r>
            <a:r>
              <a:rPr lang="en-US" altLang="en-US" sz="2000" b="1">
                <a:solidFill>
                  <a:srgbClr val="3366FF"/>
                </a:solidFill>
                <a:latin typeface="Arial" charset="0"/>
              </a:rPr>
              <a:t>volume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Each volume containing file system also tracks that file system’s info in </a:t>
            </a:r>
            <a:r>
              <a:rPr lang="en-US" altLang="en-US" sz="2000" b="1">
                <a:solidFill>
                  <a:srgbClr val="3366FF"/>
                </a:solidFill>
                <a:latin typeface="Arial" charset="0"/>
              </a:rPr>
              <a:t>device directory 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or </a:t>
            </a:r>
            <a:r>
              <a:rPr lang="en-US" altLang="en-US" sz="2000" b="1">
                <a:solidFill>
                  <a:srgbClr val="3366FF"/>
                </a:solidFill>
                <a:latin typeface="Arial" charset="0"/>
              </a:rPr>
              <a:t>volume table of contents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As well as </a:t>
            </a:r>
            <a:r>
              <a:rPr lang="en-US" altLang="en-US" sz="2000" b="1">
                <a:solidFill>
                  <a:srgbClr val="3366FF"/>
                </a:solidFill>
                <a:latin typeface="Arial" charset="0"/>
              </a:rPr>
              <a:t>general-purpose file systems 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there are many </a:t>
            </a:r>
            <a:r>
              <a:rPr lang="en-US" altLang="en-US" sz="2000" b="1">
                <a:solidFill>
                  <a:srgbClr val="3366FF"/>
                </a:solidFill>
                <a:latin typeface="Arial" charset="0"/>
              </a:rPr>
              <a:t>special-purpose file systems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, frequently all within the same operating system or computer</a:t>
            </a: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E2222EBA-6521-4E4E-91A7-FF662A4B8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06414"/>
            <a:ext cx="822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Disk Structure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E204AF09-4132-7A45-BC93-F419148DD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143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Directory Structure</a:t>
            </a: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109B96CE-9300-3045-B00C-DA6F9FAB9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788" y="1374776"/>
            <a:ext cx="7370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A collection of nodes containing information about all files</a:t>
            </a:r>
          </a:p>
        </p:txBody>
      </p:sp>
      <p:sp>
        <p:nvSpPr>
          <p:cNvPr id="28676" name="Oval 3">
            <a:extLst>
              <a:ext uri="{FF2B5EF4-FFF2-40B4-BE49-F238E27FC236}">
                <a16:creationId xmlns:a16="http://schemas.microsoft.com/office/drawing/2014/main" id="{0BAA4065-F083-2047-898C-B98CAE913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286000"/>
            <a:ext cx="5334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28677" name="Oval 4">
            <a:extLst>
              <a:ext uri="{FF2B5EF4-FFF2-40B4-BE49-F238E27FC236}">
                <a16:creationId xmlns:a16="http://schemas.microsoft.com/office/drawing/2014/main" id="{B661B0D6-50BD-DB41-A4FD-D249B32C2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86000"/>
            <a:ext cx="5334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28678" name="Oval 5">
            <a:extLst>
              <a:ext uri="{FF2B5EF4-FFF2-40B4-BE49-F238E27FC236}">
                <a16:creationId xmlns:a16="http://schemas.microsoft.com/office/drawing/2014/main" id="{EB08586F-DDAB-5B4E-A7B7-3C864D72D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86000"/>
            <a:ext cx="5334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28679" name="Oval 6">
            <a:extLst>
              <a:ext uri="{FF2B5EF4-FFF2-40B4-BE49-F238E27FC236}">
                <a16:creationId xmlns:a16="http://schemas.microsoft.com/office/drawing/2014/main" id="{AFCD670E-53C5-AA40-AEBD-3102E4E75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286000"/>
            <a:ext cx="5334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28680" name="Oval 7">
            <a:extLst>
              <a:ext uri="{FF2B5EF4-FFF2-40B4-BE49-F238E27FC236}">
                <a16:creationId xmlns:a16="http://schemas.microsoft.com/office/drawing/2014/main" id="{4A4A3CF9-3323-EF42-B5CD-11458A73B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590800"/>
            <a:ext cx="533400" cy="4572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28681" name="Rectangle 8">
            <a:extLst>
              <a:ext uri="{FF2B5EF4-FFF2-40B4-BE49-F238E27FC236}">
                <a16:creationId xmlns:a16="http://schemas.microsoft.com/office/drawing/2014/main" id="{B7581B86-F214-3447-AC3C-52AE04553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267200"/>
            <a:ext cx="457200" cy="609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F 1</a:t>
            </a:r>
          </a:p>
        </p:txBody>
      </p:sp>
      <p:sp>
        <p:nvSpPr>
          <p:cNvPr id="28682" name="Rectangle 9">
            <a:extLst>
              <a:ext uri="{FF2B5EF4-FFF2-40B4-BE49-F238E27FC236}">
                <a16:creationId xmlns:a16="http://schemas.microsoft.com/office/drawing/2014/main" id="{6898ED3B-6853-2D45-986F-021D1DF74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267200"/>
            <a:ext cx="457200" cy="533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F 2</a:t>
            </a:r>
          </a:p>
        </p:txBody>
      </p:sp>
      <p:sp>
        <p:nvSpPr>
          <p:cNvPr id="28683" name="Rectangle 10">
            <a:extLst>
              <a:ext uri="{FF2B5EF4-FFF2-40B4-BE49-F238E27FC236}">
                <a16:creationId xmlns:a16="http://schemas.microsoft.com/office/drawing/2014/main" id="{A7A11CE5-E8E9-7F41-8B09-2FCCD3C98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267200"/>
            <a:ext cx="457200" cy="838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F 3</a:t>
            </a:r>
          </a:p>
        </p:txBody>
      </p:sp>
      <p:sp>
        <p:nvSpPr>
          <p:cNvPr id="28684" name="Rectangle 11">
            <a:extLst>
              <a:ext uri="{FF2B5EF4-FFF2-40B4-BE49-F238E27FC236}">
                <a16:creationId xmlns:a16="http://schemas.microsoft.com/office/drawing/2014/main" id="{EAE300B6-B4BD-BA4C-8873-A20B7324D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267200"/>
            <a:ext cx="457200" cy="45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F 4</a:t>
            </a:r>
          </a:p>
        </p:txBody>
      </p:sp>
      <p:sp>
        <p:nvSpPr>
          <p:cNvPr id="28685" name="Rectangle 12">
            <a:extLst>
              <a:ext uri="{FF2B5EF4-FFF2-40B4-BE49-F238E27FC236}">
                <a16:creationId xmlns:a16="http://schemas.microsoft.com/office/drawing/2014/main" id="{AD8DA3BA-BF16-9A42-BF60-E24B058A7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648200"/>
            <a:ext cx="457200" cy="609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F n</a:t>
            </a:r>
          </a:p>
        </p:txBody>
      </p:sp>
      <p:sp>
        <p:nvSpPr>
          <p:cNvPr id="28686" name="Line 13">
            <a:extLst>
              <a:ext uri="{FF2B5EF4-FFF2-40B4-BE49-F238E27FC236}">
                <a16:creationId xmlns:a16="http://schemas.microsoft.com/office/drawing/2014/main" id="{36E9D170-9CD5-D94A-902E-310EAB434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2575" y="2743200"/>
            <a:ext cx="1588" cy="1524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28687" name="Line 14">
            <a:extLst>
              <a:ext uri="{FF2B5EF4-FFF2-40B4-BE49-F238E27FC236}">
                <a16:creationId xmlns:a16="http://schemas.microsoft.com/office/drawing/2014/main" id="{02DB793D-E01E-8846-8650-89F076341D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743200"/>
            <a:ext cx="1588" cy="1524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28688" name="Line 15">
            <a:extLst>
              <a:ext uri="{FF2B5EF4-FFF2-40B4-BE49-F238E27FC236}">
                <a16:creationId xmlns:a16="http://schemas.microsoft.com/office/drawing/2014/main" id="{9F1C860C-6238-444F-AD5C-D9D32F46D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3048000"/>
            <a:ext cx="1588" cy="1600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28689" name="Line 16">
            <a:extLst>
              <a:ext uri="{FF2B5EF4-FFF2-40B4-BE49-F238E27FC236}">
                <a16:creationId xmlns:a16="http://schemas.microsoft.com/office/drawing/2014/main" id="{9AD4A0B5-E2DB-8646-987E-53785C60CC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2743200"/>
            <a:ext cx="1588" cy="1524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28690" name="Line 17">
            <a:extLst>
              <a:ext uri="{FF2B5EF4-FFF2-40B4-BE49-F238E27FC236}">
                <a16:creationId xmlns:a16="http://schemas.microsoft.com/office/drawing/2014/main" id="{6694DA5F-C453-B149-9A67-F6FA5011CC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743200"/>
            <a:ext cx="1588" cy="1524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40978" name="Freeform 18">
            <a:extLst>
              <a:ext uri="{FF2B5EF4-FFF2-40B4-BE49-F238E27FC236}">
                <a16:creationId xmlns:a16="http://schemas.microsoft.com/office/drawing/2014/main" id="{1EA1CD0E-A848-147C-D55B-EB23D0336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414" y="1962150"/>
            <a:ext cx="4186237" cy="1473200"/>
          </a:xfrm>
          <a:custGeom>
            <a:avLst/>
            <a:gdLst>
              <a:gd name="T0" fmla="*/ 2147483646 w 2637"/>
              <a:gd name="T1" fmla="*/ 2147483646 h 928"/>
              <a:gd name="T2" fmla="*/ 2147483646 w 2637"/>
              <a:gd name="T3" fmla="*/ 2147483646 h 928"/>
              <a:gd name="T4" fmla="*/ 2147483646 w 2637"/>
              <a:gd name="T5" fmla="*/ 2147483646 h 928"/>
              <a:gd name="T6" fmla="*/ 2147483646 w 2637"/>
              <a:gd name="T7" fmla="*/ 2147483646 h 928"/>
              <a:gd name="T8" fmla="*/ 2147483646 w 2637"/>
              <a:gd name="T9" fmla="*/ 0 h 928"/>
              <a:gd name="T10" fmla="*/ 2147483646 w 2637"/>
              <a:gd name="T11" fmla="*/ 2147483646 h 928"/>
              <a:gd name="T12" fmla="*/ 2147483646 w 2637"/>
              <a:gd name="T13" fmla="*/ 2147483646 h 928"/>
              <a:gd name="T14" fmla="*/ 2147483646 w 2637"/>
              <a:gd name="T15" fmla="*/ 2147483646 h 928"/>
              <a:gd name="T16" fmla="*/ 2147483646 w 2637"/>
              <a:gd name="T17" fmla="*/ 2147483646 h 928"/>
              <a:gd name="T18" fmla="*/ 2147483646 w 2637"/>
              <a:gd name="T19" fmla="*/ 2147483646 h 928"/>
              <a:gd name="T20" fmla="*/ 2147483646 w 2637"/>
              <a:gd name="T21" fmla="*/ 2147483646 h 928"/>
              <a:gd name="T22" fmla="*/ 2147483646 w 2637"/>
              <a:gd name="T23" fmla="*/ 2147483646 h 928"/>
              <a:gd name="T24" fmla="*/ 2147483646 w 2637"/>
              <a:gd name="T25" fmla="*/ 2147483646 h 928"/>
              <a:gd name="T26" fmla="*/ 2147483646 w 2637"/>
              <a:gd name="T27" fmla="*/ 2147483646 h 928"/>
              <a:gd name="T28" fmla="*/ 2147483646 w 2637"/>
              <a:gd name="T29" fmla="*/ 2147483646 h 928"/>
              <a:gd name="T30" fmla="*/ 2147483646 w 2637"/>
              <a:gd name="T31" fmla="*/ 2147483646 h 928"/>
              <a:gd name="T32" fmla="*/ 2147483646 w 2637"/>
              <a:gd name="T33" fmla="*/ 2147483646 h 928"/>
              <a:gd name="T34" fmla="*/ 2147483646 w 2637"/>
              <a:gd name="T35" fmla="*/ 2147483646 h 928"/>
              <a:gd name="T36" fmla="*/ 2147483646 w 2637"/>
              <a:gd name="T37" fmla="*/ 2147483646 h 928"/>
              <a:gd name="T38" fmla="*/ 2147483646 w 2637"/>
              <a:gd name="T39" fmla="*/ 2147483646 h 928"/>
              <a:gd name="T40" fmla="*/ 2147483646 w 2637"/>
              <a:gd name="T41" fmla="*/ 2147483646 h 928"/>
              <a:gd name="T42" fmla="*/ 2147483646 w 2637"/>
              <a:gd name="T43" fmla="*/ 2147483646 h 928"/>
              <a:gd name="T44" fmla="*/ 2147483646 w 2637"/>
              <a:gd name="T45" fmla="*/ 2147483646 h 928"/>
              <a:gd name="T46" fmla="*/ 2147483646 w 2637"/>
              <a:gd name="T47" fmla="*/ 2147483646 h 928"/>
              <a:gd name="T48" fmla="*/ 2147483646 w 2637"/>
              <a:gd name="T49" fmla="*/ 2147483646 h 928"/>
              <a:gd name="T50" fmla="*/ 2147483646 w 2637"/>
              <a:gd name="T51" fmla="*/ 2147483646 h 92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637"/>
              <a:gd name="T79" fmla="*/ 0 h 928"/>
              <a:gd name="T80" fmla="*/ 2637 w 2637"/>
              <a:gd name="T81" fmla="*/ 928 h 92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637" h="928">
                <a:moveTo>
                  <a:pt x="10" y="328"/>
                </a:moveTo>
                <a:cubicBezTo>
                  <a:pt x="14" y="291"/>
                  <a:pt x="6" y="248"/>
                  <a:pt x="28" y="219"/>
                </a:cubicBezTo>
                <a:cubicBezTo>
                  <a:pt x="124" y="92"/>
                  <a:pt x="264" y="66"/>
                  <a:pt x="410" y="37"/>
                </a:cubicBezTo>
                <a:cubicBezTo>
                  <a:pt x="516" y="16"/>
                  <a:pt x="457" y="14"/>
                  <a:pt x="583" y="10"/>
                </a:cubicBezTo>
                <a:cubicBezTo>
                  <a:pt x="728" y="5"/>
                  <a:pt x="874" y="3"/>
                  <a:pt x="1019" y="0"/>
                </a:cubicBezTo>
                <a:cubicBezTo>
                  <a:pt x="1146" y="3"/>
                  <a:pt x="1274" y="3"/>
                  <a:pt x="1401" y="10"/>
                </a:cubicBezTo>
                <a:cubicBezTo>
                  <a:pt x="1485" y="15"/>
                  <a:pt x="1571" y="41"/>
                  <a:pt x="1655" y="55"/>
                </a:cubicBezTo>
                <a:cubicBezTo>
                  <a:pt x="1733" y="86"/>
                  <a:pt x="1819" y="108"/>
                  <a:pt x="1901" y="128"/>
                </a:cubicBezTo>
                <a:cubicBezTo>
                  <a:pt x="1942" y="148"/>
                  <a:pt x="1975" y="152"/>
                  <a:pt x="2019" y="164"/>
                </a:cubicBezTo>
                <a:cubicBezTo>
                  <a:pt x="2098" y="185"/>
                  <a:pt x="2162" y="200"/>
                  <a:pt x="2246" y="210"/>
                </a:cubicBezTo>
                <a:cubicBezTo>
                  <a:pt x="2293" y="226"/>
                  <a:pt x="2338" y="230"/>
                  <a:pt x="2382" y="255"/>
                </a:cubicBezTo>
                <a:cubicBezTo>
                  <a:pt x="2439" y="287"/>
                  <a:pt x="2477" y="343"/>
                  <a:pt x="2519" y="391"/>
                </a:cubicBezTo>
                <a:cubicBezTo>
                  <a:pt x="2536" y="410"/>
                  <a:pt x="2562" y="423"/>
                  <a:pt x="2573" y="446"/>
                </a:cubicBezTo>
                <a:cubicBezTo>
                  <a:pt x="2594" y="488"/>
                  <a:pt x="2606" y="529"/>
                  <a:pt x="2619" y="573"/>
                </a:cubicBezTo>
                <a:cubicBezTo>
                  <a:pt x="2624" y="591"/>
                  <a:pt x="2637" y="628"/>
                  <a:pt x="2637" y="628"/>
                </a:cubicBezTo>
                <a:cubicBezTo>
                  <a:pt x="2634" y="654"/>
                  <a:pt x="2634" y="707"/>
                  <a:pt x="2619" y="737"/>
                </a:cubicBezTo>
                <a:cubicBezTo>
                  <a:pt x="2582" y="812"/>
                  <a:pt x="2477" y="854"/>
                  <a:pt x="2401" y="873"/>
                </a:cubicBezTo>
                <a:cubicBezTo>
                  <a:pt x="2341" y="911"/>
                  <a:pt x="2270" y="909"/>
                  <a:pt x="2201" y="919"/>
                </a:cubicBezTo>
                <a:cubicBezTo>
                  <a:pt x="1832" y="915"/>
                  <a:pt x="1500" y="928"/>
                  <a:pt x="1146" y="873"/>
                </a:cubicBezTo>
                <a:cubicBezTo>
                  <a:pt x="917" y="837"/>
                  <a:pt x="702" y="728"/>
                  <a:pt x="474" y="700"/>
                </a:cubicBezTo>
                <a:cubicBezTo>
                  <a:pt x="465" y="697"/>
                  <a:pt x="455" y="695"/>
                  <a:pt x="446" y="691"/>
                </a:cubicBezTo>
                <a:cubicBezTo>
                  <a:pt x="434" y="686"/>
                  <a:pt x="423" y="677"/>
                  <a:pt x="410" y="673"/>
                </a:cubicBezTo>
                <a:cubicBezTo>
                  <a:pt x="297" y="636"/>
                  <a:pt x="185" y="632"/>
                  <a:pt x="83" y="564"/>
                </a:cubicBezTo>
                <a:cubicBezTo>
                  <a:pt x="47" y="512"/>
                  <a:pt x="45" y="458"/>
                  <a:pt x="28" y="400"/>
                </a:cubicBezTo>
                <a:cubicBezTo>
                  <a:pt x="28" y="400"/>
                  <a:pt x="5" y="332"/>
                  <a:pt x="1" y="319"/>
                </a:cubicBezTo>
                <a:cubicBezTo>
                  <a:pt x="0" y="315"/>
                  <a:pt x="7" y="325"/>
                  <a:pt x="10" y="328"/>
                </a:cubicBezTo>
                <a:close/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Freeform 19">
            <a:extLst>
              <a:ext uri="{FF2B5EF4-FFF2-40B4-BE49-F238E27FC236}">
                <a16:creationId xmlns:a16="http://schemas.microsoft.com/office/drawing/2014/main" id="{F2A7037C-F602-BDAF-7684-2BED5E074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886200"/>
            <a:ext cx="4262438" cy="1600200"/>
          </a:xfrm>
          <a:custGeom>
            <a:avLst/>
            <a:gdLst>
              <a:gd name="T0" fmla="*/ 2147483646 w 2637"/>
              <a:gd name="T1" fmla="*/ 2147483646 h 928"/>
              <a:gd name="T2" fmla="*/ 2147483646 w 2637"/>
              <a:gd name="T3" fmla="*/ 2147483646 h 928"/>
              <a:gd name="T4" fmla="*/ 2147483646 w 2637"/>
              <a:gd name="T5" fmla="*/ 2147483646 h 928"/>
              <a:gd name="T6" fmla="*/ 2147483646 w 2637"/>
              <a:gd name="T7" fmla="*/ 2147483646 h 928"/>
              <a:gd name="T8" fmla="*/ 2147483646 w 2637"/>
              <a:gd name="T9" fmla="*/ 0 h 928"/>
              <a:gd name="T10" fmla="*/ 2147483646 w 2637"/>
              <a:gd name="T11" fmla="*/ 2147483646 h 928"/>
              <a:gd name="T12" fmla="*/ 2147483646 w 2637"/>
              <a:gd name="T13" fmla="*/ 2147483646 h 928"/>
              <a:gd name="T14" fmla="*/ 2147483646 w 2637"/>
              <a:gd name="T15" fmla="*/ 2147483646 h 928"/>
              <a:gd name="T16" fmla="*/ 2147483646 w 2637"/>
              <a:gd name="T17" fmla="*/ 2147483646 h 928"/>
              <a:gd name="T18" fmla="*/ 2147483646 w 2637"/>
              <a:gd name="T19" fmla="*/ 2147483646 h 928"/>
              <a:gd name="T20" fmla="*/ 2147483646 w 2637"/>
              <a:gd name="T21" fmla="*/ 2147483646 h 928"/>
              <a:gd name="T22" fmla="*/ 2147483646 w 2637"/>
              <a:gd name="T23" fmla="*/ 2147483646 h 928"/>
              <a:gd name="T24" fmla="*/ 2147483646 w 2637"/>
              <a:gd name="T25" fmla="*/ 2147483646 h 928"/>
              <a:gd name="T26" fmla="*/ 2147483646 w 2637"/>
              <a:gd name="T27" fmla="*/ 2147483646 h 928"/>
              <a:gd name="T28" fmla="*/ 2147483646 w 2637"/>
              <a:gd name="T29" fmla="*/ 2147483646 h 928"/>
              <a:gd name="T30" fmla="*/ 2147483646 w 2637"/>
              <a:gd name="T31" fmla="*/ 2147483646 h 928"/>
              <a:gd name="T32" fmla="*/ 2147483646 w 2637"/>
              <a:gd name="T33" fmla="*/ 2147483646 h 928"/>
              <a:gd name="T34" fmla="*/ 2147483646 w 2637"/>
              <a:gd name="T35" fmla="*/ 2147483646 h 928"/>
              <a:gd name="T36" fmla="*/ 2147483646 w 2637"/>
              <a:gd name="T37" fmla="*/ 2147483646 h 928"/>
              <a:gd name="T38" fmla="*/ 2147483646 w 2637"/>
              <a:gd name="T39" fmla="*/ 2147483646 h 928"/>
              <a:gd name="T40" fmla="*/ 2147483646 w 2637"/>
              <a:gd name="T41" fmla="*/ 2147483646 h 928"/>
              <a:gd name="T42" fmla="*/ 2147483646 w 2637"/>
              <a:gd name="T43" fmla="*/ 2147483646 h 928"/>
              <a:gd name="T44" fmla="*/ 2147483646 w 2637"/>
              <a:gd name="T45" fmla="*/ 2147483646 h 928"/>
              <a:gd name="T46" fmla="*/ 2147483646 w 2637"/>
              <a:gd name="T47" fmla="*/ 2147483646 h 928"/>
              <a:gd name="T48" fmla="*/ 2147483646 w 2637"/>
              <a:gd name="T49" fmla="*/ 2147483646 h 928"/>
              <a:gd name="T50" fmla="*/ 2147483646 w 2637"/>
              <a:gd name="T51" fmla="*/ 2147483646 h 92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637"/>
              <a:gd name="T79" fmla="*/ 0 h 928"/>
              <a:gd name="T80" fmla="*/ 2637 w 2637"/>
              <a:gd name="T81" fmla="*/ 928 h 92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637" h="928">
                <a:moveTo>
                  <a:pt x="10" y="328"/>
                </a:moveTo>
                <a:cubicBezTo>
                  <a:pt x="14" y="291"/>
                  <a:pt x="6" y="248"/>
                  <a:pt x="28" y="219"/>
                </a:cubicBezTo>
                <a:cubicBezTo>
                  <a:pt x="124" y="92"/>
                  <a:pt x="264" y="66"/>
                  <a:pt x="410" y="37"/>
                </a:cubicBezTo>
                <a:cubicBezTo>
                  <a:pt x="516" y="16"/>
                  <a:pt x="457" y="14"/>
                  <a:pt x="583" y="10"/>
                </a:cubicBezTo>
                <a:cubicBezTo>
                  <a:pt x="728" y="5"/>
                  <a:pt x="874" y="3"/>
                  <a:pt x="1019" y="0"/>
                </a:cubicBezTo>
                <a:cubicBezTo>
                  <a:pt x="1146" y="3"/>
                  <a:pt x="1274" y="3"/>
                  <a:pt x="1401" y="10"/>
                </a:cubicBezTo>
                <a:cubicBezTo>
                  <a:pt x="1485" y="15"/>
                  <a:pt x="1571" y="41"/>
                  <a:pt x="1655" y="55"/>
                </a:cubicBezTo>
                <a:cubicBezTo>
                  <a:pt x="1733" y="86"/>
                  <a:pt x="1819" y="108"/>
                  <a:pt x="1901" y="128"/>
                </a:cubicBezTo>
                <a:cubicBezTo>
                  <a:pt x="1942" y="148"/>
                  <a:pt x="1975" y="152"/>
                  <a:pt x="2019" y="164"/>
                </a:cubicBezTo>
                <a:cubicBezTo>
                  <a:pt x="2098" y="185"/>
                  <a:pt x="2162" y="200"/>
                  <a:pt x="2246" y="210"/>
                </a:cubicBezTo>
                <a:cubicBezTo>
                  <a:pt x="2293" y="226"/>
                  <a:pt x="2338" y="230"/>
                  <a:pt x="2382" y="255"/>
                </a:cubicBezTo>
                <a:cubicBezTo>
                  <a:pt x="2439" y="287"/>
                  <a:pt x="2477" y="343"/>
                  <a:pt x="2519" y="391"/>
                </a:cubicBezTo>
                <a:cubicBezTo>
                  <a:pt x="2536" y="410"/>
                  <a:pt x="2562" y="423"/>
                  <a:pt x="2573" y="446"/>
                </a:cubicBezTo>
                <a:cubicBezTo>
                  <a:pt x="2594" y="488"/>
                  <a:pt x="2606" y="529"/>
                  <a:pt x="2619" y="573"/>
                </a:cubicBezTo>
                <a:cubicBezTo>
                  <a:pt x="2624" y="591"/>
                  <a:pt x="2637" y="628"/>
                  <a:pt x="2637" y="628"/>
                </a:cubicBezTo>
                <a:cubicBezTo>
                  <a:pt x="2634" y="654"/>
                  <a:pt x="2634" y="707"/>
                  <a:pt x="2619" y="737"/>
                </a:cubicBezTo>
                <a:cubicBezTo>
                  <a:pt x="2582" y="812"/>
                  <a:pt x="2477" y="854"/>
                  <a:pt x="2401" y="873"/>
                </a:cubicBezTo>
                <a:cubicBezTo>
                  <a:pt x="2341" y="911"/>
                  <a:pt x="2270" y="909"/>
                  <a:pt x="2201" y="919"/>
                </a:cubicBezTo>
                <a:cubicBezTo>
                  <a:pt x="1832" y="915"/>
                  <a:pt x="1500" y="928"/>
                  <a:pt x="1146" y="873"/>
                </a:cubicBezTo>
                <a:cubicBezTo>
                  <a:pt x="917" y="837"/>
                  <a:pt x="702" y="728"/>
                  <a:pt x="474" y="700"/>
                </a:cubicBezTo>
                <a:cubicBezTo>
                  <a:pt x="465" y="697"/>
                  <a:pt x="455" y="695"/>
                  <a:pt x="446" y="691"/>
                </a:cubicBezTo>
                <a:cubicBezTo>
                  <a:pt x="434" y="686"/>
                  <a:pt x="423" y="677"/>
                  <a:pt x="410" y="673"/>
                </a:cubicBezTo>
                <a:cubicBezTo>
                  <a:pt x="297" y="636"/>
                  <a:pt x="185" y="632"/>
                  <a:pt x="83" y="564"/>
                </a:cubicBezTo>
                <a:cubicBezTo>
                  <a:pt x="47" y="512"/>
                  <a:pt x="45" y="458"/>
                  <a:pt x="28" y="400"/>
                </a:cubicBezTo>
                <a:cubicBezTo>
                  <a:pt x="28" y="400"/>
                  <a:pt x="5" y="332"/>
                  <a:pt x="1" y="319"/>
                </a:cubicBezTo>
                <a:cubicBezTo>
                  <a:pt x="0" y="315"/>
                  <a:pt x="7" y="325"/>
                  <a:pt x="10" y="328"/>
                </a:cubicBezTo>
                <a:close/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Text Box 20">
            <a:extLst>
              <a:ext uri="{FF2B5EF4-FFF2-40B4-BE49-F238E27FC236}">
                <a16:creationId xmlns:a16="http://schemas.microsoft.com/office/drawing/2014/main" id="{B5532BA5-DCCC-5849-9361-4C60371E3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40" y="2286278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ClrTx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Directory</a:t>
            </a:r>
          </a:p>
        </p:txBody>
      </p:sp>
      <p:sp>
        <p:nvSpPr>
          <p:cNvPr id="28694" name="Text Box 21">
            <a:extLst>
              <a:ext uri="{FF2B5EF4-FFF2-40B4-BE49-F238E27FC236}">
                <a16:creationId xmlns:a16="http://schemas.microsoft.com/office/drawing/2014/main" id="{733B8339-E19A-BD42-9806-F848133F5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075" y="4191278"/>
            <a:ext cx="6719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ClrTx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Files</a:t>
            </a:r>
          </a:p>
        </p:txBody>
      </p:sp>
      <p:sp>
        <p:nvSpPr>
          <p:cNvPr id="28695" name="Rectangle 22">
            <a:extLst>
              <a:ext uri="{FF2B5EF4-FFF2-40B4-BE49-F238E27FC236}">
                <a16:creationId xmlns:a16="http://schemas.microsoft.com/office/drawing/2014/main" id="{F0032D5C-1E99-A241-8833-F5B1BDE5E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94350"/>
            <a:ext cx="70294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Both the directory structure and the files reside on disk</a:t>
            </a:r>
          </a:p>
          <a:p>
            <a:pPr>
              <a:buClrTx/>
              <a:buFontTx/>
              <a:buNone/>
              <a:defRPr/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Backups of these two structures are kept on tapes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A32A68D8-2814-114A-B4C7-19CCAF5A1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Filesystem Goals</a:t>
            </a: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6559527A-6319-0B40-A619-78D47D283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Maximize sequential performance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Easy random access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Easy management of file (growth, truncation, etc.)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BD5C808D-0553-F644-BF38-4A8646D40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835025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A Typical File-system Organization</a:t>
            </a: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4DE0A7AB-7863-963C-B930-573B2A43E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154239"/>
            <a:ext cx="652145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48BD3E86-C700-5D4F-A52B-9D5C07F96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Accessing Files</a:t>
            </a: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55570830-E2D3-0E44-A42F-CAF6C2121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496888" indent="-282575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/>
              <a:t>All information about a file is contained in its header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UNIX calls this the inode and are identified by global “inumbers”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Once a header is loaded we can access all file blocks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/>
              <a:t>How does one ask for a file?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Specify an inode number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Specify a textual name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/>
              <a:t>If not an inode number then we need translation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Translate from file name to inode number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Distributed system translate from file name to server name and inode number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05E366DC-2FC1-8B4C-9AD1-2F3B96AE8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Directories</a:t>
            </a:r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B645F7FD-1758-2C49-BDEB-5FE7CB527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6888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Directory: a relation used for naming and organization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Just a table of (file name, inode) pairs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Often stored in files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Reuse existing mechanism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Directory named by inode, just like any other file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Needs to be quickly searchable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Originally to modify had to directly read/write a special file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Now syscalls for manipulation, mkdir, rmdir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id="{563705D5-C0BD-2B40-BE67-DEF2616CF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Directory Organization</a:t>
            </a:r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05495713-ECD7-0943-87EA-BA416B43E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Entries in directory can be either files or directories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Files names by ordered sets (ex: /usr/bin/bash)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Organized as a hierarchical structure (really?)</a:t>
            </a:r>
          </a:p>
        </p:txBody>
      </p:sp>
      <p:pic>
        <p:nvPicPr>
          <p:cNvPr id="38916" name="Picture 3">
            <a:extLst>
              <a:ext uri="{FF2B5EF4-FFF2-40B4-BE49-F238E27FC236}">
                <a16:creationId xmlns:a16="http://schemas.microsoft.com/office/drawing/2014/main" id="{08BFF7A8-C248-BA97-3668-13BF4A6B8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3446463"/>
            <a:ext cx="219710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>
            <a:extLst>
              <a:ext uri="{FF2B5EF4-FFF2-40B4-BE49-F238E27FC236}">
                <a16:creationId xmlns:a16="http://schemas.microsoft.com/office/drawing/2014/main" id="{891DBB78-8584-FB44-88CF-66E1F6F0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Directory Structure</a:t>
            </a: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078A1DDE-7C9D-DA4E-8B77-53D68519F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426" y="1633538"/>
            <a:ext cx="4625975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6888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marL="809625" indent="-2238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Not really a hierarchy</a:t>
            </a:r>
          </a:p>
          <a:p>
            <a:pPr lvl="1">
              <a:spcBef>
                <a:spcPts val="275"/>
              </a:spcBef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Can be organized as an acyclic graph or a cyclic one</a:t>
            </a:r>
          </a:p>
          <a:p>
            <a:pPr lvl="1">
              <a:spcBef>
                <a:spcPts val="275"/>
              </a:spcBef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Hard Links: different names for the same file</a:t>
            </a:r>
          </a:p>
          <a:p>
            <a:pPr lvl="1">
              <a:spcBef>
                <a:spcPts val="275"/>
              </a:spcBef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Soft Links: “shortcut” pointers to other files</a:t>
            </a:r>
          </a:p>
          <a:p>
            <a:pPr lvl="2">
              <a:spcBef>
                <a:spcPts val="275"/>
              </a:spcBef>
              <a:buFont typeface="Arial" charset="0"/>
              <a:buChar char="•"/>
              <a:defRPr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Implemented by storing the actual file’s name</a:t>
            </a:r>
          </a:p>
          <a:p>
            <a:pPr>
              <a:spcBef>
                <a:spcPts val="275"/>
              </a:spcBef>
              <a:buFont typeface="Arial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Name Resolution: Converting a logical name into a physical resource</a:t>
            </a:r>
          </a:p>
          <a:p>
            <a:pPr lvl="1">
              <a:spcBef>
                <a:spcPts val="275"/>
              </a:spcBef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Traverse succession of directories until target file</a:t>
            </a:r>
          </a:p>
          <a:p>
            <a:pPr lvl="1">
              <a:spcBef>
                <a:spcPts val="275"/>
              </a:spcBef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Global systems, must be spread across the network</a:t>
            </a:r>
          </a:p>
        </p:txBody>
      </p:sp>
      <p:sp>
        <p:nvSpPr>
          <p:cNvPr id="40964" name="Line 3">
            <a:extLst>
              <a:ext uri="{FF2B5EF4-FFF2-40B4-BE49-F238E27FC236}">
                <a16:creationId xmlns:a16="http://schemas.microsoft.com/office/drawing/2014/main" id="{2C034789-39F6-8949-8C7C-98B7B09357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6264" y="2751138"/>
            <a:ext cx="1587" cy="254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40965" name="AutoShape 4">
            <a:extLst>
              <a:ext uri="{FF2B5EF4-FFF2-40B4-BE49-F238E27FC236}">
                <a16:creationId xmlns:a16="http://schemas.microsoft.com/office/drawing/2014/main" id="{74A2CD40-DCCB-9941-A64C-ECD842F2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1600200"/>
            <a:ext cx="3865562" cy="3206750"/>
          </a:xfrm>
          <a:prstGeom prst="roundRect">
            <a:avLst>
              <a:gd name="adj" fmla="val 4176"/>
            </a:avLst>
          </a:prstGeom>
          <a:solidFill>
            <a:srgbClr val="000000"/>
          </a:solidFill>
          <a:ln w="25560">
            <a:solidFill>
              <a:srgbClr val="000000"/>
            </a:solidFill>
            <a:miter lim="800000"/>
            <a:headEnd/>
            <a:tailEnd/>
          </a:ln>
          <a:effectLst>
            <a:outerShdw blurRad="63500" dist="126935" dir="2097125" algn="ctr" rotWithShape="0">
              <a:srgbClr val="000000">
                <a:alpha val="50026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grpSp>
        <p:nvGrpSpPr>
          <p:cNvPr id="53253" name="Group 5">
            <a:extLst>
              <a:ext uri="{FF2B5EF4-FFF2-40B4-BE49-F238E27FC236}">
                <a16:creationId xmlns:a16="http://schemas.microsoft.com/office/drawing/2014/main" id="{D0BF7379-01E4-26DD-666F-9799304DA336}"/>
              </a:ext>
            </a:extLst>
          </p:cNvPr>
          <p:cNvGrpSpPr>
            <a:grpSpLocks/>
          </p:cNvGrpSpPr>
          <p:nvPr/>
        </p:nvGrpSpPr>
        <p:grpSpPr bwMode="auto">
          <a:xfrm>
            <a:off x="6721476" y="1690688"/>
            <a:ext cx="3730625" cy="3033712"/>
            <a:chOff x="3246" y="1204"/>
            <a:chExt cx="2350" cy="1911"/>
          </a:xfrm>
        </p:grpSpPr>
        <p:sp>
          <p:nvSpPr>
            <p:cNvPr id="40970" name="Rectangle 6">
              <a:extLst>
                <a:ext uri="{FF2B5EF4-FFF2-40B4-BE49-F238E27FC236}">
                  <a16:creationId xmlns:a16="http://schemas.microsoft.com/office/drawing/2014/main" id="{99D1895A-459E-CB4E-9618-24F91EC41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2447"/>
              <a:ext cx="539" cy="347"/>
            </a:xfrm>
            <a:prstGeom prst="rect">
              <a:avLst/>
            </a:prstGeom>
            <a:gradFill rotWithShape="0">
              <a:gsLst>
                <a:gs pos="0">
                  <a:srgbClr val="02B000"/>
                </a:gs>
                <a:gs pos="100000">
                  <a:srgbClr val="05E5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>
                <a:cs typeface="DejaVu Sans" charset="0"/>
              </a:endParaRPr>
            </a:p>
          </p:txBody>
        </p:sp>
        <p:sp>
          <p:nvSpPr>
            <p:cNvPr id="40971" name="Rectangle 7">
              <a:extLst>
                <a:ext uri="{FF2B5EF4-FFF2-40B4-BE49-F238E27FC236}">
                  <a16:creationId xmlns:a16="http://schemas.microsoft.com/office/drawing/2014/main" id="{C67B36AB-181D-FE49-9CAB-EB2651899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8" y="2447"/>
              <a:ext cx="539" cy="347"/>
            </a:xfrm>
            <a:prstGeom prst="rect">
              <a:avLst/>
            </a:prstGeom>
            <a:gradFill rotWithShape="0">
              <a:gsLst>
                <a:gs pos="0">
                  <a:srgbClr val="02B000"/>
                </a:gs>
                <a:gs pos="100000">
                  <a:srgbClr val="05E5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>
                <a:cs typeface="DejaVu Sans" charset="0"/>
              </a:endParaRPr>
            </a:p>
          </p:txBody>
        </p:sp>
        <p:sp>
          <p:nvSpPr>
            <p:cNvPr id="40972" name="Rectangle 8">
              <a:extLst>
                <a:ext uri="{FF2B5EF4-FFF2-40B4-BE49-F238E27FC236}">
                  <a16:creationId xmlns:a16="http://schemas.microsoft.com/office/drawing/2014/main" id="{3DC67C11-77C5-4343-92C8-080927001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" y="1873"/>
              <a:ext cx="826" cy="348"/>
            </a:xfrm>
            <a:prstGeom prst="rect">
              <a:avLst/>
            </a:prstGeom>
            <a:gradFill rotWithShape="0">
              <a:gsLst>
                <a:gs pos="0">
                  <a:srgbClr val="02B000"/>
                </a:gs>
                <a:gs pos="100000">
                  <a:srgbClr val="05E5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>
                <a:cs typeface="DejaVu Sans" charset="0"/>
              </a:endParaRPr>
            </a:p>
          </p:txBody>
        </p:sp>
        <p:sp>
          <p:nvSpPr>
            <p:cNvPr id="40973" name="Rectangle 9">
              <a:extLst>
                <a:ext uri="{FF2B5EF4-FFF2-40B4-BE49-F238E27FC236}">
                  <a16:creationId xmlns:a16="http://schemas.microsoft.com/office/drawing/2014/main" id="{E04FF727-DBA6-B548-B328-024DF58E6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" y="1873"/>
              <a:ext cx="1045" cy="348"/>
            </a:xfrm>
            <a:prstGeom prst="rect">
              <a:avLst/>
            </a:prstGeom>
            <a:gradFill rotWithShape="0">
              <a:gsLst>
                <a:gs pos="0">
                  <a:srgbClr val="02B000"/>
                </a:gs>
                <a:gs pos="100000">
                  <a:srgbClr val="05E5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>
                <a:cs typeface="DejaVu Sans" charset="0"/>
              </a:endParaRPr>
            </a:p>
          </p:txBody>
        </p:sp>
        <p:sp>
          <p:nvSpPr>
            <p:cNvPr id="23562" name="AutoShape 10">
              <a:extLst>
                <a:ext uri="{FF2B5EF4-FFF2-40B4-BE49-F238E27FC236}">
                  <a16:creationId xmlns:a16="http://schemas.microsoft.com/office/drawing/2014/main" id="{23120CBC-D766-9C42-9D16-8D628587E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1204"/>
              <a:ext cx="572" cy="258"/>
            </a:xfrm>
            <a:prstGeom prst="roundRect">
              <a:avLst>
                <a:gd name="adj" fmla="val 32606"/>
              </a:avLst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altLang="en-US" sz="2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one</a:t>
              </a:r>
            </a:p>
          </p:txBody>
        </p:sp>
        <p:sp>
          <p:nvSpPr>
            <p:cNvPr id="23563" name="AutoShape 11">
              <a:extLst>
                <a:ext uri="{FF2B5EF4-FFF2-40B4-BE49-F238E27FC236}">
                  <a16:creationId xmlns:a16="http://schemas.microsoft.com/office/drawing/2014/main" id="{2FB58E06-A640-3C4B-98A7-0FABEFCA8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1204"/>
              <a:ext cx="573" cy="258"/>
            </a:xfrm>
            <a:prstGeom prst="roundRect">
              <a:avLst>
                <a:gd name="adj" fmla="val 32606"/>
              </a:avLst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altLang="en-US" sz="2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two</a:t>
              </a:r>
            </a:p>
          </p:txBody>
        </p:sp>
        <p:sp>
          <p:nvSpPr>
            <p:cNvPr id="23564" name="AutoShape 12">
              <a:extLst>
                <a:ext uri="{FF2B5EF4-FFF2-40B4-BE49-F238E27FC236}">
                  <a16:creationId xmlns:a16="http://schemas.microsoft.com/office/drawing/2014/main" id="{68F20313-A6D2-2A47-B966-CD5A9B242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0" y="1204"/>
              <a:ext cx="573" cy="258"/>
            </a:xfrm>
            <a:prstGeom prst="roundRect">
              <a:avLst>
                <a:gd name="adj" fmla="val 32606"/>
              </a:avLst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altLang="en-US" sz="2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three</a:t>
              </a:r>
            </a:p>
          </p:txBody>
        </p:sp>
        <p:sp>
          <p:nvSpPr>
            <p:cNvPr id="23565" name="AutoShape 13">
              <a:extLst>
                <a:ext uri="{FF2B5EF4-FFF2-40B4-BE49-F238E27FC236}">
                  <a16:creationId xmlns:a16="http://schemas.microsoft.com/office/drawing/2014/main" id="{202B9761-92B8-2249-A408-30BD3A7D4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" y="1918"/>
              <a:ext cx="247" cy="258"/>
            </a:xfrm>
            <a:prstGeom prst="roundRect">
              <a:avLst>
                <a:gd name="adj" fmla="val 34088"/>
              </a:avLst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altLang="en-US" sz="2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a</a:t>
              </a:r>
            </a:p>
          </p:txBody>
        </p:sp>
        <p:sp>
          <p:nvSpPr>
            <p:cNvPr id="23566" name="AutoShape 14">
              <a:extLst>
                <a:ext uri="{FF2B5EF4-FFF2-40B4-BE49-F238E27FC236}">
                  <a16:creationId xmlns:a16="http://schemas.microsoft.com/office/drawing/2014/main" id="{8A43F6B3-8F87-854E-8AF0-536829491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" y="1918"/>
              <a:ext cx="246" cy="258"/>
            </a:xfrm>
            <a:prstGeom prst="roundRect">
              <a:avLst>
                <a:gd name="adj" fmla="val 34088"/>
              </a:avLst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altLang="en-US" sz="2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b</a:t>
              </a:r>
            </a:p>
          </p:txBody>
        </p:sp>
        <p:sp>
          <p:nvSpPr>
            <p:cNvPr id="23567" name="AutoShape 15">
              <a:extLst>
                <a:ext uri="{FF2B5EF4-FFF2-40B4-BE49-F238E27FC236}">
                  <a16:creationId xmlns:a16="http://schemas.microsoft.com/office/drawing/2014/main" id="{4387FD68-05C8-534E-BC86-79818887D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" y="1918"/>
              <a:ext cx="247" cy="258"/>
            </a:xfrm>
            <a:prstGeom prst="roundRect">
              <a:avLst>
                <a:gd name="adj" fmla="val 34088"/>
              </a:avLst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altLang="en-US" sz="2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c</a:t>
              </a:r>
            </a:p>
          </p:txBody>
        </p:sp>
        <p:sp>
          <p:nvSpPr>
            <p:cNvPr id="23568" name="AutoShape 16">
              <a:extLst>
                <a:ext uri="{FF2B5EF4-FFF2-40B4-BE49-F238E27FC236}">
                  <a16:creationId xmlns:a16="http://schemas.microsoft.com/office/drawing/2014/main" id="{4F4AED2E-EFC5-364C-8D2D-18EB4AC60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8" y="1918"/>
              <a:ext cx="246" cy="258"/>
            </a:xfrm>
            <a:prstGeom prst="roundRect">
              <a:avLst>
                <a:gd name="adj" fmla="val 34088"/>
              </a:avLst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altLang="en-US" sz="2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d</a:t>
              </a:r>
            </a:p>
          </p:txBody>
        </p:sp>
        <p:sp>
          <p:nvSpPr>
            <p:cNvPr id="23569" name="AutoShape 17">
              <a:extLst>
                <a:ext uri="{FF2B5EF4-FFF2-40B4-BE49-F238E27FC236}">
                  <a16:creationId xmlns:a16="http://schemas.microsoft.com/office/drawing/2014/main" id="{717F6A7D-FB14-8940-8BC9-0BDE59FF9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" y="1918"/>
              <a:ext cx="246" cy="258"/>
            </a:xfrm>
            <a:prstGeom prst="roundRect">
              <a:avLst>
                <a:gd name="adj" fmla="val 34088"/>
              </a:avLst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altLang="en-US" sz="2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e</a:t>
              </a:r>
            </a:p>
          </p:txBody>
        </p:sp>
        <p:sp>
          <p:nvSpPr>
            <p:cNvPr id="23570" name="AutoShape 18">
              <a:extLst>
                <a:ext uri="{FF2B5EF4-FFF2-40B4-BE49-F238E27FC236}">
                  <a16:creationId xmlns:a16="http://schemas.microsoft.com/office/drawing/2014/main" id="{E4A27FB8-8DD5-AC46-9E29-BF6237727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3" y="1918"/>
              <a:ext cx="247" cy="258"/>
            </a:xfrm>
            <a:prstGeom prst="roundRect">
              <a:avLst>
                <a:gd name="adj" fmla="val 34088"/>
              </a:avLst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altLang="en-US" sz="2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f</a:t>
              </a:r>
            </a:p>
          </p:txBody>
        </p:sp>
        <p:sp>
          <p:nvSpPr>
            <p:cNvPr id="23571" name="AutoShape 19">
              <a:extLst>
                <a:ext uri="{FF2B5EF4-FFF2-40B4-BE49-F238E27FC236}">
                  <a16:creationId xmlns:a16="http://schemas.microsoft.com/office/drawing/2014/main" id="{7510E2F0-79A2-CD4E-8A27-39978CB5F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1" y="1918"/>
              <a:ext cx="246" cy="258"/>
            </a:xfrm>
            <a:prstGeom prst="roundRect">
              <a:avLst>
                <a:gd name="adj" fmla="val 34088"/>
              </a:avLst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altLang="en-US" sz="2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g</a:t>
              </a:r>
            </a:p>
          </p:txBody>
        </p:sp>
        <p:sp>
          <p:nvSpPr>
            <p:cNvPr id="23572" name="AutoShape 20">
              <a:extLst>
                <a:ext uri="{FF2B5EF4-FFF2-40B4-BE49-F238E27FC236}">
                  <a16:creationId xmlns:a16="http://schemas.microsoft.com/office/drawing/2014/main" id="{DF636599-A3D1-2C4C-8E62-F9C2C3C64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" y="2492"/>
              <a:ext cx="247" cy="257"/>
            </a:xfrm>
            <a:prstGeom prst="roundRect">
              <a:avLst>
                <a:gd name="adj" fmla="val 34088"/>
              </a:avLst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altLang="en-US" sz="2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c</a:t>
              </a:r>
            </a:p>
          </p:txBody>
        </p:sp>
        <p:sp>
          <p:nvSpPr>
            <p:cNvPr id="23573" name="AutoShape 21">
              <a:extLst>
                <a:ext uri="{FF2B5EF4-FFF2-40B4-BE49-F238E27FC236}">
                  <a16:creationId xmlns:a16="http://schemas.microsoft.com/office/drawing/2014/main" id="{D5BD6E4A-A2C9-4C49-B901-3C19DF564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" y="2492"/>
              <a:ext cx="246" cy="257"/>
            </a:xfrm>
            <a:prstGeom prst="roundRect">
              <a:avLst>
                <a:gd name="adj" fmla="val 34088"/>
              </a:avLst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altLang="en-US" sz="2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d</a:t>
              </a:r>
            </a:p>
          </p:txBody>
        </p:sp>
        <p:sp>
          <p:nvSpPr>
            <p:cNvPr id="23574" name="AutoShape 22">
              <a:extLst>
                <a:ext uri="{FF2B5EF4-FFF2-40B4-BE49-F238E27FC236}">
                  <a16:creationId xmlns:a16="http://schemas.microsoft.com/office/drawing/2014/main" id="{508024B6-A894-3548-84B8-24531E59C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" y="2492"/>
              <a:ext cx="246" cy="257"/>
            </a:xfrm>
            <a:prstGeom prst="roundRect">
              <a:avLst>
                <a:gd name="adj" fmla="val 34088"/>
              </a:avLst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altLang="en-US" sz="2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c</a:t>
              </a:r>
            </a:p>
          </p:txBody>
        </p:sp>
        <p:sp>
          <p:nvSpPr>
            <p:cNvPr id="23575" name="AutoShape 23">
              <a:extLst>
                <a:ext uri="{FF2B5EF4-FFF2-40B4-BE49-F238E27FC236}">
                  <a16:creationId xmlns:a16="http://schemas.microsoft.com/office/drawing/2014/main" id="{D91E9B94-702A-6942-B522-650260A25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7" y="2492"/>
              <a:ext cx="247" cy="257"/>
            </a:xfrm>
            <a:prstGeom prst="roundRect">
              <a:avLst>
                <a:gd name="adj" fmla="val 34088"/>
              </a:avLst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altLang="en-US" sz="2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elvetica Neue Light" charset="0"/>
                  <a:cs typeface="Helvetica Neue Light" charset="0"/>
                </a:rPr>
                <a:t>d</a:t>
              </a:r>
            </a:p>
          </p:txBody>
        </p:sp>
        <p:sp>
          <p:nvSpPr>
            <p:cNvPr id="40988" name="Oval 24">
              <a:extLst>
                <a:ext uri="{FF2B5EF4-FFF2-40B4-BE49-F238E27FC236}">
                  <a16:creationId xmlns:a16="http://schemas.microsoft.com/office/drawing/2014/main" id="{338EC6B8-3F3F-4642-8B40-13B7FFD03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" y="1626"/>
              <a:ext cx="207" cy="207"/>
            </a:xfrm>
            <a:prstGeom prst="ellipse">
              <a:avLst/>
            </a:prstGeom>
            <a:gradFill rotWithShape="0">
              <a:gsLst>
                <a:gs pos="0">
                  <a:srgbClr val="B07302"/>
                </a:gs>
                <a:gs pos="100000">
                  <a:srgbClr val="E599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>
                <a:cs typeface="DejaVu Sans" charset="0"/>
              </a:endParaRPr>
            </a:p>
          </p:txBody>
        </p:sp>
        <p:sp>
          <p:nvSpPr>
            <p:cNvPr id="40989" name="Oval 25">
              <a:extLst>
                <a:ext uri="{FF2B5EF4-FFF2-40B4-BE49-F238E27FC236}">
                  <a16:creationId xmlns:a16="http://schemas.microsoft.com/office/drawing/2014/main" id="{C9C5EC13-43F2-3F41-8551-527800601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2340"/>
              <a:ext cx="207" cy="207"/>
            </a:xfrm>
            <a:prstGeom prst="ellipse">
              <a:avLst/>
            </a:prstGeom>
            <a:gradFill rotWithShape="0">
              <a:gsLst>
                <a:gs pos="0">
                  <a:srgbClr val="B07302"/>
                </a:gs>
                <a:gs pos="100000">
                  <a:srgbClr val="E599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>
                <a:cs typeface="DejaVu Sans" charset="0"/>
              </a:endParaRPr>
            </a:p>
          </p:txBody>
        </p:sp>
        <p:sp>
          <p:nvSpPr>
            <p:cNvPr id="40990" name="Oval 26">
              <a:extLst>
                <a:ext uri="{FF2B5EF4-FFF2-40B4-BE49-F238E27FC236}">
                  <a16:creationId xmlns:a16="http://schemas.microsoft.com/office/drawing/2014/main" id="{AB52A1EB-6A49-0241-870E-3359B4D00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0" y="2340"/>
              <a:ext cx="207" cy="207"/>
            </a:xfrm>
            <a:prstGeom prst="ellipse">
              <a:avLst/>
            </a:prstGeom>
            <a:gradFill rotWithShape="0">
              <a:gsLst>
                <a:gs pos="0">
                  <a:srgbClr val="B07302"/>
                </a:gs>
                <a:gs pos="100000">
                  <a:srgbClr val="E599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>
                <a:cs typeface="DejaVu Sans" charset="0"/>
              </a:endParaRPr>
            </a:p>
          </p:txBody>
        </p:sp>
        <p:sp>
          <p:nvSpPr>
            <p:cNvPr id="40991" name="Oval 27">
              <a:extLst>
                <a:ext uri="{FF2B5EF4-FFF2-40B4-BE49-F238E27FC236}">
                  <a16:creationId xmlns:a16="http://schemas.microsoft.com/office/drawing/2014/main" id="{21B3BE93-1130-EF4D-99D4-4D8FD915B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" y="2908"/>
              <a:ext cx="207" cy="207"/>
            </a:xfrm>
            <a:prstGeom prst="ellipse">
              <a:avLst/>
            </a:prstGeom>
            <a:gradFill rotWithShape="0">
              <a:gsLst>
                <a:gs pos="0">
                  <a:srgbClr val="B07302"/>
                </a:gs>
                <a:gs pos="100000">
                  <a:srgbClr val="E599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>
                <a:cs typeface="DejaVu Sans" charset="0"/>
              </a:endParaRPr>
            </a:p>
          </p:txBody>
        </p:sp>
        <p:sp>
          <p:nvSpPr>
            <p:cNvPr id="40992" name="Oval 28">
              <a:extLst>
                <a:ext uri="{FF2B5EF4-FFF2-40B4-BE49-F238E27FC236}">
                  <a16:creationId xmlns:a16="http://schemas.microsoft.com/office/drawing/2014/main" id="{F1331A21-68A1-744F-95CF-368ABF9A2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5" y="2908"/>
              <a:ext cx="207" cy="207"/>
            </a:xfrm>
            <a:prstGeom prst="ellipse">
              <a:avLst/>
            </a:prstGeom>
            <a:gradFill rotWithShape="0">
              <a:gsLst>
                <a:gs pos="0">
                  <a:srgbClr val="B07302"/>
                </a:gs>
                <a:gs pos="100000">
                  <a:srgbClr val="E599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>
                <a:cs typeface="DejaVu Sans" charset="0"/>
              </a:endParaRPr>
            </a:p>
          </p:txBody>
        </p:sp>
        <p:sp>
          <p:nvSpPr>
            <p:cNvPr id="40993" name="Oval 29">
              <a:extLst>
                <a:ext uri="{FF2B5EF4-FFF2-40B4-BE49-F238E27FC236}">
                  <a16:creationId xmlns:a16="http://schemas.microsoft.com/office/drawing/2014/main" id="{C71BE729-A1A6-D54F-A188-A2EBAEE8E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2908"/>
              <a:ext cx="208" cy="207"/>
            </a:xfrm>
            <a:prstGeom prst="ellipse">
              <a:avLst/>
            </a:prstGeom>
            <a:gradFill rotWithShape="0">
              <a:gsLst>
                <a:gs pos="0">
                  <a:srgbClr val="B07302"/>
                </a:gs>
                <a:gs pos="100000">
                  <a:srgbClr val="E599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>
                <a:cs typeface="DejaVu Sans" charset="0"/>
              </a:endParaRPr>
            </a:p>
          </p:txBody>
        </p:sp>
        <p:sp>
          <p:nvSpPr>
            <p:cNvPr id="40994" name="Line 30">
              <a:extLst>
                <a:ext uri="{FF2B5EF4-FFF2-40B4-BE49-F238E27FC236}">
                  <a16:creationId xmlns:a16="http://schemas.microsoft.com/office/drawing/2014/main" id="{DC4492AE-3204-EC42-8E61-067D425BCF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8" y="1473"/>
              <a:ext cx="0" cy="38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cs typeface="DejaVu Sans" charset="0"/>
              </a:endParaRPr>
            </a:p>
          </p:txBody>
        </p:sp>
        <p:sp>
          <p:nvSpPr>
            <p:cNvPr id="40995" name="Line 31">
              <a:extLst>
                <a:ext uri="{FF2B5EF4-FFF2-40B4-BE49-F238E27FC236}">
                  <a16:creationId xmlns:a16="http://schemas.microsoft.com/office/drawing/2014/main" id="{C7DA68F8-47AF-3148-9307-F4DE927923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7" y="1473"/>
              <a:ext cx="0" cy="38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cs typeface="DejaVu Sans" charset="0"/>
              </a:endParaRPr>
            </a:p>
          </p:txBody>
        </p:sp>
        <p:sp>
          <p:nvSpPr>
            <p:cNvPr id="40996" name="Line 32">
              <a:extLst>
                <a:ext uri="{FF2B5EF4-FFF2-40B4-BE49-F238E27FC236}">
                  <a16:creationId xmlns:a16="http://schemas.microsoft.com/office/drawing/2014/main" id="{2F027A0A-1631-0941-97F3-09F01554B4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8" y="1473"/>
              <a:ext cx="0" cy="15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cs typeface="DejaVu Sans" charset="0"/>
              </a:endParaRPr>
            </a:p>
          </p:txBody>
        </p:sp>
        <p:sp>
          <p:nvSpPr>
            <p:cNvPr id="40997" name="Line 33">
              <a:extLst>
                <a:ext uri="{FF2B5EF4-FFF2-40B4-BE49-F238E27FC236}">
                  <a16:creationId xmlns:a16="http://schemas.microsoft.com/office/drawing/2014/main" id="{D3F64056-EABF-3D40-90A0-D2A562271B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56" y="2147"/>
              <a:ext cx="85" cy="28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cs typeface="DejaVu Sans" charset="0"/>
              </a:endParaRPr>
            </a:p>
          </p:txBody>
        </p:sp>
        <p:sp>
          <p:nvSpPr>
            <p:cNvPr id="40998" name="Line 34">
              <a:extLst>
                <a:ext uri="{FF2B5EF4-FFF2-40B4-BE49-F238E27FC236}">
                  <a16:creationId xmlns:a16="http://schemas.microsoft.com/office/drawing/2014/main" id="{8C5B0F2D-2F4E-8148-810C-99C168D0FA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2" y="2158"/>
              <a:ext cx="426" cy="277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cs typeface="DejaVu Sans" charset="0"/>
              </a:endParaRPr>
            </a:p>
          </p:txBody>
        </p:sp>
        <p:sp>
          <p:nvSpPr>
            <p:cNvPr id="40999" name="Line 35">
              <a:extLst>
                <a:ext uri="{FF2B5EF4-FFF2-40B4-BE49-F238E27FC236}">
                  <a16:creationId xmlns:a16="http://schemas.microsoft.com/office/drawing/2014/main" id="{065521B3-35BB-CD42-AFE9-A4B5B4E7D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6" y="2158"/>
              <a:ext cx="0" cy="15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cs typeface="DejaVu Sans" charset="0"/>
              </a:endParaRPr>
            </a:p>
          </p:txBody>
        </p:sp>
        <p:sp>
          <p:nvSpPr>
            <p:cNvPr id="41000" name="Line 36">
              <a:extLst>
                <a:ext uri="{FF2B5EF4-FFF2-40B4-BE49-F238E27FC236}">
                  <a16:creationId xmlns:a16="http://schemas.microsoft.com/office/drawing/2014/main" id="{789A6258-D583-8247-AFF1-B1D3B77D5A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4" y="2159"/>
              <a:ext cx="0" cy="749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cs typeface="DejaVu Sans" charset="0"/>
              </a:endParaRPr>
            </a:p>
          </p:txBody>
        </p:sp>
        <p:sp>
          <p:nvSpPr>
            <p:cNvPr id="41001" name="Line 37">
              <a:extLst>
                <a:ext uri="{FF2B5EF4-FFF2-40B4-BE49-F238E27FC236}">
                  <a16:creationId xmlns:a16="http://schemas.microsoft.com/office/drawing/2014/main" id="{54A1549C-189F-AC46-8FE3-06D878D1B6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0" y="2222"/>
              <a:ext cx="78" cy="336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cs typeface="DejaVu Sans" charset="0"/>
              </a:endParaRPr>
            </a:p>
          </p:txBody>
        </p:sp>
        <p:sp>
          <p:nvSpPr>
            <p:cNvPr id="41002" name="Line 38">
              <a:extLst>
                <a:ext uri="{FF2B5EF4-FFF2-40B4-BE49-F238E27FC236}">
                  <a16:creationId xmlns:a16="http://schemas.microsoft.com/office/drawing/2014/main" id="{8E58EE09-061C-634E-9B41-2D9A3F739B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1" y="2750"/>
              <a:ext cx="0" cy="15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cs typeface="DejaVu Sans" charset="0"/>
              </a:endParaRPr>
            </a:p>
          </p:txBody>
        </p:sp>
        <p:sp>
          <p:nvSpPr>
            <p:cNvPr id="41003" name="Line 39">
              <a:extLst>
                <a:ext uri="{FF2B5EF4-FFF2-40B4-BE49-F238E27FC236}">
                  <a16:creationId xmlns:a16="http://schemas.microsoft.com/office/drawing/2014/main" id="{34C12314-24DD-194F-AC0A-36FB8AC4DE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3" y="2750"/>
              <a:ext cx="0" cy="15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cs typeface="DejaVu Sans" charset="0"/>
              </a:endParaRPr>
            </a:p>
          </p:txBody>
        </p:sp>
        <p:sp>
          <p:nvSpPr>
            <p:cNvPr id="41004" name="Line 40">
              <a:extLst>
                <a:ext uri="{FF2B5EF4-FFF2-40B4-BE49-F238E27FC236}">
                  <a16:creationId xmlns:a16="http://schemas.microsoft.com/office/drawing/2014/main" id="{F96B4C4D-D0A1-A447-BE37-A64F5B297E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93" y="2159"/>
              <a:ext cx="35" cy="265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cs typeface="DejaVu Sans" charset="0"/>
              </a:endParaRPr>
            </a:p>
          </p:txBody>
        </p:sp>
        <p:sp>
          <p:nvSpPr>
            <p:cNvPr id="41005" name="Line 41">
              <a:extLst>
                <a:ext uri="{FF2B5EF4-FFF2-40B4-BE49-F238E27FC236}">
                  <a16:creationId xmlns:a16="http://schemas.microsoft.com/office/drawing/2014/main" id="{9FDAB1AE-27A7-2C41-B9ED-FAA17727A8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5" y="2142"/>
              <a:ext cx="623" cy="80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charset="0"/>
                <a:cs typeface="DejaVu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2C276182-2525-5D40-A05B-9CFDAD0E8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 dirty="0">
                <a:solidFill>
                  <a:srgbClr val="000000"/>
                </a:solidFill>
                <a:latin typeface="Arial" charset="0"/>
              </a:rPr>
              <a:t>Objectives</a:t>
            </a: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C4C77057-0998-F340-A8CB-46CD9A143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To explain the function of file systems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To describe the interfaces to file systems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To discuss file-system design tradeoffs, including access methods, file sharing, file locking, and directory structures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To explore file-system protection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To describe the details of implementing local file systems and directory structures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To describe the implementation of remote file systems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To discuss block allocation and free-block algorithms and trade-offs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id="{71A95D7A-CA9B-0F42-8AB4-DE860395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Directory Structure</a:t>
            </a: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AC4D2034-4CBE-614E-8262-E0ACA95B4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476" y="1633538"/>
            <a:ext cx="8340725" cy="46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How many disk accesses to resolve “/</a:t>
            </a:r>
            <a:r>
              <a:rPr lang="en-US" altLang="en-US" dirty="0" err="1"/>
              <a:t>usr</a:t>
            </a:r>
            <a:r>
              <a:rPr lang="en-US" altLang="en-US" dirty="0"/>
              <a:t>/bin/bash”</a:t>
            </a:r>
          </a:p>
        </p:txBody>
      </p:sp>
      <p:pic>
        <p:nvPicPr>
          <p:cNvPr id="43012" name="Picture 3">
            <a:extLst>
              <a:ext uri="{FF2B5EF4-FFF2-40B4-BE49-F238E27FC236}">
                <a16:creationId xmlns:a16="http://schemas.microsoft.com/office/drawing/2014/main" id="{260443DB-E579-2B5B-D099-CC7D7A440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3446463"/>
            <a:ext cx="219710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>
            <a:extLst>
              <a:ext uri="{FF2B5EF4-FFF2-40B4-BE49-F238E27FC236}">
                <a16:creationId xmlns:a16="http://schemas.microsoft.com/office/drawing/2014/main" id="{717ACEA1-A222-4A46-8C7A-E8FD98E83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Directory Structure</a:t>
            </a:r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9A819A70-0EC2-1E43-ADB7-1D246D0CD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476" y="1633538"/>
            <a:ext cx="8340725" cy="46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496888" indent="-282575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How many disk accesses to resolve “/</a:t>
            </a:r>
            <a:r>
              <a:rPr lang="en-US" altLang="en-US" dirty="0" err="1"/>
              <a:t>usr</a:t>
            </a:r>
            <a:r>
              <a:rPr lang="en-US" altLang="en-US" dirty="0"/>
              <a:t>/bin/bash”</a:t>
            </a:r>
          </a:p>
          <a:p>
            <a:pPr lvl="1">
              <a:spcBef>
                <a:spcPts val="85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dirty="0"/>
              <a:t>Read in header for root (fixed spot on disk)</a:t>
            </a:r>
          </a:p>
          <a:p>
            <a:pPr lvl="1">
              <a:spcBef>
                <a:spcPts val="85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dirty="0"/>
              <a:t>Read in first data block for root: search for “</a:t>
            </a:r>
            <a:r>
              <a:rPr lang="en-US" altLang="en-US" dirty="0" err="1"/>
              <a:t>usr</a:t>
            </a:r>
            <a:r>
              <a:rPr lang="en-US" altLang="en-US" dirty="0"/>
              <a:t>”</a:t>
            </a:r>
          </a:p>
          <a:p>
            <a:pPr lvl="1">
              <a:spcBef>
                <a:spcPts val="85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dirty="0"/>
              <a:t>Read in header for “</a:t>
            </a:r>
            <a:r>
              <a:rPr lang="en-US" altLang="en-US" dirty="0" err="1"/>
              <a:t>usr</a:t>
            </a:r>
            <a:r>
              <a:rPr lang="en-US" altLang="en-US" dirty="0"/>
              <a:t>”</a:t>
            </a:r>
          </a:p>
          <a:p>
            <a:pPr lvl="1">
              <a:spcBef>
                <a:spcPts val="85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dirty="0"/>
              <a:t>Read in first block for “</a:t>
            </a:r>
            <a:r>
              <a:rPr lang="en-US" altLang="en-US" dirty="0" err="1"/>
              <a:t>usr</a:t>
            </a:r>
            <a:r>
              <a:rPr lang="en-US" altLang="en-US" dirty="0"/>
              <a:t>”: search for “bin”</a:t>
            </a:r>
          </a:p>
          <a:p>
            <a:pPr lvl="1">
              <a:spcBef>
                <a:spcPts val="85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dirty="0"/>
              <a:t>Read in header for “bin”</a:t>
            </a:r>
          </a:p>
          <a:p>
            <a:pPr lvl="1">
              <a:spcBef>
                <a:spcPts val="85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dirty="0"/>
              <a:t>Read in first block for “bin”: search for “bash”</a:t>
            </a:r>
          </a:p>
          <a:p>
            <a:pPr lvl="1">
              <a:spcBef>
                <a:spcPts val="850"/>
              </a:spcBef>
              <a:buFont typeface="Arial" panose="020B0604020202020204" pitchFamily="34" charset="0"/>
              <a:buChar char="–"/>
              <a:defRPr/>
            </a:pPr>
            <a:r>
              <a:rPr lang="en-US" altLang="en-US" dirty="0"/>
              <a:t>Read in file header for “bash”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0F97272D-05CB-DD42-BF81-AE83094E7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4884739"/>
            <a:ext cx="8340725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85738" indent="-185738">
              <a:buClr>
                <a:srgbClr val="000000"/>
              </a:buClr>
              <a:buSzPct val="100000"/>
              <a:buFont typeface="Times New Roman" charset="0"/>
              <a:tabLst>
                <a:tab pos="185738" algn="l"/>
                <a:tab pos="1100138" algn="l"/>
                <a:tab pos="2014538" algn="l"/>
                <a:tab pos="2928938" algn="l"/>
                <a:tab pos="3843338" algn="l"/>
                <a:tab pos="4757738" algn="l"/>
                <a:tab pos="5672138" algn="l"/>
                <a:tab pos="6586538" algn="l"/>
                <a:tab pos="7500938" algn="l"/>
                <a:tab pos="8415338" algn="l"/>
                <a:tab pos="9329738" algn="l"/>
                <a:tab pos="10244138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6888" indent="-185738">
              <a:buClr>
                <a:srgbClr val="000000"/>
              </a:buClr>
              <a:buSzPct val="100000"/>
              <a:buFont typeface="Times New Roman" charset="0"/>
              <a:tabLst>
                <a:tab pos="185738" algn="l"/>
                <a:tab pos="1100138" algn="l"/>
                <a:tab pos="2014538" algn="l"/>
                <a:tab pos="2928938" algn="l"/>
                <a:tab pos="3843338" algn="l"/>
                <a:tab pos="4757738" algn="l"/>
                <a:tab pos="5672138" algn="l"/>
                <a:tab pos="6586538" algn="l"/>
                <a:tab pos="7500938" algn="l"/>
                <a:tab pos="8415338" algn="l"/>
                <a:tab pos="9329738" algn="l"/>
                <a:tab pos="10244138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185738" algn="l"/>
                <a:tab pos="1100138" algn="l"/>
                <a:tab pos="2014538" algn="l"/>
                <a:tab pos="2928938" algn="l"/>
                <a:tab pos="3843338" algn="l"/>
                <a:tab pos="4757738" algn="l"/>
                <a:tab pos="5672138" algn="l"/>
                <a:tab pos="6586538" algn="l"/>
                <a:tab pos="7500938" algn="l"/>
                <a:tab pos="8415338" algn="l"/>
                <a:tab pos="9329738" algn="l"/>
                <a:tab pos="10244138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185738" algn="l"/>
                <a:tab pos="1100138" algn="l"/>
                <a:tab pos="2014538" algn="l"/>
                <a:tab pos="2928938" algn="l"/>
                <a:tab pos="3843338" algn="l"/>
                <a:tab pos="4757738" algn="l"/>
                <a:tab pos="5672138" algn="l"/>
                <a:tab pos="6586538" algn="l"/>
                <a:tab pos="7500938" algn="l"/>
                <a:tab pos="8415338" algn="l"/>
                <a:tab pos="9329738" algn="l"/>
                <a:tab pos="10244138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185738" algn="l"/>
                <a:tab pos="1100138" algn="l"/>
                <a:tab pos="2014538" algn="l"/>
                <a:tab pos="2928938" algn="l"/>
                <a:tab pos="3843338" algn="l"/>
                <a:tab pos="4757738" algn="l"/>
                <a:tab pos="5672138" algn="l"/>
                <a:tab pos="6586538" algn="l"/>
                <a:tab pos="7500938" algn="l"/>
                <a:tab pos="8415338" algn="l"/>
                <a:tab pos="9329738" algn="l"/>
                <a:tab pos="10244138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85738" algn="l"/>
                <a:tab pos="1100138" algn="l"/>
                <a:tab pos="2014538" algn="l"/>
                <a:tab pos="2928938" algn="l"/>
                <a:tab pos="3843338" algn="l"/>
                <a:tab pos="4757738" algn="l"/>
                <a:tab pos="5672138" algn="l"/>
                <a:tab pos="6586538" algn="l"/>
                <a:tab pos="7500938" algn="l"/>
                <a:tab pos="8415338" algn="l"/>
                <a:tab pos="9329738" algn="l"/>
                <a:tab pos="10244138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85738" algn="l"/>
                <a:tab pos="1100138" algn="l"/>
                <a:tab pos="2014538" algn="l"/>
                <a:tab pos="2928938" algn="l"/>
                <a:tab pos="3843338" algn="l"/>
                <a:tab pos="4757738" algn="l"/>
                <a:tab pos="5672138" algn="l"/>
                <a:tab pos="6586538" algn="l"/>
                <a:tab pos="7500938" algn="l"/>
                <a:tab pos="8415338" algn="l"/>
                <a:tab pos="9329738" algn="l"/>
                <a:tab pos="10244138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85738" algn="l"/>
                <a:tab pos="1100138" algn="l"/>
                <a:tab pos="2014538" algn="l"/>
                <a:tab pos="2928938" algn="l"/>
                <a:tab pos="3843338" algn="l"/>
                <a:tab pos="4757738" algn="l"/>
                <a:tab pos="5672138" algn="l"/>
                <a:tab pos="6586538" algn="l"/>
                <a:tab pos="7500938" algn="l"/>
                <a:tab pos="8415338" algn="l"/>
                <a:tab pos="9329738" algn="l"/>
                <a:tab pos="10244138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85738" algn="l"/>
                <a:tab pos="1100138" algn="l"/>
                <a:tab pos="2014538" algn="l"/>
                <a:tab pos="2928938" algn="l"/>
                <a:tab pos="3843338" algn="l"/>
                <a:tab pos="4757738" algn="l"/>
                <a:tab pos="5672138" algn="l"/>
                <a:tab pos="6586538" algn="l"/>
                <a:tab pos="7500938" algn="l"/>
                <a:tab pos="8415338" algn="l"/>
                <a:tab pos="9329738" algn="l"/>
                <a:tab pos="10244138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700"/>
              </a:spcBef>
              <a:buFont typeface="Helvetica Neue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Helvetica Neue" charset="0"/>
              </a:rPr>
              <a:t>Current Working Directory: Pre-address-space pointer to a directory (</a:t>
            </a:r>
            <a:r>
              <a:rPr lang="en-US" altLang="en-US" dirty="0" err="1">
                <a:solidFill>
                  <a:srgbClr val="000000"/>
                </a:solidFill>
                <a:latin typeface="Helvetica Neue" charset="0"/>
              </a:rPr>
              <a:t>inode</a:t>
            </a:r>
            <a:r>
              <a:rPr lang="en-US" altLang="en-US" dirty="0">
                <a:solidFill>
                  <a:srgbClr val="000000"/>
                </a:solidFill>
                <a:latin typeface="Helvetica Neue" charset="0"/>
              </a:rPr>
              <a:t>) used for resolving file names</a:t>
            </a:r>
          </a:p>
          <a:p>
            <a:pPr lvl="1">
              <a:spcBef>
                <a:spcPts val="700"/>
              </a:spcBef>
              <a:buFont typeface="Helvetica Neue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Helvetica Neue" charset="0"/>
              </a:rPr>
              <a:t>Allows to specify relative filenames instead of absolute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:a16="http://schemas.microsoft.com/office/drawing/2014/main" id="{02DFCFCC-F12D-C24E-9EBD-1E8CD58AC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765175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Operations Performed on Directory</a:t>
            </a:r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E60C7387-52A9-5349-9239-28ED4A1E5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Search for a file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Create a file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Delete a file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List a directory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Rename a file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Traverse the file system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0DAC394A-D148-1446-94ED-946E5FA06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Directory Implementation</a:t>
            </a:r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0DA90DF3-01FA-0542-9CB5-359459937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8188" indent="-28098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Linear list of file names with pointer to the data blocks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simple to program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time-consuming to execute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Hash Table – linear list with hash data structure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decreases directory search time</a:t>
            </a:r>
          </a:p>
          <a:p>
            <a:pPr lvl="1">
              <a:spcBef>
                <a:spcPts val="400"/>
              </a:spcBef>
              <a:buClr>
                <a:srgbClr val="3366FF"/>
              </a:buClr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3366FF"/>
                </a:solidFill>
                <a:latin typeface="Arial" charset="0"/>
              </a:rPr>
              <a:t>collisions </a:t>
            </a: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– situations where two file names hash to the same location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fixed size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>
            <a:extLst>
              <a:ext uri="{FF2B5EF4-FFF2-40B4-BE49-F238E27FC236}">
                <a16:creationId xmlns:a16="http://schemas.microsoft.com/office/drawing/2014/main" id="{1EC0A72B-BC51-894D-AC9C-299142CF7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Single-Level Directory</a:t>
            </a:r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D076E8B0-92BD-FB4F-8BBB-D88B8E53B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1482726"/>
            <a:ext cx="70294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A single directory for all users</a:t>
            </a: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43110A44-11C7-754C-A34E-916A7399A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6" y="4238626"/>
            <a:ext cx="7123113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b="0"/>
              <a:t>Naming problem</a:t>
            </a:r>
            <a:br>
              <a:rPr lang="en-US" altLang="en-US" b="0"/>
            </a:br>
            <a:endParaRPr lang="en-US" altLang="en-US" b="0"/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b="0"/>
              <a:t>Grouping problem</a:t>
            </a:r>
          </a:p>
        </p:txBody>
      </p:sp>
      <p:pic>
        <p:nvPicPr>
          <p:cNvPr id="51205" name="Picture 4">
            <a:extLst>
              <a:ext uri="{FF2B5EF4-FFF2-40B4-BE49-F238E27FC236}">
                <a16:creationId xmlns:a16="http://schemas.microsoft.com/office/drawing/2014/main" id="{9AECB7D3-9E9C-B015-03B0-851CE28BC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100264"/>
            <a:ext cx="7077075" cy="17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>
            <a:extLst>
              <a:ext uri="{FF2B5EF4-FFF2-40B4-BE49-F238E27FC236}">
                <a16:creationId xmlns:a16="http://schemas.microsoft.com/office/drawing/2014/main" id="{48C418E4-E418-D34E-8885-5071EC182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49264"/>
            <a:ext cx="7772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Two-Level Directory</a:t>
            </a:r>
          </a:p>
        </p:txBody>
      </p:sp>
      <p:sp>
        <p:nvSpPr>
          <p:cNvPr id="53251" name="Text Box 2">
            <a:extLst>
              <a:ext uri="{FF2B5EF4-FFF2-40B4-BE49-F238E27FC236}">
                <a16:creationId xmlns:a16="http://schemas.microsoft.com/office/drawing/2014/main" id="{56AF7D54-39E5-6F46-BDE2-81E7BFE45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1233489"/>
            <a:ext cx="7869238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Separate directory for each user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7AA7A198-CDD6-8841-BAFD-181013B6D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513" y="4575175"/>
            <a:ext cx="7002462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788"/>
              </a:spcBef>
              <a:buClr>
                <a:srgbClr val="993300"/>
              </a:buClr>
              <a:buSzPct val="90000"/>
              <a:buFont typeface="Monotype Sorts" charset="2"/>
              <a:buChar char="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Path name</a:t>
            </a:r>
          </a:p>
          <a:p>
            <a:pPr>
              <a:spcBef>
                <a:spcPts val="788"/>
              </a:spcBef>
              <a:buClr>
                <a:srgbClr val="993300"/>
              </a:buClr>
              <a:buSzPct val="90000"/>
              <a:buFont typeface="Monotype Sorts" charset="2"/>
              <a:buChar char="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Can have the same file name for different user</a:t>
            </a:r>
          </a:p>
          <a:p>
            <a:pPr>
              <a:spcBef>
                <a:spcPts val="788"/>
              </a:spcBef>
              <a:buClr>
                <a:srgbClr val="993300"/>
              </a:buClr>
              <a:buSzPct val="90000"/>
              <a:buFont typeface="Monotype Sorts" charset="2"/>
              <a:buChar char="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Efficient searching</a:t>
            </a:r>
          </a:p>
          <a:p>
            <a:pPr>
              <a:spcBef>
                <a:spcPts val="788"/>
              </a:spcBef>
              <a:buClr>
                <a:srgbClr val="993300"/>
              </a:buClr>
              <a:buSzPct val="90000"/>
              <a:buFont typeface="Monotype Sorts" charset="2"/>
              <a:buChar char=""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No grouping capability</a:t>
            </a:r>
          </a:p>
        </p:txBody>
      </p:sp>
      <p:pic>
        <p:nvPicPr>
          <p:cNvPr id="53253" name="Picture 4">
            <a:extLst>
              <a:ext uri="{FF2B5EF4-FFF2-40B4-BE49-F238E27FC236}">
                <a16:creationId xmlns:a16="http://schemas.microsoft.com/office/drawing/2014/main" id="{27BE0AF2-F06F-FD31-3DB3-B4507CE1F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9" y="1887539"/>
            <a:ext cx="7102475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>
            <a:extLst>
              <a:ext uri="{FF2B5EF4-FFF2-40B4-BE49-F238E27FC236}">
                <a16:creationId xmlns:a16="http://schemas.microsoft.com/office/drawing/2014/main" id="{F6A7C114-5868-B647-9524-8935A7CA1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42925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Tree-Structured Directories</a:t>
            </a:r>
          </a:p>
        </p:txBody>
      </p:sp>
      <p:pic>
        <p:nvPicPr>
          <p:cNvPr id="55299" name="Picture 2">
            <a:extLst>
              <a:ext uri="{FF2B5EF4-FFF2-40B4-BE49-F238E27FC236}">
                <a16:creationId xmlns:a16="http://schemas.microsoft.com/office/drawing/2014/main" id="{39E87711-FA55-C363-46CC-747B5D0AD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4" y="1376364"/>
            <a:ext cx="7305675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>
            <a:extLst>
              <a:ext uri="{FF2B5EF4-FFF2-40B4-BE49-F238E27FC236}">
                <a16:creationId xmlns:a16="http://schemas.microsoft.com/office/drawing/2014/main" id="{0E67FCE5-B46A-B744-B82B-1063A0D6A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631825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Tree-Structured Directories (Cont)</a:t>
            </a:r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C403A43A-D454-2E49-AEEF-DE4609686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738188" indent="-280988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Efficient searching</a:t>
            </a:r>
            <a:br>
              <a:rPr lang="en-US" altLang="en-US"/>
            </a:b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Grouping Capability</a:t>
            </a:r>
            <a:br>
              <a:rPr lang="en-US" altLang="en-US"/>
            </a:b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Current directory (working directory)</a:t>
            </a:r>
          </a:p>
          <a:p>
            <a:pPr lvl="1" eaLnBrk="1" hangingPunct="1">
              <a:buClr>
                <a:srgbClr val="0033CC"/>
              </a:buClr>
              <a:buFont typeface="Arial" panose="020B0604020202020204" pitchFamily="34" charset="0"/>
              <a:buChar char="–"/>
              <a:defRPr/>
            </a:pPr>
            <a:r>
              <a:rPr lang="en-US" altLang="en-US">
                <a:solidFill>
                  <a:srgbClr val="0033CC"/>
                </a:solidFill>
              </a:rPr>
              <a:t>cd /spell/mail/prog</a:t>
            </a:r>
          </a:p>
          <a:p>
            <a:pPr lvl="1" eaLnBrk="1" hangingPunct="1">
              <a:buClr>
                <a:srgbClr val="0033CC"/>
              </a:buClr>
              <a:buFont typeface="Arial" panose="020B0604020202020204" pitchFamily="34" charset="0"/>
              <a:buChar char="–"/>
              <a:defRPr/>
            </a:pPr>
            <a:r>
              <a:rPr lang="en-US" altLang="en-US">
                <a:solidFill>
                  <a:srgbClr val="0033CC"/>
                </a:solidFill>
              </a:rPr>
              <a:t>type list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>
            <a:extLst>
              <a:ext uri="{FF2B5EF4-FFF2-40B4-BE49-F238E27FC236}">
                <a16:creationId xmlns:a16="http://schemas.microsoft.com/office/drawing/2014/main" id="{6FFA7481-12E9-9F4B-AC3E-FD088B9DC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57785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Tree-Structured Directories (Cont)</a:t>
            </a:r>
          </a:p>
        </p:txBody>
      </p:sp>
      <p:sp>
        <p:nvSpPr>
          <p:cNvPr id="59395" name="Text Box 2">
            <a:extLst>
              <a:ext uri="{FF2B5EF4-FFF2-40B4-BE49-F238E27FC236}">
                <a16:creationId xmlns:a16="http://schemas.microsoft.com/office/drawing/2014/main" id="{4C366F6F-A18C-E949-86A1-D55D27A4E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1290639"/>
            <a:ext cx="7370762" cy="29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625475" indent="-28098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Absolute or relative path name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Creating a new file is done in current directory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Delete a file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		</a:t>
            </a:r>
            <a:r>
              <a:rPr lang="en-US" altLang="en-US" sz="2000" b="1">
                <a:solidFill>
                  <a:srgbClr val="0033CC"/>
                </a:solidFill>
                <a:latin typeface="Arial" charset="0"/>
              </a:rPr>
              <a:t>rm &lt;file-name&gt;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Creating a new subdirectory is done in current directory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ClrTx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		</a:t>
            </a:r>
            <a:r>
              <a:rPr lang="en-US" altLang="en-US" sz="1600" b="1">
                <a:solidFill>
                  <a:srgbClr val="0033CC"/>
                </a:solidFill>
                <a:latin typeface="Arial" charset="0"/>
              </a:rPr>
              <a:t>mkdir &lt;dir-name&gt;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	Example:  if in current directory   </a:t>
            </a:r>
            <a:r>
              <a:rPr lang="en-US" altLang="en-US" sz="2000" b="1">
                <a:solidFill>
                  <a:srgbClr val="0033CC"/>
                </a:solidFill>
                <a:latin typeface="Arial" charset="0"/>
              </a:rPr>
              <a:t>/mail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		</a:t>
            </a:r>
            <a:r>
              <a:rPr lang="en-US" altLang="en-US" sz="2000" b="1">
                <a:solidFill>
                  <a:srgbClr val="0033CC"/>
                </a:solidFill>
                <a:latin typeface="Arial" charset="0"/>
              </a:rPr>
              <a:t>mkdir count</a:t>
            </a: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67991C72-EE43-8B45-80AC-27F3D145E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6" y="4589464"/>
            <a:ext cx="879475" cy="3317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mail</a:t>
            </a:r>
          </a:p>
        </p:txBody>
      </p:sp>
      <p:sp>
        <p:nvSpPr>
          <p:cNvPr id="59397" name="Rectangle 4">
            <a:extLst>
              <a:ext uri="{FF2B5EF4-FFF2-40B4-BE49-F238E27FC236}">
                <a16:creationId xmlns:a16="http://schemas.microsoft.com/office/drawing/2014/main" id="{6CC76F76-45E1-5343-9F9F-D9F76CCF8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1" y="5232400"/>
            <a:ext cx="720725" cy="3317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prog</a:t>
            </a:r>
          </a:p>
        </p:txBody>
      </p:sp>
      <p:sp>
        <p:nvSpPr>
          <p:cNvPr id="59398" name="Rectangle 5">
            <a:extLst>
              <a:ext uri="{FF2B5EF4-FFF2-40B4-BE49-F238E27FC236}">
                <a16:creationId xmlns:a16="http://schemas.microsoft.com/office/drawing/2014/main" id="{6592B020-53C4-354C-9FD6-A37E9EE8E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76" y="5232400"/>
            <a:ext cx="720725" cy="3317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copy</a:t>
            </a:r>
          </a:p>
        </p:txBody>
      </p:sp>
      <p:sp>
        <p:nvSpPr>
          <p:cNvPr id="59399" name="Rectangle 6">
            <a:extLst>
              <a:ext uri="{FF2B5EF4-FFF2-40B4-BE49-F238E27FC236}">
                <a16:creationId xmlns:a16="http://schemas.microsoft.com/office/drawing/2014/main" id="{8C5D8DDD-D193-2C4D-B7FF-EBCD828BD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9100" y="5232400"/>
            <a:ext cx="446088" cy="3317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prt</a:t>
            </a:r>
          </a:p>
        </p:txBody>
      </p:sp>
      <p:sp>
        <p:nvSpPr>
          <p:cNvPr id="59400" name="Rectangle 7">
            <a:extLst>
              <a:ext uri="{FF2B5EF4-FFF2-40B4-BE49-F238E27FC236}">
                <a16:creationId xmlns:a16="http://schemas.microsoft.com/office/drawing/2014/main" id="{EE61DA93-C487-214D-AC42-1018A6667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5232400"/>
            <a:ext cx="446088" cy="3317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exp</a:t>
            </a:r>
          </a:p>
        </p:txBody>
      </p:sp>
      <p:sp>
        <p:nvSpPr>
          <p:cNvPr id="59401" name="Rectangle 8">
            <a:extLst>
              <a:ext uri="{FF2B5EF4-FFF2-40B4-BE49-F238E27FC236}">
                <a16:creationId xmlns:a16="http://schemas.microsoft.com/office/drawing/2014/main" id="{CAE65DC8-DF37-D043-ADC6-D5B117D0F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4" y="5232400"/>
            <a:ext cx="706437" cy="3317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count</a:t>
            </a:r>
          </a:p>
        </p:txBody>
      </p:sp>
      <p:sp>
        <p:nvSpPr>
          <p:cNvPr id="59402" name="Line 9">
            <a:extLst>
              <a:ext uri="{FF2B5EF4-FFF2-40B4-BE49-F238E27FC236}">
                <a16:creationId xmlns:a16="http://schemas.microsoft.com/office/drawing/2014/main" id="{F13965F8-1CD0-A64A-A03C-FD503DDF12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5439" y="4921251"/>
            <a:ext cx="1587" cy="3079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59403" name="Rectangle 10">
            <a:extLst>
              <a:ext uri="{FF2B5EF4-FFF2-40B4-BE49-F238E27FC236}">
                <a16:creationId xmlns:a16="http://schemas.microsoft.com/office/drawing/2014/main" id="{ABCFC93D-1AAA-A642-BAFE-F43B4F528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5902326"/>
            <a:ext cx="74231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b="0"/>
              <a:t>Deleting “mail” </a:t>
            </a:r>
            <a:r>
              <a:rPr lang="en-US" altLang="en-US" b="0">
                <a:latin typeface="Symbol" pitchFamily="2" charset="2"/>
              </a:rPr>
              <a:t></a:t>
            </a:r>
            <a:r>
              <a:rPr lang="en-US" altLang="en-US" b="0"/>
              <a:t> deleting the entire subtree rooted by “mail”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>
            <a:extLst>
              <a:ext uri="{FF2B5EF4-FFF2-40B4-BE49-F238E27FC236}">
                <a16:creationId xmlns:a16="http://schemas.microsoft.com/office/drawing/2014/main" id="{5574B6F5-5E4B-A844-B1E0-204CBD98C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Acyclic-Graph Directories</a:t>
            </a:r>
          </a:p>
        </p:txBody>
      </p:sp>
      <p:sp>
        <p:nvSpPr>
          <p:cNvPr id="61443" name="Text Box 2">
            <a:extLst>
              <a:ext uri="{FF2B5EF4-FFF2-40B4-BE49-F238E27FC236}">
                <a16:creationId xmlns:a16="http://schemas.microsoft.com/office/drawing/2014/main" id="{F281516A-5DF1-5A42-A37E-15B557CCF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1262064"/>
            <a:ext cx="70294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Have shared subdirectories and files</a:t>
            </a:r>
          </a:p>
        </p:txBody>
      </p:sp>
      <p:pic>
        <p:nvPicPr>
          <p:cNvPr id="61444" name="Picture 3">
            <a:extLst>
              <a:ext uri="{FF2B5EF4-FFF2-40B4-BE49-F238E27FC236}">
                <a16:creationId xmlns:a16="http://schemas.microsoft.com/office/drawing/2014/main" id="{989F3B52-CC48-9F0C-96F1-E50765085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1881189"/>
            <a:ext cx="4965700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45F572F6-872B-1F46-93A1-A7BB61EFD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File Attributes</a:t>
            </a: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62A44C6D-0B0D-4E4C-969F-61E97B171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Like with Processes, what properties would we typically store with a file?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Where and how might we store them?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>
            <a:extLst>
              <a:ext uri="{FF2B5EF4-FFF2-40B4-BE49-F238E27FC236}">
                <a16:creationId xmlns:a16="http://schemas.microsoft.com/office/drawing/2014/main" id="{755905EC-3AEF-0B4D-81C1-758D4FFF3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Acyclic-Graph Directories (Cont.)</a:t>
            </a:r>
          </a:p>
        </p:txBody>
      </p:sp>
      <p:sp>
        <p:nvSpPr>
          <p:cNvPr id="63491" name="Text Box 2">
            <a:extLst>
              <a:ext uri="{FF2B5EF4-FFF2-40B4-BE49-F238E27FC236}">
                <a16:creationId xmlns:a16="http://schemas.microsoft.com/office/drawing/2014/main" id="{4FB0DDE1-C8BC-9949-B1B9-E11F5A8B3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738188" indent="-280988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Two different names (aliasing)</a:t>
            </a:r>
            <a:br>
              <a:rPr lang="en-US" altLang="en-US"/>
            </a:b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If </a:t>
            </a:r>
            <a:r>
              <a:rPr lang="en-US" altLang="en-US" i="1"/>
              <a:t>dict</a:t>
            </a:r>
            <a:r>
              <a:rPr lang="en-US" altLang="en-US"/>
              <a:t> deletes </a:t>
            </a:r>
            <a:r>
              <a:rPr lang="en-US" altLang="en-US" i="1"/>
              <a:t>list</a:t>
            </a:r>
            <a:r>
              <a:rPr lang="en-US" altLang="en-US"/>
              <a:t> </a:t>
            </a:r>
            <a:r>
              <a:rPr lang="en-US" altLang="en-US">
                <a:latin typeface="Symbol" pitchFamily="2" charset="2"/>
              </a:rPr>
              <a:t></a:t>
            </a:r>
            <a:r>
              <a:rPr lang="en-US" altLang="en-US"/>
              <a:t> dangling pointer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US" altLang="en-US"/>
              <a:t>	Solutions: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Backpointers, so we can delete all pointers</a:t>
            </a:r>
            <a:br>
              <a:rPr lang="en-US" altLang="en-US"/>
            </a:br>
            <a:r>
              <a:rPr lang="en-US" altLang="en-US"/>
              <a:t>Variable size records a problem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Backpointers using a daisy chain organization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Entry-hold-count solution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New directory entry type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Link – another name (pointer) to an existing file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Resolve the link – follow pointer to locate the file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>
            <a:extLst>
              <a:ext uri="{FF2B5EF4-FFF2-40B4-BE49-F238E27FC236}">
                <a16:creationId xmlns:a16="http://schemas.microsoft.com/office/drawing/2014/main" id="{D3B6D82E-1525-1442-8EAC-CD750ACE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General Graph Directory</a:t>
            </a:r>
          </a:p>
        </p:txBody>
      </p:sp>
      <p:pic>
        <p:nvPicPr>
          <p:cNvPr id="65539" name="Picture 2">
            <a:extLst>
              <a:ext uri="{FF2B5EF4-FFF2-40B4-BE49-F238E27FC236}">
                <a16:creationId xmlns:a16="http://schemas.microsoft.com/office/drawing/2014/main" id="{5E8D5CC6-A25A-644A-7CC6-C545EA789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676401"/>
            <a:ext cx="6621462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>
            <a:extLst>
              <a:ext uri="{FF2B5EF4-FFF2-40B4-BE49-F238E27FC236}">
                <a16:creationId xmlns:a16="http://schemas.microsoft.com/office/drawing/2014/main" id="{8CFE79E6-34C3-7841-B219-E83746DEF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General Graph Directory (Cont.)</a:t>
            </a:r>
          </a:p>
        </p:txBody>
      </p:sp>
      <p:sp>
        <p:nvSpPr>
          <p:cNvPr id="67587" name="Text Box 2">
            <a:extLst>
              <a:ext uri="{FF2B5EF4-FFF2-40B4-BE49-F238E27FC236}">
                <a16:creationId xmlns:a16="http://schemas.microsoft.com/office/drawing/2014/main" id="{952AC6C7-BC1E-4B4F-87F9-B2162822F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8188" indent="-28098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How do we guarantee no cycles?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Allow only links to file not subdirectories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Garbage collection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Every time a new link is added use a cycle detection</a:t>
            </a:r>
            <a:br>
              <a:rPr lang="en-US" altLang="en-US" sz="1600" b="1">
                <a:solidFill>
                  <a:srgbClr val="000000"/>
                </a:solidFill>
                <a:latin typeface="Arial" charset="0"/>
              </a:rPr>
            </a:b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algorithm to determine whether it is OK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>
            <a:extLst>
              <a:ext uri="{FF2B5EF4-FFF2-40B4-BE49-F238E27FC236}">
                <a16:creationId xmlns:a16="http://schemas.microsoft.com/office/drawing/2014/main" id="{B31A4947-3697-5B42-BCE5-1076A39B7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Where to store inodes?</a:t>
            </a:r>
          </a:p>
        </p:txBody>
      </p:sp>
      <p:sp>
        <p:nvSpPr>
          <p:cNvPr id="69635" name="Text Box 2">
            <a:extLst>
              <a:ext uri="{FF2B5EF4-FFF2-40B4-BE49-F238E27FC236}">
                <a16:creationId xmlns:a16="http://schemas.microsoft.com/office/drawing/2014/main" id="{EA8BF364-44E6-D54C-9A68-1B8EFD945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6888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In early UNIX and DOS/Windows FAT file systems headers stored in special array in outermost cylinders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Not stored near data blocks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To read first seek to get header, then seek to get file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Fixed size, set when formating the disk.  Fixed number of inodes created, each with a unique inumber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>
            <a:extLst>
              <a:ext uri="{FF2B5EF4-FFF2-40B4-BE49-F238E27FC236}">
                <a16:creationId xmlns:a16="http://schemas.microsoft.com/office/drawing/2014/main" id="{493C05BF-60FC-BB4D-A375-16BE04C40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 dirty="0">
                <a:solidFill>
                  <a:srgbClr val="000000"/>
                </a:solidFill>
                <a:latin typeface="Arial" charset="0"/>
              </a:rPr>
              <a:t>Where are </a:t>
            </a: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inodes</a:t>
            </a:r>
            <a:r>
              <a:rPr lang="en-US" altLang="en-US" sz="3200" b="1" dirty="0">
                <a:solidFill>
                  <a:srgbClr val="000000"/>
                </a:solidFill>
                <a:latin typeface="Arial" charset="0"/>
              </a:rPr>
              <a:t> stored now?</a:t>
            </a:r>
          </a:p>
        </p:txBody>
      </p:sp>
      <p:sp>
        <p:nvSpPr>
          <p:cNvPr id="71683" name="Text Box 2">
            <a:extLst>
              <a:ext uri="{FF2B5EF4-FFF2-40B4-BE49-F238E27FC236}">
                <a16:creationId xmlns:a16="http://schemas.microsoft.com/office/drawing/2014/main" id="{E703A6F6-757D-4844-86E8-B93076A31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6888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Moved header info to be closer to data blocks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Often, inode stored in the same cylinder group as parent directory of the file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Makes “ls” run really fast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Headers are much smaller than data, so we can fetch multiple headers at the same time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Reliability: if the disk breaks, we can still find many files even if directory link was broken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>
            <a:extLst>
              <a:ext uri="{FF2B5EF4-FFF2-40B4-BE49-F238E27FC236}">
                <a16:creationId xmlns:a16="http://schemas.microsoft.com/office/drawing/2014/main" id="{FDC8D226-A826-554B-8A05-5C90F41CC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Accessing Files</a:t>
            </a:r>
          </a:p>
        </p:txBody>
      </p:sp>
      <p:sp>
        <p:nvSpPr>
          <p:cNvPr id="73731" name="Text Box 2">
            <a:extLst>
              <a:ext uri="{FF2B5EF4-FFF2-40B4-BE49-F238E27FC236}">
                <a16:creationId xmlns:a16="http://schemas.microsoft.com/office/drawing/2014/main" id="{EF7E8DC0-4712-6140-B020-C5F9E73CD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496888" indent="-282575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/>
              <a:t>Open system call: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Resolve file name and finds the associated control block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Save state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Return index in open-file table “file handle”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/>
              <a:t>Read/Write system calls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Use file handle to locate inode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Perform operation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>
            <a:extLst>
              <a:ext uri="{FF2B5EF4-FFF2-40B4-BE49-F238E27FC236}">
                <a16:creationId xmlns:a16="http://schemas.microsoft.com/office/drawing/2014/main" id="{75EDF213-4CCE-C44D-850D-064F68672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Protection</a:t>
            </a:r>
          </a:p>
        </p:txBody>
      </p:sp>
      <p:sp>
        <p:nvSpPr>
          <p:cNvPr id="75779" name="Text Box 2">
            <a:extLst>
              <a:ext uri="{FF2B5EF4-FFF2-40B4-BE49-F238E27FC236}">
                <a16:creationId xmlns:a16="http://schemas.microsoft.com/office/drawing/2014/main" id="{1DF1A55F-EBCC-DA4F-8BFA-DD76BA9C8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738188" indent="-280988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File owner/creator should be able to control: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what can be done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by whom</a:t>
            </a:r>
            <a:br>
              <a:rPr lang="en-US" altLang="en-US"/>
            </a:b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Types of access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Read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Write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Execute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Append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Delete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List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>
            <a:extLst>
              <a:ext uri="{FF2B5EF4-FFF2-40B4-BE49-F238E27FC236}">
                <a16:creationId xmlns:a16="http://schemas.microsoft.com/office/drawing/2014/main" id="{FBCE1367-659C-9E45-BB82-7D8553143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61975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Access Lists and Groups</a:t>
            </a:r>
          </a:p>
        </p:txBody>
      </p:sp>
      <p:sp>
        <p:nvSpPr>
          <p:cNvPr id="77827" name="Text Box 2">
            <a:extLst>
              <a:ext uri="{FF2B5EF4-FFF2-40B4-BE49-F238E27FC236}">
                <a16:creationId xmlns:a16="http://schemas.microsoft.com/office/drawing/2014/main" id="{B5ACB495-7B97-CB4A-BB55-B4385DFD6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1233489"/>
            <a:ext cx="7342188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Mode of access:  read, write, execute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Three classes of users</a:t>
            </a:r>
          </a:p>
          <a:p>
            <a:pPr>
              <a:lnSpc>
                <a:spcPct val="90000"/>
              </a:lnSpc>
              <a:spcBef>
                <a:spcPts val="200"/>
              </a:spcBef>
              <a:buClrTx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					RWX</a:t>
            </a:r>
          </a:p>
          <a:p>
            <a:pPr>
              <a:lnSpc>
                <a:spcPct val="90000"/>
              </a:lnSpc>
              <a:spcBef>
                <a:spcPts val="200"/>
              </a:spcBef>
              <a:buClrTx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		a) owner access 	7	</a:t>
            </a:r>
            <a:r>
              <a:rPr lang="en-US" altLang="en-US" sz="1600" b="1">
                <a:solidFill>
                  <a:srgbClr val="000000"/>
                </a:solidFill>
                <a:latin typeface="Symbol" charset="2"/>
              </a:rPr>
              <a:t></a:t>
            </a: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	1 1 1</a:t>
            </a:r>
            <a:br>
              <a:rPr lang="en-US" altLang="en-US" sz="1600" b="1">
                <a:solidFill>
                  <a:srgbClr val="000000"/>
                </a:solidFill>
                <a:latin typeface="Arial" charset="0"/>
              </a:rPr>
            </a:b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				RWX</a:t>
            </a:r>
          </a:p>
          <a:p>
            <a:pPr>
              <a:lnSpc>
                <a:spcPct val="90000"/>
              </a:lnSpc>
              <a:spcBef>
                <a:spcPts val="200"/>
              </a:spcBef>
              <a:buClrTx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		b) group access 	6	 </a:t>
            </a:r>
            <a:r>
              <a:rPr lang="en-US" altLang="en-US" sz="1600" b="1">
                <a:solidFill>
                  <a:srgbClr val="000000"/>
                </a:solidFill>
                <a:latin typeface="Symbol" charset="2"/>
              </a:rPr>
              <a:t></a:t>
            </a: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	1 1 0</a:t>
            </a:r>
          </a:p>
          <a:p>
            <a:pPr>
              <a:lnSpc>
                <a:spcPct val="90000"/>
              </a:lnSpc>
              <a:spcBef>
                <a:spcPts val="200"/>
              </a:spcBef>
              <a:buClrTx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					RWX</a:t>
            </a:r>
          </a:p>
          <a:p>
            <a:pPr>
              <a:lnSpc>
                <a:spcPct val="90000"/>
              </a:lnSpc>
              <a:spcBef>
                <a:spcPts val="200"/>
              </a:spcBef>
              <a:buClrTx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		c) public access	1	 </a:t>
            </a:r>
            <a:r>
              <a:rPr lang="en-US" altLang="en-US" sz="1600" b="1">
                <a:solidFill>
                  <a:srgbClr val="000000"/>
                </a:solidFill>
                <a:latin typeface="Symbol" charset="2"/>
              </a:rPr>
              <a:t></a:t>
            </a: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	0 0 1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Ask manager to create a group (unique name), say G, and add some users to the group.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For a particular file (say </a:t>
            </a:r>
            <a:r>
              <a:rPr lang="en-US" altLang="en-US" sz="1600" b="1" i="1">
                <a:solidFill>
                  <a:srgbClr val="000000"/>
                </a:solidFill>
                <a:latin typeface="Arial" charset="0"/>
              </a:rPr>
              <a:t>game</a:t>
            </a: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) or subdirectory, define an appropriate access.</a:t>
            </a:r>
          </a:p>
        </p:txBody>
      </p:sp>
      <p:sp>
        <p:nvSpPr>
          <p:cNvPr id="77828" name="Text Box 3">
            <a:extLst>
              <a:ext uri="{FF2B5EF4-FFF2-40B4-BE49-F238E27FC236}">
                <a16:creationId xmlns:a16="http://schemas.microsoft.com/office/drawing/2014/main" id="{D6A29C33-F046-6944-8309-09344B8E9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997" y="4885146"/>
            <a:ext cx="6014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750"/>
              </a:spcBef>
              <a:buClrTx/>
              <a:defRPr/>
            </a:pPr>
            <a:r>
              <a:rPr lang="en-US" altLang="en-US" sz="1200">
                <a:solidFill>
                  <a:srgbClr val="000000"/>
                </a:solidFill>
                <a:latin typeface="Arial" charset="0"/>
              </a:rPr>
              <a:t>owner</a:t>
            </a:r>
          </a:p>
        </p:txBody>
      </p:sp>
      <p:sp>
        <p:nvSpPr>
          <p:cNvPr id="77829" name="Text Box 4">
            <a:extLst>
              <a:ext uri="{FF2B5EF4-FFF2-40B4-BE49-F238E27FC236}">
                <a16:creationId xmlns:a16="http://schemas.microsoft.com/office/drawing/2014/main" id="{E6257CF2-EE88-0B47-A8C4-0C5DBC95F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963" y="4885146"/>
            <a:ext cx="575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750"/>
              </a:spcBef>
              <a:buClrTx/>
              <a:defRPr/>
            </a:pPr>
            <a:r>
              <a:rPr lang="en-US" altLang="en-US" sz="1200">
                <a:solidFill>
                  <a:srgbClr val="000000"/>
                </a:solidFill>
                <a:latin typeface="Arial" charset="0"/>
              </a:rPr>
              <a:t>group</a:t>
            </a:r>
          </a:p>
        </p:txBody>
      </p:sp>
      <p:sp>
        <p:nvSpPr>
          <p:cNvPr id="77830" name="Text Box 5">
            <a:extLst>
              <a:ext uri="{FF2B5EF4-FFF2-40B4-BE49-F238E27FC236}">
                <a16:creationId xmlns:a16="http://schemas.microsoft.com/office/drawing/2014/main" id="{DADD927F-87E9-0B44-A42F-E4AC652E0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081" y="4885146"/>
            <a:ext cx="5838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750"/>
              </a:spcBef>
              <a:buClrTx/>
              <a:defRPr/>
            </a:pPr>
            <a:r>
              <a:rPr lang="en-US" altLang="en-US" sz="1200">
                <a:solidFill>
                  <a:srgbClr val="000000"/>
                </a:solidFill>
                <a:latin typeface="Arial" charset="0"/>
              </a:rPr>
              <a:t>public</a:t>
            </a:r>
          </a:p>
        </p:txBody>
      </p:sp>
      <p:sp>
        <p:nvSpPr>
          <p:cNvPr id="77831" name="Text Box 6">
            <a:extLst>
              <a:ext uri="{FF2B5EF4-FFF2-40B4-BE49-F238E27FC236}">
                <a16:creationId xmlns:a16="http://schemas.microsoft.com/office/drawing/2014/main" id="{AA16B496-6F29-C248-9A28-8A068E807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6555" y="5397908"/>
            <a:ext cx="6447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750"/>
              </a:spcBef>
              <a:buClrTx/>
              <a:defRPr/>
            </a:pPr>
            <a:r>
              <a:rPr lang="en-US" altLang="en-US" sz="1200">
                <a:solidFill>
                  <a:srgbClr val="000000"/>
                </a:solidFill>
                <a:latin typeface="Arial" charset="0"/>
              </a:rPr>
              <a:t>chmod</a:t>
            </a:r>
          </a:p>
        </p:txBody>
      </p:sp>
      <p:sp>
        <p:nvSpPr>
          <p:cNvPr id="77832" name="Text Box 7">
            <a:extLst>
              <a:ext uri="{FF2B5EF4-FFF2-40B4-BE49-F238E27FC236}">
                <a16:creationId xmlns:a16="http://schemas.microsoft.com/office/drawing/2014/main" id="{ED0502B2-04BB-D243-A2CD-66CFB8991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3341" y="5399496"/>
            <a:ext cx="4395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750"/>
              </a:spcBef>
              <a:buClrTx/>
              <a:defRPr/>
            </a:pPr>
            <a:r>
              <a:rPr lang="en-US" altLang="en-US" sz="1200">
                <a:solidFill>
                  <a:srgbClr val="000000"/>
                </a:solidFill>
                <a:latin typeface="Arial" charset="0"/>
              </a:rPr>
              <a:t>761</a:t>
            </a:r>
          </a:p>
        </p:txBody>
      </p:sp>
      <p:sp>
        <p:nvSpPr>
          <p:cNvPr id="77833" name="Text Box 8">
            <a:extLst>
              <a:ext uri="{FF2B5EF4-FFF2-40B4-BE49-F238E27FC236}">
                <a16:creationId xmlns:a16="http://schemas.microsoft.com/office/drawing/2014/main" id="{7793B885-813E-214D-846B-D91BC363C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940" y="5397908"/>
            <a:ext cx="5677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750"/>
              </a:spcBef>
              <a:buClrTx/>
              <a:defRPr/>
            </a:pPr>
            <a:r>
              <a:rPr lang="en-US" altLang="en-US" sz="1200">
                <a:solidFill>
                  <a:srgbClr val="000000"/>
                </a:solidFill>
                <a:latin typeface="Arial" charset="0"/>
              </a:rPr>
              <a:t>game</a:t>
            </a:r>
          </a:p>
        </p:txBody>
      </p:sp>
      <p:sp>
        <p:nvSpPr>
          <p:cNvPr id="77834" name="Line 9">
            <a:extLst>
              <a:ext uri="{FF2B5EF4-FFF2-40B4-BE49-F238E27FC236}">
                <a16:creationId xmlns:a16="http://schemas.microsoft.com/office/drawing/2014/main" id="{3B815614-89ED-2E47-A684-B892C9400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0976" y="5065714"/>
            <a:ext cx="461963" cy="3317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77835" name="Line 10">
            <a:extLst>
              <a:ext uri="{FF2B5EF4-FFF2-40B4-BE49-F238E27FC236}">
                <a16:creationId xmlns:a16="http://schemas.microsoft.com/office/drawing/2014/main" id="{35017306-E398-E04D-A992-45A0A0F49D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108575"/>
            <a:ext cx="1588" cy="2746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77836" name="Line 11">
            <a:extLst>
              <a:ext uri="{FF2B5EF4-FFF2-40B4-BE49-F238E27FC236}">
                <a16:creationId xmlns:a16="http://schemas.microsoft.com/office/drawing/2014/main" id="{38CAEDDA-826B-BA4C-A8FE-36A2B40F8A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6625" y="5080001"/>
            <a:ext cx="603250" cy="3460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77837" name="Rectangle 12">
            <a:extLst>
              <a:ext uri="{FF2B5EF4-FFF2-40B4-BE49-F238E27FC236}">
                <a16:creationId xmlns:a16="http://schemas.microsoft.com/office/drawing/2014/main" id="{948718E7-0E3C-FC46-B99C-F8D38FD14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513" y="5643564"/>
            <a:ext cx="7029450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8138"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1828800" algn="l"/>
                <a:tab pos="4454525" algn="l"/>
                <a:tab pos="5191125" algn="l"/>
                <a:tab pos="5883275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1828800" algn="l"/>
                <a:tab pos="4454525" algn="l"/>
                <a:tab pos="5191125" algn="l"/>
                <a:tab pos="5883275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1828800" algn="l"/>
                <a:tab pos="4454525" algn="l"/>
                <a:tab pos="5191125" algn="l"/>
                <a:tab pos="5883275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1828800" algn="l"/>
                <a:tab pos="4454525" algn="l"/>
                <a:tab pos="5191125" algn="l"/>
                <a:tab pos="5883275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1828800" algn="l"/>
                <a:tab pos="4454525" algn="l"/>
                <a:tab pos="5191125" algn="l"/>
                <a:tab pos="5883275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1828800" algn="l"/>
                <a:tab pos="4454525" algn="l"/>
                <a:tab pos="5191125" algn="l"/>
                <a:tab pos="5883275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1828800" algn="l"/>
                <a:tab pos="4454525" algn="l"/>
                <a:tab pos="5191125" algn="l"/>
                <a:tab pos="5883275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1828800" algn="l"/>
                <a:tab pos="4454525" algn="l"/>
                <a:tab pos="5191125" algn="l"/>
                <a:tab pos="5883275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1828800" algn="l"/>
                <a:tab pos="4454525" algn="l"/>
                <a:tab pos="5191125" algn="l"/>
                <a:tab pos="5883275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450"/>
              </a:spcBef>
              <a:buClrTx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Attach a group to a file</a:t>
            </a:r>
            <a:br>
              <a:rPr lang="en-US" altLang="en-US">
                <a:solidFill>
                  <a:srgbClr val="000000"/>
                </a:solidFill>
                <a:latin typeface="Arial" charset="0"/>
              </a:rPr>
            </a:br>
            <a:r>
              <a:rPr lang="en-US" altLang="en-US">
                <a:solidFill>
                  <a:srgbClr val="000000"/>
                </a:solidFill>
                <a:latin typeface="Arial" charset="0"/>
              </a:rPr>
              <a:t>	         chgrp     G    game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>
            <a:extLst>
              <a:ext uri="{FF2B5EF4-FFF2-40B4-BE49-F238E27FC236}">
                <a16:creationId xmlns:a16="http://schemas.microsoft.com/office/drawing/2014/main" id="{1019012C-8AAB-7542-B617-91039540C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File-System Structure</a:t>
            </a:r>
          </a:p>
        </p:txBody>
      </p:sp>
      <p:sp>
        <p:nvSpPr>
          <p:cNvPr id="79875" name="Text Box 2">
            <a:extLst>
              <a:ext uri="{FF2B5EF4-FFF2-40B4-BE49-F238E27FC236}">
                <a16:creationId xmlns:a16="http://schemas.microsoft.com/office/drawing/2014/main" id="{CECC7D6C-FE76-6143-BB27-4B76343BE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8188" indent="-28098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File structure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Logical storage unit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Collection of related information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File system organized into layers</a:t>
            </a:r>
          </a:p>
          <a:p>
            <a:pPr>
              <a:spcBef>
                <a:spcPts val="500"/>
              </a:spcBef>
              <a:buClr>
                <a:srgbClr val="3366FF"/>
              </a:buClr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3366FF"/>
                </a:solidFill>
                <a:latin typeface="Arial" charset="0"/>
              </a:rPr>
              <a:t>File system 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resides on secondary storage (disks)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Provides efficient and convenient access to disk by allowing data to be stored, located retrieved easily</a:t>
            </a:r>
          </a:p>
          <a:p>
            <a:pPr>
              <a:spcBef>
                <a:spcPts val="500"/>
              </a:spcBef>
              <a:buClr>
                <a:srgbClr val="3366FF"/>
              </a:buClr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3366FF"/>
                </a:solidFill>
                <a:latin typeface="Arial" charset="0"/>
              </a:rPr>
              <a:t>File control block 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– storage structure consisting of information about a file</a:t>
            </a:r>
          </a:p>
          <a:p>
            <a:pPr>
              <a:spcBef>
                <a:spcPts val="500"/>
              </a:spcBef>
              <a:buClr>
                <a:srgbClr val="3366FF"/>
              </a:buClr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3366FF"/>
                </a:solidFill>
                <a:latin typeface="Arial" charset="0"/>
              </a:rPr>
              <a:t>Device driver 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controls the physical device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>
            <a:extLst>
              <a:ext uri="{FF2B5EF4-FFF2-40B4-BE49-F238E27FC236}">
                <a16:creationId xmlns:a16="http://schemas.microsoft.com/office/drawing/2014/main" id="{B8032108-4BA4-0747-B448-435669B83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Layered File System</a:t>
            </a:r>
          </a:p>
        </p:txBody>
      </p:sp>
      <p:pic>
        <p:nvPicPr>
          <p:cNvPr id="81923" name="Picture 2">
            <a:extLst>
              <a:ext uri="{FF2B5EF4-FFF2-40B4-BE49-F238E27FC236}">
                <a16:creationId xmlns:a16="http://schemas.microsoft.com/office/drawing/2014/main" id="{B28C578E-8CBF-0340-D2F4-0D127D223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1603375"/>
            <a:ext cx="2476500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8762620A-63EC-0E4A-9F40-3EBDC06B3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File Attributes</a:t>
            </a: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914FEFC9-87B6-DE46-9E29-554E5C824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Name – only information kept in human-readable form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Identifier – unique tag (number) identifies file within file system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Type – needed for systems that support different types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Location – pointer to file location on device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Size – current file size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Protection – controls who can do reading, writing, executing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Time, date, and user identification – data for protection, security, and usage monitoring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Information about files are kept in the directory structure, which is maintained on the disk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>
            <a:extLst>
              <a:ext uri="{FF2B5EF4-FFF2-40B4-BE49-F238E27FC236}">
                <a16:creationId xmlns:a16="http://schemas.microsoft.com/office/drawing/2014/main" id="{8FAB348B-CC5F-AE4D-86BF-7868D7690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File-System Implementation</a:t>
            </a:r>
          </a:p>
        </p:txBody>
      </p:sp>
      <p:sp>
        <p:nvSpPr>
          <p:cNvPr id="83971" name="Text Box 2">
            <a:extLst>
              <a:ext uri="{FF2B5EF4-FFF2-40B4-BE49-F238E27FC236}">
                <a16:creationId xmlns:a16="http://schemas.microsoft.com/office/drawing/2014/main" id="{65FC99E1-33BA-334F-97F1-53CDFE2B5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Clr>
                <a:srgbClr val="3366FF"/>
              </a:buClr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3366FF"/>
                </a:solidFill>
                <a:latin typeface="Arial" charset="0"/>
              </a:rPr>
              <a:t>Boot control block 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contains info needed by system to boot OS from that volume</a:t>
            </a:r>
          </a:p>
          <a:p>
            <a:pPr>
              <a:spcBef>
                <a:spcPts val="500"/>
              </a:spcBef>
              <a:buClr>
                <a:srgbClr val="3366FF"/>
              </a:buClr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3366FF"/>
                </a:solidFill>
                <a:latin typeface="Arial" charset="0"/>
              </a:rPr>
              <a:t>Volume control block 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contains volume details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Directory structure organizes the files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Per-file </a:t>
            </a:r>
            <a:r>
              <a:rPr lang="en-US" altLang="en-US" sz="2000" b="1">
                <a:solidFill>
                  <a:srgbClr val="3366FF"/>
                </a:solidFill>
                <a:latin typeface="Arial" charset="0"/>
              </a:rPr>
              <a:t>File Control Block 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en-US" sz="2000" b="1">
                <a:solidFill>
                  <a:srgbClr val="3366FF"/>
                </a:solidFill>
                <a:latin typeface="Arial" charset="0"/>
              </a:rPr>
              <a:t>FCB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) contains many details about the file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>
            <a:extLst>
              <a:ext uri="{FF2B5EF4-FFF2-40B4-BE49-F238E27FC236}">
                <a16:creationId xmlns:a16="http://schemas.microsoft.com/office/drawing/2014/main" id="{BF688EC5-21D1-4D45-9772-6FC04F81D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A Typical File Control Block</a:t>
            </a:r>
          </a:p>
        </p:txBody>
      </p:sp>
      <p:pic>
        <p:nvPicPr>
          <p:cNvPr id="86019" name="Picture 2">
            <a:extLst>
              <a:ext uri="{FF2B5EF4-FFF2-40B4-BE49-F238E27FC236}">
                <a16:creationId xmlns:a16="http://schemas.microsoft.com/office/drawing/2014/main" id="{7962FEBC-EA5F-D5E2-5F1C-722848E11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9" y="1555750"/>
            <a:ext cx="6999287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>
            <a:extLst>
              <a:ext uri="{FF2B5EF4-FFF2-40B4-BE49-F238E27FC236}">
                <a16:creationId xmlns:a16="http://schemas.microsoft.com/office/drawing/2014/main" id="{FFA45A4F-9C40-6443-94DE-5DDF17C48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Managing Multiple Systems</a:t>
            </a:r>
          </a:p>
        </p:txBody>
      </p:sp>
      <p:sp>
        <p:nvSpPr>
          <p:cNvPr id="88067" name="Text Box 2">
            <a:extLst>
              <a:ext uri="{FF2B5EF4-FFF2-40B4-BE49-F238E27FC236}">
                <a16:creationId xmlns:a16="http://schemas.microsoft.com/office/drawing/2014/main" id="{5DA62D83-EDB0-DE4C-A5DD-84A12ECEA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9" y="1633538"/>
            <a:ext cx="3768725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6888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Virtual Filesystem (VFS) provides an abstraction and API to be used by several underlining file systems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Hides implementation from users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A filesystem may be local or distributed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DBED87D-DBC7-F247-AD91-84919BA09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4" y="1473200"/>
            <a:ext cx="1785937" cy="312738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User Application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48DB1586-B207-B94C-9E51-8164CC7CF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664" y="2044700"/>
            <a:ext cx="1125537" cy="312738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GNU C Library</a:t>
            </a:r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4926C22C-ABF5-C34C-9962-7237FC952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4" y="2608263"/>
            <a:ext cx="1785937" cy="311150"/>
          </a:xfrm>
          <a:prstGeom prst="rect">
            <a:avLst/>
          </a:prstGeom>
          <a:gradFill rotWithShape="0">
            <a:gsLst>
              <a:gs pos="0">
                <a:srgbClr val="BA0109"/>
              </a:gs>
              <a:gs pos="100000">
                <a:srgbClr val="E50002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System Call Interface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9137154F-5F30-F84C-9F4F-56833B804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4" y="3170238"/>
            <a:ext cx="1785937" cy="544512"/>
          </a:xfrm>
          <a:prstGeom prst="rect">
            <a:avLst/>
          </a:prstGeom>
          <a:gradFill rotWithShape="0">
            <a:gsLst>
              <a:gs pos="0">
                <a:srgbClr val="B07302"/>
              </a:gs>
              <a:gs pos="100000">
                <a:srgbClr val="E599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Virtual File System</a:t>
            </a:r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E038ADEF-7445-1240-99EC-F86EFC42A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4" y="3894138"/>
            <a:ext cx="1785937" cy="544512"/>
          </a:xfrm>
          <a:prstGeom prst="rect">
            <a:avLst/>
          </a:prstGeom>
          <a:gradFill rotWithShape="0">
            <a:gsLst>
              <a:gs pos="0">
                <a:srgbClr val="B07302"/>
              </a:gs>
              <a:gs pos="100000">
                <a:srgbClr val="E599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Individual File Systems</a:t>
            </a:r>
          </a:p>
        </p:txBody>
      </p:sp>
      <p:sp>
        <p:nvSpPr>
          <p:cNvPr id="50184" name="Rectangle 8">
            <a:extLst>
              <a:ext uri="{FF2B5EF4-FFF2-40B4-BE49-F238E27FC236}">
                <a16:creationId xmlns:a16="http://schemas.microsoft.com/office/drawing/2014/main" id="{BFACA5F4-AC42-AE45-A993-0AE32CCE4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4" y="4616450"/>
            <a:ext cx="1785937" cy="312738"/>
          </a:xfrm>
          <a:prstGeom prst="rect">
            <a:avLst/>
          </a:prstGeom>
          <a:gradFill rotWithShape="0">
            <a:gsLst>
              <a:gs pos="0">
                <a:srgbClr val="B07302"/>
              </a:gs>
              <a:gs pos="100000">
                <a:srgbClr val="E599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Buffer Cache</a:t>
            </a:r>
          </a:p>
        </p:txBody>
      </p:sp>
      <p:sp>
        <p:nvSpPr>
          <p:cNvPr id="50185" name="Rectangle 9">
            <a:extLst>
              <a:ext uri="{FF2B5EF4-FFF2-40B4-BE49-F238E27FC236}">
                <a16:creationId xmlns:a16="http://schemas.microsoft.com/office/drawing/2014/main" id="{A6CF029E-7723-CD4F-B444-ACCA6AFCD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4" y="5106988"/>
            <a:ext cx="1785937" cy="546100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Device Drivers</a:t>
            </a:r>
          </a:p>
        </p:txBody>
      </p:sp>
      <p:sp>
        <p:nvSpPr>
          <p:cNvPr id="50186" name="Rectangle 10">
            <a:extLst>
              <a:ext uri="{FF2B5EF4-FFF2-40B4-BE49-F238E27FC236}">
                <a16:creationId xmlns:a16="http://schemas.microsoft.com/office/drawing/2014/main" id="{410C8F81-810A-CE40-BA80-04B830035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9775" y="3170238"/>
            <a:ext cx="973138" cy="544512"/>
          </a:xfrm>
          <a:prstGeom prst="rect">
            <a:avLst/>
          </a:prstGeom>
          <a:gradFill rotWithShape="0">
            <a:gsLst>
              <a:gs pos="0">
                <a:srgbClr val="B07302"/>
              </a:gs>
              <a:gs pos="100000">
                <a:srgbClr val="E599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Inode Cache</a:t>
            </a:r>
          </a:p>
        </p:txBody>
      </p:sp>
      <p:sp>
        <p:nvSpPr>
          <p:cNvPr id="50187" name="Rectangle 11">
            <a:extLst>
              <a:ext uri="{FF2B5EF4-FFF2-40B4-BE49-F238E27FC236}">
                <a16:creationId xmlns:a16="http://schemas.microsoft.com/office/drawing/2014/main" id="{A7605868-9D50-C345-A441-62F98D330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8089" y="3170238"/>
            <a:ext cx="973137" cy="544512"/>
          </a:xfrm>
          <a:prstGeom prst="rect">
            <a:avLst/>
          </a:prstGeom>
          <a:gradFill rotWithShape="0">
            <a:gsLst>
              <a:gs pos="0">
                <a:srgbClr val="B07302"/>
              </a:gs>
              <a:gs pos="100000">
                <a:srgbClr val="E599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Directory Cache</a:t>
            </a:r>
          </a:p>
        </p:txBody>
      </p:sp>
      <p:sp>
        <p:nvSpPr>
          <p:cNvPr id="88077" name="Line 12">
            <a:extLst>
              <a:ext uri="{FF2B5EF4-FFF2-40B4-BE49-F238E27FC236}">
                <a16:creationId xmlns:a16="http://schemas.microsoft.com/office/drawing/2014/main" id="{C40D796B-5D96-A948-A2C7-0AFE8348BE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5514" y="1812925"/>
            <a:ext cx="1587" cy="7762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88078" name="Line 13">
            <a:extLst>
              <a:ext uri="{FF2B5EF4-FFF2-40B4-BE49-F238E27FC236}">
                <a16:creationId xmlns:a16="http://schemas.microsoft.com/office/drawing/2014/main" id="{B9325182-724D-C143-BB89-4676B5D2E05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0225" y="1812926"/>
            <a:ext cx="1588" cy="2317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88079" name="Line 14">
            <a:extLst>
              <a:ext uri="{FF2B5EF4-FFF2-40B4-BE49-F238E27FC236}">
                <a16:creationId xmlns:a16="http://schemas.microsoft.com/office/drawing/2014/main" id="{BAE96D02-41DC-9E44-B089-C899E55854EF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0225" y="2366964"/>
            <a:ext cx="1588" cy="2317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88080" name="Line 15">
            <a:extLst>
              <a:ext uri="{FF2B5EF4-FFF2-40B4-BE49-F238E27FC236}">
                <a16:creationId xmlns:a16="http://schemas.microsoft.com/office/drawing/2014/main" id="{CD0244DC-6009-5D4B-A9FA-F8016C4ED9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0025" y="2919413"/>
            <a:ext cx="1588" cy="233362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88081" name="Line 16">
            <a:extLst>
              <a:ext uri="{FF2B5EF4-FFF2-40B4-BE49-F238E27FC236}">
                <a16:creationId xmlns:a16="http://schemas.microsoft.com/office/drawing/2014/main" id="{866A2534-A7F4-AE49-9531-EC6F7CA57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0025" y="3724276"/>
            <a:ext cx="1588" cy="169863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88082" name="Line 17">
            <a:extLst>
              <a:ext uri="{FF2B5EF4-FFF2-40B4-BE49-F238E27FC236}">
                <a16:creationId xmlns:a16="http://schemas.microsoft.com/office/drawing/2014/main" id="{DAC7F3CA-4599-A740-8700-BD0FD5DC7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0025" y="4438651"/>
            <a:ext cx="1588" cy="169863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88083" name="Line 18">
            <a:extLst>
              <a:ext uri="{FF2B5EF4-FFF2-40B4-BE49-F238E27FC236}">
                <a16:creationId xmlns:a16="http://schemas.microsoft.com/office/drawing/2014/main" id="{7B675452-5953-FB46-AD92-E1A59DC58E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0025" y="4929188"/>
            <a:ext cx="1588" cy="169862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88084" name="Line 19">
            <a:extLst>
              <a:ext uri="{FF2B5EF4-FFF2-40B4-BE49-F238E27FC236}">
                <a16:creationId xmlns:a16="http://schemas.microsoft.com/office/drawing/2014/main" id="{BD67E61F-F0D5-A544-9400-9BEE4C875A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1" y="3446464"/>
            <a:ext cx="13811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88085" name="Line 20">
            <a:extLst>
              <a:ext uri="{FF2B5EF4-FFF2-40B4-BE49-F238E27FC236}">
                <a16:creationId xmlns:a16="http://schemas.microsoft.com/office/drawing/2014/main" id="{58FBA718-81BC-BA49-B7CA-4B84617C45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93151" y="3446464"/>
            <a:ext cx="136525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88086" name="Line 21">
            <a:extLst>
              <a:ext uri="{FF2B5EF4-FFF2-40B4-BE49-F238E27FC236}">
                <a16:creationId xmlns:a16="http://schemas.microsoft.com/office/drawing/2014/main" id="{701AE6D5-4479-3E4D-A320-B4FEA6EF19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9914" y="2982914"/>
            <a:ext cx="4294187" cy="1587"/>
          </a:xfrm>
          <a:prstGeom prst="line">
            <a:avLst/>
          </a:prstGeom>
          <a:noFill/>
          <a:ln w="2556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50198" name="Rectangle 22">
            <a:extLst>
              <a:ext uri="{FF2B5EF4-FFF2-40B4-BE49-F238E27FC236}">
                <a16:creationId xmlns:a16="http://schemas.microsoft.com/office/drawing/2014/main" id="{809DB50E-B674-4849-A146-419164A9D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4264" y="2017713"/>
            <a:ext cx="19637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User Space</a:t>
            </a:r>
          </a:p>
        </p:txBody>
      </p:sp>
      <p:sp>
        <p:nvSpPr>
          <p:cNvPr id="50199" name="Rectangle 23">
            <a:extLst>
              <a:ext uri="{FF2B5EF4-FFF2-40B4-BE49-F238E27FC236}">
                <a16:creationId xmlns:a16="http://schemas.microsoft.com/office/drawing/2014/main" id="{558A351D-8F56-3F4B-B15C-C40CEC655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4264" y="4340225"/>
            <a:ext cx="196373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Kernel Space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>
            <a:extLst>
              <a:ext uri="{FF2B5EF4-FFF2-40B4-BE49-F238E27FC236}">
                <a16:creationId xmlns:a16="http://schemas.microsoft.com/office/drawing/2014/main" id="{11AC8E66-6C54-C64B-9C5A-E4D30C62F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275" y="765175"/>
            <a:ext cx="7404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Virtual File Systems</a:t>
            </a:r>
          </a:p>
        </p:txBody>
      </p:sp>
      <p:sp>
        <p:nvSpPr>
          <p:cNvPr id="90115" name="Text Box 2">
            <a:extLst>
              <a:ext uri="{FF2B5EF4-FFF2-40B4-BE49-F238E27FC236}">
                <a16:creationId xmlns:a16="http://schemas.microsoft.com/office/drawing/2014/main" id="{EBFD9684-79C0-B04E-9F58-29C07DEDD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Virtual File Systems (VFS) provide an object-oriented way of implementing file systems.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VFS allows the same system call interface (the API) to be used for different types of file systems.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The API is to the VFS interface, rather than any specific type of file system.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>
            <a:extLst>
              <a:ext uri="{FF2B5EF4-FFF2-40B4-BE49-F238E27FC236}">
                <a16:creationId xmlns:a16="http://schemas.microsoft.com/office/drawing/2014/main" id="{EC20C44E-4A00-924B-A375-DE10865D5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Schematic View of Virtual File System</a:t>
            </a:r>
          </a:p>
        </p:txBody>
      </p:sp>
      <p:pic>
        <p:nvPicPr>
          <p:cNvPr id="92163" name="Picture 2">
            <a:extLst>
              <a:ext uri="{FF2B5EF4-FFF2-40B4-BE49-F238E27FC236}">
                <a16:creationId xmlns:a16="http://schemas.microsoft.com/office/drawing/2014/main" id="{9FF2BAA8-D400-A7AB-904A-A992A5E78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1716088"/>
            <a:ext cx="5872162" cy="441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>
            <a:extLst>
              <a:ext uri="{FF2B5EF4-FFF2-40B4-BE49-F238E27FC236}">
                <a16:creationId xmlns:a16="http://schemas.microsoft.com/office/drawing/2014/main" id="{4F8C3EB2-26DA-584F-A212-46E683239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Directory Implementation</a:t>
            </a:r>
          </a:p>
        </p:txBody>
      </p:sp>
      <p:sp>
        <p:nvSpPr>
          <p:cNvPr id="94211" name="Text Box 2">
            <a:extLst>
              <a:ext uri="{FF2B5EF4-FFF2-40B4-BE49-F238E27FC236}">
                <a16:creationId xmlns:a16="http://schemas.microsoft.com/office/drawing/2014/main" id="{7CEBC2B9-AFD8-834C-BAAE-D19A586E5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738188" indent="-280988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Linear list of file names with pointer to the data blocks.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simple to program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time-consuming to execute</a:t>
            </a:r>
            <a:br>
              <a:rPr lang="en-US" altLang="en-US"/>
            </a:b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Hash Table – linear list with hash data structure.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decreases directory search time</a:t>
            </a:r>
          </a:p>
          <a:p>
            <a:pPr lvl="1" eaLnBrk="1" hangingPunct="1">
              <a:buClr>
                <a:srgbClr val="3366FF"/>
              </a:buClr>
              <a:buFont typeface="Arial" panose="020B0604020202020204" pitchFamily="34" charset="0"/>
              <a:buChar char="–"/>
              <a:defRPr/>
            </a:pPr>
            <a:r>
              <a:rPr lang="en-US" altLang="en-US">
                <a:solidFill>
                  <a:srgbClr val="3366FF"/>
                </a:solidFill>
              </a:rPr>
              <a:t>collisions </a:t>
            </a:r>
            <a:r>
              <a:rPr lang="en-US" altLang="en-US"/>
              <a:t>– situations where two file names hash to the same location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fixed size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>
            <a:extLst>
              <a:ext uri="{FF2B5EF4-FFF2-40B4-BE49-F238E27FC236}">
                <a16:creationId xmlns:a16="http://schemas.microsoft.com/office/drawing/2014/main" id="{1986678A-02E8-3846-B217-2D527B855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Allocation Methods</a:t>
            </a:r>
          </a:p>
        </p:txBody>
      </p:sp>
      <p:sp>
        <p:nvSpPr>
          <p:cNvPr id="96259" name="Text Box 2">
            <a:extLst>
              <a:ext uri="{FF2B5EF4-FFF2-40B4-BE49-F238E27FC236}">
                <a16:creationId xmlns:a16="http://schemas.microsoft.com/office/drawing/2014/main" id="{83738802-E540-C54E-95BA-6AE4A9AC0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An allocation method refers to how disk blocks are allocated for files: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/>
          </a:p>
          <a:p>
            <a:pPr eaLnBrk="1" hangingPunct="1">
              <a:buClr>
                <a:srgbClr val="3366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>
                <a:solidFill>
                  <a:srgbClr val="3366FF"/>
                </a:solidFill>
              </a:rPr>
              <a:t>Contiguous allocation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/>
          </a:p>
          <a:p>
            <a:pPr eaLnBrk="1" hangingPunct="1">
              <a:buClr>
                <a:srgbClr val="3366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>
                <a:solidFill>
                  <a:srgbClr val="3366FF"/>
                </a:solidFill>
              </a:rPr>
              <a:t>Linked allocation</a:t>
            </a:r>
          </a:p>
          <a:p>
            <a:pPr eaLnBrk="1" hangingPunct="1">
              <a:buClr>
                <a:srgbClr val="3366FF"/>
              </a:buClr>
              <a:buFont typeface="Arial" panose="020B0604020202020204" pitchFamily="34" charset="0"/>
              <a:buNone/>
              <a:defRPr/>
            </a:pPr>
            <a:endParaRPr lang="en-US" altLang="en-US">
              <a:solidFill>
                <a:srgbClr val="3366FF"/>
              </a:solidFill>
            </a:endParaRPr>
          </a:p>
          <a:p>
            <a:pPr eaLnBrk="1" hangingPunct="1">
              <a:buClr>
                <a:srgbClr val="3366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>
                <a:solidFill>
                  <a:srgbClr val="3366FF"/>
                </a:solidFill>
              </a:rPr>
              <a:t>Indexed allocation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>
            <a:extLst>
              <a:ext uri="{FF2B5EF4-FFF2-40B4-BE49-F238E27FC236}">
                <a16:creationId xmlns:a16="http://schemas.microsoft.com/office/drawing/2014/main" id="{3ABB36B5-A0A1-C04B-81B1-8C1CE04A8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Contiguous Allocation</a:t>
            </a:r>
          </a:p>
        </p:txBody>
      </p:sp>
      <p:sp>
        <p:nvSpPr>
          <p:cNvPr id="98307" name="Text Box 2">
            <a:extLst>
              <a:ext uri="{FF2B5EF4-FFF2-40B4-BE49-F238E27FC236}">
                <a16:creationId xmlns:a16="http://schemas.microsoft.com/office/drawing/2014/main" id="{BB4C09AE-190E-3141-9152-142AE89BA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1" y="1233488"/>
            <a:ext cx="7370763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Each file occupies a set of contiguous blocks on the disk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Simple – only starting location (block #) and length (number of blocks) are required</a:t>
            </a:r>
            <a:br>
              <a:rPr lang="en-US" altLang="en-US"/>
            </a:b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Random access</a:t>
            </a:r>
            <a:br>
              <a:rPr lang="en-US" altLang="en-US"/>
            </a:b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Wasteful of space (dynamic storage-allocation problem)</a:t>
            </a:r>
            <a:br>
              <a:rPr lang="en-US" altLang="en-US"/>
            </a:b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Files cannot grow</a:t>
            </a:r>
          </a:p>
        </p:txBody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853CCA44-F55C-8249-AFD7-B17ADC422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650" y="5399089"/>
            <a:ext cx="702945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>
            <a:extLst>
              <a:ext uri="{FF2B5EF4-FFF2-40B4-BE49-F238E27FC236}">
                <a16:creationId xmlns:a16="http://schemas.microsoft.com/office/drawing/2014/main" id="{4E23C272-6229-9149-B297-219A480A9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436564"/>
            <a:ext cx="822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Contiguous Allocation of Disk Space</a:t>
            </a:r>
          </a:p>
        </p:txBody>
      </p:sp>
      <p:pic>
        <p:nvPicPr>
          <p:cNvPr id="100355" name="Picture 2">
            <a:extLst>
              <a:ext uri="{FF2B5EF4-FFF2-40B4-BE49-F238E27FC236}">
                <a16:creationId xmlns:a16="http://schemas.microsoft.com/office/drawing/2014/main" id="{C994C68E-7C6E-55C5-E61A-CEB2E0EE8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122363"/>
            <a:ext cx="5659438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>
            <a:extLst>
              <a:ext uri="{FF2B5EF4-FFF2-40B4-BE49-F238E27FC236}">
                <a16:creationId xmlns:a16="http://schemas.microsoft.com/office/drawing/2014/main" id="{D01F25ED-A8F4-4540-9003-BEE7A62BD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Extent-Based Systems</a:t>
            </a:r>
          </a:p>
        </p:txBody>
      </p:sp>
      <p:sp>
        <p:nvSpPr>
          <p:cNvPr id="102403" name="Text Box 2">
            <a:extLst>
              <a:ext uri="{FF2B5EF4-FFF2-40B4-BE49-F238E27FC236}">
                <a16:creationId xmlns:a16="http://schemas.microsoft.com/office/drawing/2014/main" id="{28EE4E69-A5F8-FA48-981F-7FB83E220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738188" indent="-280988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Many newer file systems (I.e. Veritas File System) use a modified contiguous allocation scheme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Extent-based file systems allocate disk blocks in extents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An </a:t>
            </a:r>
            <a:r>
              <a:rPr lang="en-US" altLang="en-US">
                <a:solidFill>
                  <a:srgbClr val="3366FF"/>
                </a:solidFill>
              </a:rPr>
              <a:t>extent </a:t>
            </a:r>
            <a:r>
              <a:rPr lang="en-US" altLang="en-US"/>
              <a:t>is a contiguous block of disks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Extents are allocated for file allocation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A file consists of one or more extents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F67A305A-7004-8342-AB9E-5D5EC8B3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File Operations</a:t>
            </a: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6421F4D9-B4D0-1845-9B10-0DE0803BA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4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File is an abstract data type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Create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Write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Read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Reposition within file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Delete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Truncate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 i="1">
                <a:solidFill>
                  <a:srgbClr val="000000"/>
                </a:solidFill>
                <a:latin typeface="Arial" charset="0"/>
              </a:rPr>
              <a:t>Open(F</a:t>
            </a:r>
            <a:r>
              <a:rPr lang="en-US" altLang="en-US" sz="2000" b="1" i="1" baseline="-2500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sz="2000" b="1" i="1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 – search the directory structure on disk for entry </a:t>
            </a:r>
            <a:r>
              <a:rPr lang="en-US" altLang="en-US" sz="2000" b="1" i="1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000" b="1" i="1" baseline="-2500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, and move the content of entry to memory</a:t>
            </a:r>
          </a:p>
          <a:p>
            <a:pPr lvl="1"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Multiple processes can have the same file open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 i="1">
                <a:solidFill>
                  <a:srgbClr val="000000"/>
                </a:solidFill>
                <a:latin typeface="Arial" charset="0"/>
              </a:rPr>
              <a:t>Close (F</a:t>
            </a:r>
            <a:r>
              <a:rPr lang="en-US" altLang="en-US" sz="2000" b="1" i="1" baseline="-2500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sz="2000" b="1" i="1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 – move the content of entry </a:t>
            </a:r>
            <a:r>
              <a:rPr lang="en-US" altLang="en-US" sz="2000" b="1" i="1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000" b="1" i="1" baseline="-2500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 in memory to directory structure on disk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>
            <a:extLst>
              <a:ext uri="{FF2B5EF4-FFF2-40B4-BE49-F238E27FC236}">
                <a16:creationId xmlns:a16="http://schemas.microsoft.com/office/drawing/2014/main" id="{EA2BAB27-1F80-FB4B-B758-2D51132DE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5245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Linked Allocation</a:t>
            </a:r>
          </a:p>
        </p:txBody>
      </p:sp>
      <p:sp>
        <p:nvSpPr>
          <p:cNvPr id="104451" name="Text Box 2">
            <a:extLst>
              <a:ext uri="{FF2B5EF4-FFF2-40B4-BE49-F238E27FC236}">
                <a16:creationId xmlns:a16="http://schemas.microsoft.com/office/drawing/2014/main" id="{497BE1D0-32D6-5C47-8D63-A4FE2F950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33488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Each file is a linked list of disk blocks: blocks may be scattered anywhere on the disk.</a:t>
            </a:r>
          </a:p>
        </p:txBody>
      </p:sp>
      <p:grpSp>
        <p:nvGrpSpPr>
          <p:cNvPr id="116739" name="Group 3">
            <a:extLst>
              <a:ext uri="{FF2B5EF4-FFF2-40B4-BE49-F238E27FC236}">
                <a16:creationId xmlns:a16="http://schemas.microsoft.com/office/drawing/2014/main" id="{EA280EC4-7101-48AD-1DED-C2778B1EC4E4}"/>
              </a:ext>
            </a:extLst>
          </p:cNvPr>
          <p:cNvGrpSpPr>
            <a:grpSpLocks/>
          </p:cNvGrpSpPr>
          <p:nvPr/>
        </p:nvGrpSpPr>
        <p:grpSpPr bwMode="auto">
          <a:xfrm>
            <a:off x="4202114" y="2501900"/>
            <a:ext cx="2759075" cy="1498600"/>
            <a:chOff x="1687" y="1576"/>
            <a:chExt cx="1738" cy="944"/>
          </a:xfrm>
        </p:grpSpPr>
        <p:sp>
          <p:nvSpPr>
            <p:cNvPr id="104456" name="Rectangle 4">
              <a:extLst>
                <a:ext uri="{FF2B5EF4-FFF2-40B4-BE49-F238E27FC236}">
                  <a16:creationId xmlns:a16="http://schemas.microsoft.com/office/drawing/2014/main" id="{1D7B5F14-8973-DF44-A458-EB003A092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" y="1576"/>
              <a:ext cx="944" cy="271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charset="0"/>
                  <a:ea typeface="DejaVu Sans" charset="0"/>
                  <a:cs typeface="DejaVu Sans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charset="0"/>
                  <a:ea typeface="DejaVu Sans" charset="0"/>
                  <a:cs typeface="DejaVu Sans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charset="0"/>
                  <a:ea typeface="DejaVu Sans" charset="0"/>
                  <a:cs typeface="DejaVu Sans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charset="0"/>
                  <a:ea typeface="DejaVu Sans" charset="0"/>
                  <a:cs typeface="DejaVu Sans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charset="0"/>
                  <a:ea typeface="DejaVu Sans" charset="0"/>
                  <a:cs typeface="DejaVu Sans" charset="0"/>
                </a:defRPr>
              </a:lvl9pPr>
            </a:lstStyle>
            <a:p>
              <a:pPr algn="ctr">
                <a:buClrTx/>
                <a:buFontTx/>
                <a:buNone/>
                <a:defRPr/>
              </a:pPr>
              <a:r>
                <a:rPr lang="en-US" altLang="en-US">
                  <a:solidFill>
                    <a:srgbClr val="000000"/>
                  </a:solidFill>
                  <a:latin typeface="Arial" charset="0"/>
                </a:rPr>
                <a:t>pointer</a:t>
              </a:r>
            </a:p>
          </p:txBody>
        </p:sp>
        <p:sp>
          <p:nvSpPr>
            <p:cNvPr id="104457" name="Rectangle 5">
              <a:extLst>
                <a:ext uri="{FF2B5EF4-FFF2-40B4-BE49-F238E27FC236}">
                  <a16:creationId xmlns:a16="http://schemas.microsoft.com/office/drawing/2014/main" id="{BADD408F-F63F-8F49-B36F-E89ED8593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" y="1848"/>
              <a:ext cx="944" cy="672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>
                <a:cs typeface="DejaVu Sans" charset="0"/>
              </a:endParaRPr>
            </a:p>
          </p:txBody>
        </p:sp>
        <p:sp>
          <p:nvSpPr>
            <p:cNvPr id="104458" name="Text Box 6">
              <a:extLst>
                <a:ext uri="{FF2B5EF4-FFF2-40B4-BE49-F238E27FC236}">
                  <a16:creationId xmlns:a16="http://schemas.microsoft.com/office/drawing/2014/main" id="{A65E292F-30C6-1D44-A12E-3129D4E98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7" y="1595"/>
              <a:ext cx="781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charset="0"/>
                  <a:ea typeface="DejaVu Sans" charset="0"/>
                  <a:cs typeface="DejaVu Sans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charset="0"/>
                  <a:ea typeface="DejaVu Sans" charset="0"/>
                  <a:cs typeface="DejaVu Sans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charset="0"/>
                  <a:ea typeface="DejaVu Sans" charset="0"/>
                  <a:cs typeface="DejaVu Sans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charset="0"/>
                  <a:ea typeface="DejaVu Sans" charset="0"/>
                  <a:cs typeface="DejaVu Sans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Verdana" charset="0"/>
                  <a:ea typeface="DejaVu Sans" charset="0"/>
                  <a:cs typeface="DejaVu Sans" charset="0"/>
                </a:defRPr>
              </a:lvl9pPr>
            </a:lstStyle>
            <a:p>
              <a:pPr algn="ctr">
                <a:spcBef>
                  <a:spcPts val="1125"/>
                </a:spcBef>
                <a:buClrTx/>
                <a:defRPr/>
              </a:pPr>
              <a:r>
                <a:rPr lang="en-US" altLang="en-US">
                  <a:solidFill>
                    <a:srgbClr val="000000"/>
                  </a:solidFill>
                  <a:latin typeface="Arial" charset="0"/>
                </a:rPr>
                <a:t>block      =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>
            <a:extLst>
              <a:ext uri="{FF2B5EF4-FFF2-40B4-BE49-F238E27FC236}">
                <a16:creationId xmlns:a16="http://schemas.microsoft.com/office/drawing/2014/main" id="{80ACFA11-C140-9440-B48A-F05956D71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Linked List Allocation</a:t>
            </a:r>
          </a:p>
        </p:txBody>
      </p:sp>
      <p:sp>
        <p:nvSpPr>
          <p:cNvPr id="106499" name="Text Box 2">
            <a:extLst>
              <a:ext uri="{FF2B5EF4-FFF2-40B4-BE49-F238E27FC236}">
                <a16:creationId xmlns:a16="http://schemas.microsoft.com/office/drawing/2014/main" id="{0EF65975-F347-5043-B926-3E7C890EE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476" y="3598863"/>
            <a:ext cx="8340725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What’s Good/Bad here?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4E13E84-6B54-BE48-87A8-A189E0DC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9" y="2660651"/>
            <a:ext cx="1195387" cy="277813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header</a:t>
            </a:r>
          </a:p>
        </p:txBody>
      </p:sp>
      <p:sp>
        <p:nvSpPr>
          <p:cNvPr id="106501" name="Rectangle 4">
            <a:extLst>
              <a:ext uri="{FF2B5EF4-FFF2-40B4-BE49-F238E27FC236}">
                <a16:creationId xmlns:a16="http://schemas.microsoft.com/office/drawing/2014/main" id="{C9473999-A988-4242-A0F7-DF3928121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2660651"/>
            <a:ext cx="1196975" cy="277813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580859BD-0730-AF43-BB17-E7C3C6164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1652588"/>
            <a:ext cx="1196975" cy="1008062"/>
          </a:xfrm>
          <a:prstGeom prst="rect">
            <a:avLst/>
          </a:prstGeom>
          <a:gradFill rotWithShape="0">
            <a:gsLst>
              <a:gs pos="0">
                <a:srgbClr val="B07302"/>
              </a:gs>
              <a:gs pos="100000">
                <a:srgbClr val="E599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block</a:t>
            </a:r>
          </a:p>
        </p:txBody>
      </p:sp>
      <p:grpSp>
        <p:nvGrpSpPr>
          <p:cNvPr id="118790" name="Group 6">
            <a:extLst>
              <a:ext uri="{FF2B5EF4-FFF2-40B4-BE49-F238E27FC236}">
                <a16:creationId xmlns:a16="http://schemas.microsoft.com/office/drawing/2014/main" id="{A6124CC6-6013-5C15-DDDF-797BF259197A}"/>
              </a:ext>
            </a:extLst>
          </p:cNvPr>
          <p:cNvGrpSpPr>
            <a:grpSpLocks/>
          </p:cNvGrpSpPr>
          <p:nvPr/>
        </p:nvGrpSpPr>
        <p:grpSpPr bwMode="auto">
          <a:xfrm>
            <a:off x="5613400" y="1652589"/>
            <a:ext cx="1195388" cy="1284287"/>
            <a:chOff x="2576" y="1041"/>
            <a:chExt cx="753" cy="809"/>
          </a:xfrm>
        </p:grpSpPr>
        <p:sp>
          <p:nvSpPr>
            <p:cNvPr id="106514" name="Rectangle 7">
              <a:extLst>
                <a:ext uri="{FF2B5EF4-FFF2-40B4-BE49-F238E27FC236}">
                  <a16:creationId xmlns:a16="http://schemas.microsoft.com/office/drawing/2014/main" id="{240ADEC6-775B-7E4F-B8EF-25FC8100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1677"/>
              <a:ext cx="753" cy="172"/>
            </a:xfrm>
            <a:prstGeom prst="rect">
              <a:avLst/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>
                <a:cs typeface="DejaVu Sans" charset="0"/>
              </a:endParaRPr>
            </a:p>
          </p:txBody>
        </p:sp>
        <p:sp>
          <p:nvSpPr>
            <p:cNvPr id="60424" name="Rectangle 8">
              <a:extLst>
                <a:ext uri="{FF2B5EF4-FFF2-40B4-BE49-F238E27FC236}">
                  <a16:creationId xmlns:a16="http://schemas.microsoft.com/office/drawing/2014/main" id="{0A08194C-8EFA-4A47-85E4-0BABEF39F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1041"/>
              <a:ext cx="753" cy="635"/>
            </a:xfrm>
            <a:prstGeom prst="rect">
              <a:avLst/>
            </a:prstGeom>
            <a:gradFill rotWithShape="0">
              <a:gsLst>
                <a:gs pos="0">
                  <a:srgbClr val="B07302"/>
                </a:gs>
                <a:gs pos="100000">
                  <a:srgbClr val="E599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alt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block</a:t>
              </a:r>
            </a:p>
          </p:txBody>
        </p:sp>
      </p:grpSp>
      <p:grpSp>
        <p:nvGrpSpPr>
          <p:cNvPr id="118791" name="Group 9">
            <a:extLst>
              <a:ext uri="{FF2B5EF4-FFF2-40B4-BE49-F238E27FC236}">
                <a16:creationId xmlns:a16="http://schemas.microsoft.com/office/drawing/2014/main" id="{036FEAAF-02B2-6796-49A6-12CB769F9964}"/>
              </a:ext>
            </a:extLst>
          </p:cNvPr>
          <p:cNvGrpSpPr>
            <a:grpSpLocks/>
          </p:cNvGrpSpPr>
          <p:nvPr/>
        </p:nvGrpSpPr>
        <p:grpSpPr bwMode="auto">
          <a:xfrm>
            <a:off x="7275513" y="1652589"/>
            <a:ext cx="1193800" cy="1284287"/>
            <a:chOff x="3623" y="1041"/>
            <a:chExt cx="752" cy="809"/>
          </a:xfrm>
        </p:grpSpPr>
        <p:sp>
          <p:nvSpPr>
            <p:cNvPr id="60426" name="Rectangle 10">
              <a:extLst>
                <a:ext uri="{FF2B5EF4-FFF2-40B4-BE49-F238E27FC236}">
                  <a16:creationId xmlns:a16="http://schemas.microsoft.com/office/drawing/2014/main" id="{4DC2BBCB-0F90-B545-8CF3-214F09AB7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3" y="1677"/>
              <a:ext cx="752" cy="172"/>
            </a:xfrm>
            <a:prstGeom prst="rect">
              <a:avLst/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alt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NULL</a:t>
              </a:r>
            </a:p>
          </p:txBody>
        </p:sp>
        <p:sp>
          <p:nvSpPr>
            <p:cNvPr id="60427" name="Rectangle 11">
              <a:extLst>
                <a:ext uri="{FF2B5EF4-FFF2-40B4-BE49-F238E27FC236}">
                  <a16:creationId xmlns:a16="http://schemas.microsoft.com/office/drawing/2014/main" id="{0293D463-5D5F-A74D-8026-88A3DDBDD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3" y="1041"/>
              <a:ext cx="752" cy="635"/>
            </a:xfrm>
            <a:prstGeom prst="rect">
              <a:avLst/>
            </a:prstGeom>
            <a:gradFill rotWithShape="0">
              <a:gsLst>
                <a:gs pos="0">
                  <a:srgbClr val="B07302"/>
                </a:gs>
                <a:gs pos="100000">
                  <a:srgbClr val="E599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alt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block</a:t>
              </a:r>
            </a:p>
          </p:txBody>
        </p:sp>
      </p:grpSp>
      <p:sp>
        <p:nvSpPr>
          <p:cNvPr id="106505" name="Line 12">
            <a:extLst>
              <a:ext uri="{FF2B5EF4-FFF2-40B4-BE49-F238E27FC236}">
                <a16:creationId xmlns:a16="http://schemas.microsoft.com/office/drawing/2014/main" id="{D5851C3E-AAE5-514B-8FBE-586E23DF0E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68689" y="2803525"/>
            <a:ext cx="458787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06506" name="Line 13">
            <a:extLst>
              <a:ext uri="{FF2B5EF4-FFF2-40B4-BE49-F238E27FC236}">
                <a16:creationId xmlns:a16="http://schemas.microsoft.com/office/drawing/2014/main" id="{A5B4C082-7E85-7C4D-8EEC-060CCC5590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8264" y="2803525"/>
            <a:ext cx="458787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06507" name="Line 14">
            <a:extLst>
              <a:ext uri="{FF2B5EF4-FFF2-40B4-BE49-F238E27FC236}">
                <a16:creationId xmlns:a16="http://schemas.microsoft.com/office/drawing/2014/main" id="{0F170F77-0E3D-584B-BF61-A95F04BD15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08789" y="2803525"/>
            <a:ext cx="458787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pic>
        <p:nvPicPr>
          <p:cNvPr id="106508" name="Picture 15">
            <a:extLst>
              <a:ext uri="{FF2B5EF4-FFF2-40B4-BE49-F238E27FC236}">
                <a16:creationId xmlns:a16="http://schemas.microsoft.com/office/drawing/2014/main" id="{1475EC26-289C-1B40-56EE-6F98E173A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3517900"/>
            <a:ext cx="219710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1">
            <a:extLst>
              <a:ext uri="{FF2B5EF4-FFF2-40B4-BE49-F238E27FC236}">
                <a16:creationId xmlns:a16="http://schemas.microsoft.com/office/drawing/2014/main" id="{68CDD268-74B5-294C-9F89-C96017BAC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Linked List Allocation</a:t>
            </a:r>
          </a:p>
        </p:txBody>
      </p:sp>
      <p:sp>
        <p:nvSpPr>
          <p:cNvPr id="108547" name="Text Box 2">
            <a:extLst>
              <a:ext uri="{FF2B5EF4-FFF2-40B4-BE49-F238E27FC236}">
                <a16:creationId xmlns:a16="http://schemas.microsoft.com/office/drawing/2014/main" id="{10CF9C80-F786-7943-A98D-F2D516D6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275" y="3598863"/>
            <a:ext cx="8339138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Can easily grow files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Bad sequential access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Bad random access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Unreliable, one block lost the rest is lost with it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577A911-7EB1-3543-B8D5-526C7A699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9" y="2660651"/>
            <a:ext cx="1195387" cy="277813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header</a:t>
            </a:r>
          </a:p>
        </p:txBody>
      </p:sp>
      <p:sp>
        <p:nvSpPr>
          <p:cNvPr id="108549" name="Rectangle 4">
            <a:extLst>
              <a:ext uri="{FF2B5EF4-FFF2-40B4-BE49-F238E27FC236}">
                <a16:creationId xmlns:a16="http://schemas.microsoft.com/office/drawing/2014/main" id="{575D3D9A-7AC3-5D4B-A8C8-4EC50756F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2660651"/>
            <a:ext cx="1196975" cy="277813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4D9A551D-DACB-6B4E-B2CC-C4A02F1C0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1652588"/>
            <a:ext cx="1196975" cy="1008062"/>
          </a:xfrm>
          <a:prstGeom prst="rect">
            <a:avLst/>
          </a:prstGeom>
          <a:gradFill rotWithShape="0">
            <a:gsLst>
              <a:gs pos="0">
                <a:srgbClr val="B07302"/>
              </a:gs>
              <a:gs pos="100000">
                <a:srgbClr val="E599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block</a:t>
            </a:r>
          </a:p>
        </p:txBody>
      </p:sp>
      <p:grpSp>
        <p:nvGrpSpPr>
          <p:cNvPr id="120838" name="Group 6">
            <a:extLst>
              <a:ext uri="{FF2B5EF4-FFF2-40B4-BE49-F238E27FC236}">
                <a16:creationId xmlns:a16="http://schemas.microsoft.com/office/drawing/2014/main" id="{27C44F3C-E6A5-F667-C7A8-0B5475711EDC}"/>
              </a:ext>
            </a:extLst>
          </p:cNvPr>
          <p:cNvGrpSpPr>
            <a:grpSpLocks/>
          </p:cNvGrpSpPr>
          <p:nvPr/>
        </p:nvGrpSpPr>
        <p:grpSpPr bwMode="auto">
          <a:xfrm>
            <a:off x="5613400" y="1652589"/>
            <a:ext cx="1195388" cy="1284287"/>
            <a:chOff x="2576" y="1041"/>
            <a:chExt cx="753" cy="809"/>
          </a:xfrm>
        </p:grpSpPr>
        <p:sp>
          <p:nvSpPr>
            <p:cNvPr id="108561" name="Rectangle 7">
              <a:extLst>
                <a:ext uri="{FF2B5EF4-FFF2-40B4-BE49-F238E27FC236}">
                  <a16:creationId xmlns:a16="http://schemas.microsoft.com/office/drawing/2014/main" id="{D3FDD1DF-5890-9740-A9B0-1BCC3EC0B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1677"/>
              <a:ext cx="753" cy="172"/>
            </a:xfrm>
            <a:prstGeom prst="rect">
              <a:avLst/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>
                <a:cs typeface="DejaVu Sans" charset="0"/>
              </a:endParaRPr>
            </a:p>
          </p:txBody>
        </p:sp>
        <p:sp>
          <p:nvSpPr>
            <p:cNvPr id="61448" name="Rectangle 8">
              <a:extLst>
                <a:ext uri="{FF2B5EF4-FFF2-40B4-BE49-F238E27FC236}">
                  <a16:creationId xmlns:a16="http://schemas.microsoft.com/office/drawing/2014/main" id="{293640D1-67B4-9341-B139-DB18A99B4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1041"/>
              <a:ext cx="753" cy="635"/>
            </a:xfrm>
            <a:prstGeom prst="rect">
              <a:avLst/>
            </a:prstGeom>
            <a:gradFill rotWithShape="0">
              <a:gsLst>
                <a:gs pos="0">
                  <a:srgbClr val="B07302"/>
                </a:gs>
                <a:gs pos="100000">
                  <a:srgbClr val="E599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alt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block</a:t>
              </a:r>
            </a:p>
          </p:txBody>
        </p:sp>
      </p:grpSp>
      <p:grpSp>
        <p:nvGrpSpPr>
          <p:cNvPr id="120839" name="Group 9">
            <a:extLst>
              <a:ext uri="{FF2B5EF4-FFF2-40B4-BE49-F238E27FC236}">
                <a16:creationId xmlns:a16="http://schemas.microsoft.com/office/drawing/2014/main" id="{C3E167AB-0237-89EC-416E-E426E6CCB10A}"/>
              </a:ext>
            </a:extLst>
          </p:cNvPr>
          <p:cNvGrpSpPr>
            <a:grpSpLocks/>
          </p:cNvGrpSpPr>
          <p:nvPr/>
        </p:nvGrpSpPr>
        <p:grpSpPr bwMode="auto">
          <a:xfrm>
            <a:off x="7275513" y="1652589"/>
            <a:ext cx="1193800" cy="1284287"/>
            <a:chOff x="3623" y="1041"/>
            <a:chExt cx="752" cy="809"/>
          </a:xfrm>
        </p:grpSpPr>
        <p:sp>
          <p:nvSpPr>
            <p:cNvPr id="61450" name="Rectangle 10">
              <a:extLst>
                <a:ext uri="{FF2B5EF4-FFF2-40B4-BE49-F238E27FC236}">
                  <a16:creationId xmlns:a16="http://schemas.microsoft.com/office/drawing/2014/main" id="{20C8ABD8-CF0D-104F-8A47-8771EBDA0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3" y="1677"/>
              <a:ext cx="752" cy="172"/>
            </a:xfrm>
            <a:prstGeom prst="rect">
              <a:avLst/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alt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NULL</a:t>
              </a:r>
            </a:p>
          </p:txBody>
        </p:sp>
        <p:sp>
          <p:nvSpPr>
            <p:cNvPr id="61451" name="Rectangle 11">
              <a:extLst>
                <a:ext uri="{FF2B5EF4-FFF2-40B4-BE49-F238E27FC236}">
                  <a16:creationId xmlns:a16="http://schemas.microsoft.com/office/drawing/2014/main" id="{6D9B3DCF-C44F-224D-A21E-0BCFA0CBB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3" y="1041"/>
              <a:ext cx="752" cy="635"/>
            </a:xfrm>
            <a:prstGeom prst="rect">
              <a:avLst/>
            </a:prstGeom>
            <a:gradFill rotWithShape="0">
              <a:gsLst>
                <a:gs pos="0">
                  <a:srgbClr val="B07302"/>
                </a:gs>
                <a:gs pos="100000">
                  <a:srgbClr val="E59900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alt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block</a:t>
              </a:r>
            </a:p>
          </p:txBody>
        </p:sp>
      </p:grpSp>
      <p:sp>
        <p:nvSpPr>
          <p:cNvPr id="108553" name="Line 12">
            <a:extLst>
              <a:ext uri="{FF2B5EF4-FFF2-40B4-BE49-F238E27FC236}">
                <a16:creationId xmlns:a16="http://schemas.microsoft.com/office/drawing/2014/main" id="{D9C7A383-FD3D-3D4F-93FD-505EC04A86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68689" y="2803525"/>
            <a:ext cx="458787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08554" name="Line 13">
            <a:extLst>
              <a:ext uri="{FF2B5EF4-FFF2-40B4-BE49-F238E27FC236}">
                <a16:creationId xmlns:a16="http://schemas.microsoft.com/office/drawing/2014/main" id="{112F95E2-5E3E-584C-8B9B-EDD90A6177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8264" y="2803525"/>
            <a:ext cx="458787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08555" name="Line 14">
            <a:extLst>
              <a:ext uri="{FF2B5EF4-FFF2-40B4-BE49-F238E27FC236}">
                <a16:creationId xmlns:a16="http://schemas.microsoft.com/office/drawing/2014/main" id="{C177D630-7DF1-F042-9E63-97D702E9E0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08789" y="2803525"/>
            <a:ext cx="458787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1">
            <a:extLst>
              <a:ext uri="{FF2B5EF4-FFF2-40B4-BE49-F238E27FC236}">
                <a16:creationId xmlns:a16="http://schemas.microsoft.com/office/drawing/2014/main" id="{BF2C9E6F-5863-9C47-BB7D-96A8B067D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Linked Allocation:FAT</a:t>
            </a:r>
          </a:p>
        </p:txBody>
      </p:sp>
      <p:sp>
        <p:nvSpPr>
          <p:cNvPr id="110595" name="Text Box 2">
            <a:extLst>
              <a:ext uri="{FF2B5EF4-FFF2-40B4-BE49-F238E27FC236}">
                <a16:creationId xmlns:a16="http://schemas.microsoft.com/office/drawing/2014/main" id="{2FA1FA9C-CB8E-D94F-BBAD-28F645E31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1" y="1633538"/>
            <a:ext cx="4608513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5300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Link pages together to create a file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Links are not stored in pages, but in the File Allocation Table (FAT)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Contains entry for each page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What’s Good/Bad here?</a:t>
            </a:r>
          </a:p>
        </p:txBody>
      </p:sp>
      <p:sp>
        <p:nvSpPr>
          <p:cNvPr id="110596" name="Line 3">
            <a:extLst>
              <a:ext uri="{FF2B5EF4-FFF2-40B4-BE49-F238E27FC236}">
                <a16:creationId xmlns:a16="http://schemas.microsoft.com/office/drawing/2014/main" id="{DB083542-9D87-E64F-9F4C-D85039328C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8275" y="2652713"/>
            <a:ext cx="1588" cy="660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10597" name="Line 4">
            <a:extLst>
              <a:ext uri="{FF2B5EF4-FFF2-40B4-BE49-F238E27FC236}">
                <a16:creationId xmlns:a16="http://schemas.microsoft.com/office/drawing/2014/main" id="{8BBE40B8-DDFC-2446-9962-D2A81FCB61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8275" y="3429001"/>
            <a:ext cx="1588" cy="1731963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CB2E48CE-61AB-434D-B3DE-9822BA4FA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01" y="1616076"/>
            <a:ext cx="625475" cy="277813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file</a:t>
            </a:r>
          </a:p>
        </p:txBody>
      </p:sp>
      <p:sp>
        <p:nvSpPr>
          <p:cNvPr id="110599" name="Rectangle 6">
            <a:extLst>
              <a:ext uri="{FF2B5EF4-FFF2-40B4-BE49-F238E27FC236}">
                <a16:creationId xmlns:a16="http://schemas.microsoft.com/office/drawing/2014/main" id="{281CF1F1-A686-F246-B313-279A5FE73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600" y="1616076"/>
            <a:ext cx="1195388" cy="277813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10600" name="Rectangle 7">
            <a:extLst>
              <a:ext uri="{FF2B5EF4-FFF2-40B4-BE49-F238E27FC236}">
                <a16:creationId xmlns:a16="http://schemas.microsoft.com/office/drawing/2014/main" id="{A3DE7AE0-A687-164C-91FF-2324D0528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600" y="1893889"/>
            <a:ext cx="1195388" cy="623887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62472" name="Rectangle 8">
            <a:extLst>
              <a:ext uri="{FF2B5EF4-FFF2-40B4-BE49-F238E27FC236}">
                <a16:creationId xmlns:a16="http://schemas.microsoft.com/office/drawing/2014/main" id="{AC9EE5FC-FFC2-FC49-8BEC-F6D5A7AEB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600" y="2517776"/>
            <a:ext cx="1195388" cy="277813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300</a:t>
            </a:r>
          </a:p>
        </p:txBody>
      </p:sp>
      <p:sp>
        <p:nvSpPr>
          <p:cNvPr id="62473" name="Rectangle 9">
            <a:extLst>
              <a:ext uri="{FF2B5EF4-FFF2-40B4-BE49-F238E27FC236}">
                <a16:creationId xmlns:a16="http://schemas.microsoft.com/office/drawing/2014/main" id="{5869D0E4-9B86-A343-8743-2B5F54F47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1114" y="1616076"/>
            <a:ext cx="625475" cy="277813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200</a:t>
            </a:r>
          </a:p>
        </p:txBody>
      </p:sp>
      <p:sp>
        <p:nvSpPr>
          <p:cNvPr id="62474" name="Rectangle 10">
            <a:extLst>
              <a:ext uri="{FF2B5EF4-FFF2-40B4-BE49-F238E27FC236}">
                <a16:creationId xmlns:a16="http://schemas.microsoft.com/office/drawing/2014/main" id="{C3FEAFA6-24FE-FA44-B5B6-8DBF285FA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25" y="1607022"/>
            <a:ext cx="10740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0</a:t>
            </a:r>
          </a:p>
        </p:txBody>
      </p:sp>
      <p:sp>
        <p:nvSpPr>
          <p:cNvPr id="62475" name="Rectangle 11">
            <a:extLst>
              <a:ext uri="{FF2B5EF4-FFF2-40B4-BE49-F238E27FC236}">
                <a16:creationId xmlns:a16="http://schemas.microsoft.com/office/drawing/2014/main" id="{50678DCC-D145-A742-835E-EBC6981C4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388" y="2510309"/>
            <a:ext cx="32220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200</a:t>
            </a:r>
          </a:p>
        </p:txBody>
      </p:sp>
      <p:sp>
        <p:nvSpPr>
          <p:cNvPr id="110605" name="Rectangle 12">
            <a:extLst>
              <a:ext uri="{FF2B5EF4-FFF2-40B4-BE49-F238E27FC236}">
                <a16:creationId xmlns:a16="http://schemas.microsoft.com/office/drawing/2014/main" id="{DB918BED-46C1-C74C-9A6D-602EC032D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600" y="2786063"/>
            <a:ext cx="1195388" cy="374650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62477" name="Rectangle 13">
            <a:extLst>
              <a:ext uri="{FF2B5EF4-FFF2-40B4-BE49-F238E27FC236}">
                <a16:creationId xmlns:a16="http://schemas.microsoft.com/office/drawing/2014/main" id="{5A7B0F65-2EF9-E34D-898D-60ABC9305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600" y="3170239"/>
            <a:ext cx="1195388" cy="276225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600</a:t>
            </a:r>
          </a:p>
        </p:txBody>
      </p:sp>
      <p:sp>
        <p:nvSpPr>
          <p:cNvPr id="110607" name="Rectangle 14">
            <a:extLst>
              <a:ext uri="{FF2B5EF4-FFF2-40B4-BE49-F238E27FC236}">
                <a16:creationId xmlns:a16="http://schemas.microsoft.com/office/drawing/2014/main" id="{9467FA69-7E92-C04C-AF69-35C49BC12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600" y="3446464"/>
            <a:ext cx="1195388" cy="1563687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10608" name="Rectangle 15">
            <a:extLst>
              <a:ext uri="{FF2B5EF4-FFF2-40B4-BE49-F238E27FC236}">
                <a16:creationId xmlns:a16="http://schemas.microsoft.com/office/drawing/2014/main" id="{A07B40E3-CDC4-E64D-927D-31DEF002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600" y="5018088"/>
            <a:ext cx="1195388" cy="277812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62480" name="Rectangle 16">
            <a:extLst>
              <a:ext uri="{FF2B5EF4-FFF2-40B4-BE49-F238E27FC236}">
                <a16:creationId xmlns:a16="http://schemas.microsoft.com/office/drawing/2014/main" id="{9463C3D6-DD9B-3F44-AD44-38367421A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388" y="3161184"/>
            <a:ext cx="32220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300</a:t>
            </a:r>
          </a:p>
        </p:txBody>
      </p:sp>
      <p:sp>
        <p:nvSpPr>
          <p:cNvPr id="62481" name="Rectangle 17">
            <a:extLst>
              <a:ext uri="{FF2B5EF4-FFF2-40B4-BE49-F238E27FC236}">
                <a16:creationId xmlns:a16="http://schemas.microsoft.com/office/drawing/2014/main" id="{18B12739-AA52-A54E-8556-11820B5AC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388" y="5009034"/>
            <a:ext cx="32220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600</a:t>
            </a:r>
          </a:p>
        </p:txBody>
      </p:sp>
      <p:sp>
        <p:nvSpPr>
          <p:cNvPr id="110611" name="Line 18">
            <a:extLst>
              <a:ext uri="{FF2B5EF4-FFF2-40B4-BE49-F238E27FC236}">
                <a16:creationId xmlns:a16="http://schemas.microsoft.com/office/drawing/2014/main" id="{32D4F842-2B5E-C94F-8BA0-3635679101D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55001" y="1793876"/>
            <a:ext cx="574675" cy="7524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10612" name="Line 19">
            <a:extLst>
              <a:ext uri="{FF2B5EF4-FFF2-40B4-BE49-F238E27FC236}">
                <a16:creationId xmlns:a16="http://schemas.microsoft.com/office/drawing/2014/main" id="{5648E640-6A5D-554A-966B-125B25AC3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79038" y="3313114"/>
            <a:ext cx="258762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10613" name="Line 20">
            <a:extLst>
              <a:ext uri="{FF2B5EF4-FFF2-40B4-BE49-F238E27FC236}">
                <a16:creationId xmlns:a16="http://schemas.microsoft.com/office/drawing/2014/main" id="{EB4FD2C7-02F7-0C41-96F2-B67EF2678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79038" y="2660650"/>
            <a:ext cx="2413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10614" name="Line 21">
            <a:extLst>
              <a:ext uri="{FF2B5EF4-FFF2-40B4-BE49-F238E27FC236}">
                <a16:creationId xmlns:a16="http://schemas.microsoft.com/office/drawing/2014/main" id="{9B8EF74F-183E-2341-ABAD-4EE8AE372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79038" y="5160964"/>
            <a:ext cx="258762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10615" name="Line 22">
            <a:extLst>
              <a:ext uri="{FF2B5EF4-FFF2-40B4-BE49-F238E27FC236}">
                <a16:creationId xmlns:a16="http://schemas.microsoft.com/office/drawing/2014/main" id="{95D59A53-EBA2-5544-89B8-5DE7F46F62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79038" y="3438525"/>
            <a:ext cx="2413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pic>
        <p:nvPicPr>
          <p:cNvPr id="110616" name="Picture 23">
            <a:extLst>
              <a:ext uri="{FF2B5EF4-FFF2-40B4-BE49-F238E27FC236}">
                <a16:creationId xmlns:a16="http://schemas.microsoft.com/office/drawing/2014/main" id="{330CA449-D054-ED8B-A654-437FCFEAD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1" y="3392488"/>
            <a:ext cx="2195513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1">
            <a:extLst>
              <a:ext uri="{FF2B5EF4-FFF2-40B4-BE49-F238E27FC236}">
                <a16:creationId xmlns:a16="http://schemas.microsoft.com/office/drawing/2014/main" id="{F46D3D7A-302D-0A43-B617-1FFDB8987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Linked Allocation:FAT</a:t>
            </a:r>
          </a:p>
        </p:txBody>
      </p:sp>
      <p:sp>
        <p:nvSpPr>
          <p:cNvPr id="112643" name="Text Box 2">
            <a:extLst>
              <a:ext uri="{FF2B5EF4-FFF2-40B4-BE49-F238E27FC236}">
                <a16:creationId xmlns:a16="http://schemas.microsoft.com/office/drawing/2014/main" id="{710A28F4-2657-A440-A1FF-5B1C55EC8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1" y="1633538"/>
            <a:ext cx="4606925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5300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Link pages together to create a file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Links are not stored in pages, but in the File Allocation Table (FAT)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Contains entry for each page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Bad sequential access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better if FAT cached in memory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Bad random access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better if FAT cached in memory</a:t>
            </a:r>
          </a:p>
        </p:txBody>
      </p:sp>
      <p:sp>
        <p:nvSpPr>
          <p:cNvPr id="112644" name="Line 3">
            <a:extLst>
              <a:ext uri="{FF2B5EF4-FFF2-40B4-BE49-F238E27FC236}">
                <a16:creationId xmlns:a16="http://schemas.microsoft.com/office/drawing/2014/main" id="{37A922A2-ACD9-2942-85D2-09163AD28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8275" y="2652713"/>
            <a:ext cx="1588" cy="660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12645" name="Line 4">
            <a:extLst>
              <a:ext uri="{FF2B5EF4-FFF2-40B4-BE49-F238E27FC236}">
                <a16:creationId xmlns:a16="http://schemas.microsoft.com/office/drawing/2014/main" id="{FD902AA6-A28F-EE4F-96E0-B864F5B186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8275" y="3429001"/>
            <a:ext cx="1588" cy="1731963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B71B5A39-BF6F-1D41-9AAC-20137E8FE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01" y="1616076"/>
            <a:ext cx="625475" cy="277813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file</a:t>
            </a:r>
          </a:p>
        </p:txBody>
      </p:sp>
      <p:sp>
        <p:nvSpPr>
          <p:cNvPr id="112647" name="Rectangle 6">
            <a:extLst>
              <a:ext uri="{FF2B5EF4-FFF2-40B4-BE49-F238E27FC236}">
                <a16:creationId xmlns:a16="http://schemas.microsoft.com/office/drawing/2014/main" id="{4CE68194-69CC-BE41-AF4A-7FF9F3E7E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600" y="1616076"/>
            <a:ext cx="1195388" cy="277813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12648" name="Rectangle 7">
            <a:extLst>
              <a:ext uri="{FF2B5EF4-FFF2-40B4-BE49-F238E27FC236}">
                <a16:creationId xmlns:a16="http://schemas.microsoft.com/office/drawing/2014/main" id="{9FBC20F1-6328-F148-80EA-AD0996088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600" y="1893889"/>
            <a:ext cx="1195388" cy="623887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63496" name="Rectangle 8">
            <a:extLst>
              <a:ext uri="{FF2B5EF4-FFF2-40B4-BE49-F238E27FC236}">
                <a16:creationId xmlns:a16="http://schemas.microsoft.com/office/drawing/2014/main" id="{35FC346B-84FF-0341-AD84-FD33C0F9A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600" y="2517776"/>
            <a:ext cx="1195388" cy="277813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300</a:t>
            </a:r>
          </a:p>
        </p:txBody>
      </p:sp>
      <p:sp>
        <p:nvSpPr>
          <p:cNvPr id="63497" name="Rectangle 9">
            <a:extLst>
              <a:ext uri="{FF2B5EF4-FFF2-40B4-BE49-F238E27FC236}">
                <a16:creationId xmlns:a16="http://schemas.microsoft.com/office/drawing/2014/main" id="{5CA0866F-FAF8-9045-8F47-B081DFC3D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1114" y="1616076"/>
            <a:ext cx="625475" cy="277813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200</a:t>
            </a:r>
          </a:p>
        </p:txBody>
      </p:sp>
      <p:sp>
        <p:nvSpPr>
          <p:cNvPr id="63498" name="Rectangle 10">
            <a:extLst>
              <a:ext uri="{FF2B5EF4-FFF2-40B4-BE49-F238E27FC236}">
                <a16:creationId xmlns:a16="http://schemas.microsoft.com/office/drawing/2014/main" id="{ECFC1221-2E93-8340-868C-22F891139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25" y="1607022"/>
            <a:ext cx="10740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0</a:t>
            </a:r>
          </a:p>
        </p:txBody>
      </p:sp>
      <p:sp>
        <p:nvSpPr>
          <p:cNvPr id="63499" name="Rectangle 11">
            <a:extLst>
              <a:ext uri="{FF2B5EF4-FFF2-40B4-BE49-F238E27FC236}">
                <a16:creationId xmlns:a16="http://schemas.microsoft.com/office/drawing/2014/main" id="{B3066EC6-8FA8-CD41-A5BF-FDD6A6B9C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388" y="2510309"/>
            <a:ext cx="32220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200</a:t>
            </a:r>
          </a:p>
        </p:txBody>
      </p:sp>
      <p:sp>
        <p:nvSpPr>
          <p:cNvPr id="112653" name="Rectangle 12">
            <a:extLst>
              <a:ext uri="{FF2B5EF4-FFF2-40B4-BE49-F238E27FC236}">
                <a16:creationId xmlns:a16="http://schemas.microsoft.com/office/drawing/2014/main" id="{5F0C8576-7B6E-3E4C-B403-28D4F2B4C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600" y="2786063"/>
            <a:ext cx="1195388" cy="374650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63501" name="Rectangle 13">
            <a:extLst>
              <a:ext uri="{FF2B5EF4-FFF2-40B4-BE49-F238E27FC236}">
                <a16:creationId xmlns:a16="http://schemas.microsoft.com/office/drawing/2014/main" id="{9DA210E7-2098-114C-B011-8B64625CB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600" y="3170239"/>
            <a:ext cx="1195388" cy="276225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600</a:t>
            </a:r>
          </a:p>
        </p:txBody>
      </p:sp>
      <p:sp>
        <p:nvSpPr>
          <p:cNvPr id="112655" name="Rectangle 14">
            <a:extLst>
              <a:ext uri="{FF2B5EF4-FFF2-40B4-BE49-F238E27FC236}">
                <a16:creationId xmlns:a16="http://schemas.microsoft.com/office/drawing/2014/main" id="{9292444A-67DD-E44A-8972-4130B8FBE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600" y="3446464"/>
            <a:ext cx="1195388" cy="1563687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12656" name="Rectangle 15">
            <a:extLst>
              <a:ext uri="{FF2B5EF4-FFF2-40B4-BE49-F238E27FC236}">
                <a16:creationId xmlns:a16="http://schemas.microsoft.com/office/drawing/2014/main" id="{29A62FB4-8614-5A46-91C2-87021D323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600" y="5018088"/>
            <a:ext cx="1195388" cy="277812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63504" name="Rectangle 16">
            <a:extLst>
              <a:ext uri="{FF2B5EF4-FFF2-40B4-BE49-F238E27FC236}">
                <a16:creationId xmlns:a16="http://schemas.microsoft.com/office/drawing/2014/main" id="{A7E9193B-9A4C-4E4F-9438-C61279A6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388" y="3161184"/>
            <a:ext cx="32220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300</a:t>
            </a:r>
          </a:p>
        </p:txBody>
      </p:sp>
      <p:sp>
        <p:nvSpPr>
          <p:cNvPr id="63505" name="Rectangle 17">
            <a:extLst>
              <a:ext uri="{FF2B5EF4-FFF2-40B4-BE49-F238E27FC236}">
                <a16:creationId xmlns:a16="http://schemas.microsoft.com/office/drawing/2014/main" id="{9D52BA73-3E39-2545-9343-6294299D0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388" y="5009034"/>
            <a:ext cx="32220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600</a:t>
            </a:r>
          </a:p>
        </p:txBody>
      </p:sp>
      <p:sp>
        <p:nvSpPr>
          <p:cNvPr id="112659" name="Line 18">
            <a:extLst>
              <a:ext uri="{FF2B5EF4-FFF2-40B4-BE49-F238E27FC236}">
                <a16:creationId xmlns:a16="http://schemas.microsoft.com/office/drawing/2014/main" id="{3CBD6958-A3C2-B74F-8A41-3D808B6BFB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55001" y="1793876"/>
            <a:ext cx="574675" cy="7524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12660" name="Line 19">
            <a:extLst>
              <a:ext uri="{FF2B5EF4-FFF2-40B4-BE49-F238E27FC236}">
                <a16:creationId xmlns:a16="http://schemas.microsoft.com/office/drawing/2014/main" id="{2EA20395-C409-164B-8271-627F0E5961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79038" y="3313114"/>
            <a:ext cx="258762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12661" name="Line 20">
            <a:extLst>
              <a:ext uri="{FF2B5EF4-FFF2-40B4-BE49-F238E27FC236}">
                <a16:creationId xmlns:a16="http://schemas.microsoft.com/office/drawing/2014/main" id="{78B981CB-23D0-2242-BBDE-DFC6FFBC79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79038" y="2660650"/>
            <a:ext cx="2413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12662" name="Line 21">
            <a:extLst>
              <a:ext uri="{FF2B5EF4-FFF2-40B4-BE49-F238E27FC236}">
                <a16:creationId xmlns:a16="http://schemas.microsoft.com/office/drawing/2014/main" id="{B094F323-C5A2-8545-B2DF-4405720B8E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79038" y="5160964"/>
            <a:ext cx="258762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12663" name="Line 22">
            <a:extLst>
              <a:ext uri="{FF2B5EF4-FFF2-40B4-BE49-F238E27FC236}">
                <a16:creationId xmlns:a16="http://schemas.microsoft.com/office/drawing/2014/main" id="{5BB59671-0037-F046-8973-2BFFC2920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79038" y="3438525"/>
            <a:ext cx="2413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1">
            <a:extLst>
              <a:ext uri="{FF2B5EF4-FFF2-40B4-BE49-F238E27FC236}">
                <a16:creationId xmlns:a16="http://schemas.microsoft.com/office/drawing/2014/main" id="{560BC9D4-7264-DB40-BCC1-9FD45A1E1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03239"/>
            <a:ext cx="7772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Indexed Allocation</a:t>
            </a:r>
          </a:p>
        </p:txBody>
      </p:sp>
      <p:sp>
        <p:nvSpPr>
          <p:cNvPr id="114691" name="Text Box 2">
            <a:extLst>
              <a:ext uri="{FF2B5EF4-FFF2-40B4-BE49-F238E27FC236}">
                <a16:creationId xmlns:a16="http://schemas.microsoft.com/office/drawing/2014/main" id="{EABCD458-5259-9F4C-9569-4949449FA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1233488"/>
            <a:ext cx="82296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Brings all pointers together into the </a:t>
            </a:r>
            <a:r>
              <a:rPr lang="en-US" altLang="en-US" sz="2000" b="1">
                <a:solidFill>
                  <a:srgbClr val="3366FF"/>
                </a:solidFill>
                <a:latin typeface="Arial" charset="0"/>
              </a:rPr>
              <a:t>index block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Logical view</a:t>
            </a:r>
          </a:p>
        </p:txBody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A209F041-F108-5A44-8022-B5066F7F5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6" y="2338389"/>
            <a:ext cx="606425" cy="3317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14693" name="Rectangle 4">
            <a:extLst>
              <a:ext uri="{FF2B5EF4-FFF2-40B4-BE49-F238E27FC236}">
                <a16:creationId xmlns:a16="http://schemas.microsoft.com/office/drawing/2014/main" id="{74D1B062-B235-814F-8B64-01AD1E160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6" y="2663825"/>
            <a:ext cx="606425" cy="3317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14694" name="Rectangle 5">
            <a:extLst>
              <a:ext uri="{FF2B5EF4-FFF2-40B4-BE49-F238E27FC236}">
                <a16:creationId xmlns:a16="http://schemas.microsoft.com/office/drawing/2014/main" id="{A3DE9C53-B78E-B442-85B8-5712E808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6" y="2989264"/>
            <a:ext cx="606425" cy="3317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14695" name="Rectangle 6">
            <a:extLst>
              <a:ext uri="{FF2B5EF4-FFF2-40B4-BE49-F238E27FC236}">
                <a16:creationId xmlns:a16="http://schemas.microsoft.com/office/drawing/2014/main" id="{D585A650-B9A0-4347-8429-D104B5B6C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6" y="3314700"/>
            <a:ext cx="606425" cy="3317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14696" name="Rectangle 7">
            <a:extLst>
              <a:ext uri="{FF2B5EF4-FFF2-40B4-BE49-F238E27FC236}">
                <a16:creationId xmlns:a16="http://schemas.microsoft.com/office/drawing/2014/main" id="{29F83215-2EF0-6A45-B9E5-75415AB1D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6" y="3640139"/>
            <a:ext cx="606425" cy="3317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14697" name="Rectangle 8">
            <a:extLst>
              <a:ext uri="{FF2B5EF4-FFF2-40B4-BE49-F238E27FC236}">
                <a16:creationId xmlns:a16="http://schemas.microsoft.com/office/drawing/2014/main" id="{F8CC7C94-9598-7F40-9A9D-C9F24BEDA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1" y="2352675"/>
            <a:ext cx="201613" cy="173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14698" name="Rectangle 9">
            <a:extLst>
              <a:ext uri="{FF2B5EF4-FFF2-40B4-BE49-F238E27FC236}">
                <a16:creationId xmlns:a16="http://schemas.microsoft.com/office/drawing/2014/main" id="{FF351786-F3D3-CE46-9AF8-7F60DA13C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1" y="2720975"/>
            <a:ext cx="201613" cy="173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14699" name="Rectangle 10">
            <a:extLst>
              <a:ext uri="{FF2B5EF4-FFF2-40B4-BE49-F238E27FC236}">
                <a16:creationId xmlns:a16="http://schemas.microsoft.com/office/drawing/2014/main" id="{DB59BDD1-5C49-C44D-A819-7427D4004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1" y="3089275"/>
            <a:ext cx="201613" cy="173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14700" name="Rectangle 11">
            <a:extLst>
              <a:ext uri="{FF2B5EF4-FFF2-40B4-BE49-F238E27FC236}">
                <a16:creationId xmlns:a16="http://schemas.microsoft.com/office/drawing/2014/main" id="{15E4A715-BF2B-FB40-B390-1774FD51B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1" y="3457575"/>
            <a:ext cx="201613" cy="173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14701" name="Rectangle 12">
            <a:extLst>
              <a:ext uri="{FF2B5EF4-FFF2-40B4-BE49-F238E27FC236}">
                <a16:creationId xmlns:a16="http://schemas.microsoft.com/office/drawing/2014/main" id="{D9293B71-EB60-D641-A538-DCB95B9A8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1" y="3825875"/>
            <a:ext cx="201613" cy="173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14702" name="Line 13">
            <a:extLst>
              <a:ext uri="{FF2B5EF4-FFF2-40B4-BE49-F238E27FC236}">
                <a16:creationId xmlns:a16="http://schemas.microsoft.com/office/drawing/2014/main" id="{BBB66CA1-38F2-1745-B64F-DA239028B7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3826" y="2439989"/>
            <a:ext cx="923925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14703" name="Line 14">
            <a:extLst>
              <a:ext uri="{FF2B5EF4-FFF2-40B4-BE49-F238E27FC236}">
                <a16:creationId xmlns:a16="http://schemas.microsoft.com/office/drawing/2014/main" id="{F091A1BC-4184-6A48-8695-BEBB1133E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8901" y="2779714"/>
            <a:ext cx="923925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14704" name="Line 15">
            <a:extLst>
              <a:ext uri="{FF2B5EF4-FFF2-40B4-BE49-F238E27FC236}">
                <a16:creationId xmlns:a16="http://schemas.microsoft.com/office/drawing/2014/main" id="{3D34C470-C080-E241-B81E-5CB1408EF0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6839" y="3190875"/>
            <a:ext cx="92392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14705" name="Line 16">
            <a:extLst>
              <a:ext uri="{FF2B5EF4-FFF2-40B4-BE49-F238E27FC236}">
                <a16:creationId xmlns:a16="http://schemas.microsoft.com/office/drawing/2014/main" id="{9285EDC0-5316-4245-92A2-29489F8B6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1914" y="3544889"/>
            <a:ext cx="923925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14706" name="Line 17">
            <a:extLst>
              <a:ext uri="{FF2B5EF4-FFF2-40B4-BE49-F238E27FC236}">
                <a16:creationId xmlns:a16="http://schemas.microsoft.com/office/drawing/2014/main" id="{AEEA1929-B24B-EE4F-86F5-01F1BFCBDF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4139" y="3898900"/>
            <a:ext cx="92392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14707" name="Text Box 18">
            <a:extLst>
              <a:ext uri="{FF2B5EF4-FFF2-40B4-BE49-F238E27FC236}">
                <a16:creationId xmlns:a16="http://schemas.microsoft.com/office/drawing/2014/main" id="{2553DD2B-C49B-124C-820E-2F6CED59B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872" y="4075391"/>
            <a:ext cx="13003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ClrTx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index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1">
            <a:extLst>
              <a:ext uri="{FF2B5EF4-FFF2-40B4-BE49-F238E27FC236}">
                <a16:creationId xmlns:a16="http://schemas.microsoft.com/office/drawing/2014/main" id="{0EFB7D04-70F7-214C-BBF4-B79F575F0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318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Example of Indexed Allocation</a:t>
            </a:r>
          </a:p>
        </p:txBody>
      </p:sp>
      <p:pic>
        <p:nvPicPr>
          <p:cNvPr id="116739" name="Picture 2">
            <a:extLst>
              <a:ext uri="{FF2B5EF4-FFF2-40B4-BE49-F238E27FC236}">
                <a16:creationId xmlns:a16="http://schemas.microsoft.com/office/drawing/2014/main" id="{CD81D49B-98E7-CAA6-FAEC-23055032C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082676"/>
            <a:ext cx="6627812" cy="52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1">
            <a:extLst>
              <a:ext uri="{FF2B5EF4-FFF2-40B4-BE49-F238E27FC236}">
                <a16:creationId xmlns:a16="http://schemas.microsoft.com/office/drawing/2014/main" id="{52A2F836-FA4D-CF4D-9DBB-41D047D00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Indexed Allocation</a:t>
            </a:r>
          </a:p>
        </p:txBody>
      </p:sp>
      <p:sp>
        <p:nvSpPr>
          <p:cNvPr id="118787" name="Text Box 2">
            <a:extLst>
              <a:ext uri="{FF2B5EF4-FFF2-40B4-BE49-F238E27FC236}">
                <a16:creationId xmlns:a16="http://schemas.microsoft.com/office/drawing/2014/main" id="{D7E35C7F-1683-1B42-9DE2-B892F447E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2251075"/>
            <a:ext cx="4741862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5300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Header block to hold pointers to all blocks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user pre-declares max file size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File can grow to max space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What’s Good/Bad here?</a:t>
            </a:r>
          </a:p>
        </p:txBody>
      </p:sp>
      <p:sp>
        <p:nvSpPr>
          <p:cNvPr id="68611" name="AutoShape 3">
            <a:extLst>
              <a:ext uri="{FF2B5EF4-FFF2-40B4-BE49-F238E27FC236}">
                <a16:creationId xmlns:a16="http://schemas.microsoft.com/office/drawing/2014/main" id="{88149D82-DD0E-1143-B502-450627719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6" y="2089151"/>
            <a:ext cx="365125" cy="366713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0</a:t>
            </a:r>
          </a:p>
        </p:txBody>
      </p:sp>
      <p:sp>
        <p:nvSpPr>
          <p:cNvPr id="68612" name="AutoShape 4">
            <a:extLst>
              <a:ext uri="{FF2B5EF4-FFF2-40B4-BE49-F238E27FC236}">
                <a16:creationId xmlns:a16="http://schemas.microsoft.com/office/drawing/2014/main" id="{60A83030-A418-9D4F-B5D7-335074415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763" y="2089151"/>
            <a:ext cx="366712" cy="366713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1</a:t>
            </a:r>
          </a:p>
        </p:txBody>
      </p:sp>
      <p:sp>
        <p:nvSpPr>
          <p:cNvPr id="68613" name="AutoShape 5">
            <a:extLst>
              <a:ext uri="{FF2B5EF4-FFF2-40B4-BE49-F238E27FC236}">
                <a16:creationId xmlns:a16="http://schemas.microsoft.com/office/drawing/2014/main" id="{61975701-4BC9-554A-9184-4B521EC5A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1" y="2089151"/>
            <a:ext cx="366713" cy="366713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2</a:t>
            </a:r>
          </a:p>
        </p:txBody>
      </p:sp>
      <p:sp>
        <p:nvSpPr>
          <p:cNvPr id="68614" name="AutoShape 6">
            <a:extLst>
              <a:ext uri="{FF2B5EF4-FFF2-40B4-BE49-F238E27FC236}">
                <a16:creationId xmlns:a16="http://schemas.microsoft.com/office/drawing/2014/main" id="{BB863C75-4FD1-7E40-B04F-63C971B4E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839" y="2089151"/>
            <a:ext cx="365125" cy="366713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3</a:t>
            </a:r>
          </a:p>
        </p:txBody>
      </p:sp>
      <p:sp>
        <p:nvSpPr>
          <p:cNvPr id="68615" name="AutoShape 7">
            <a:extLst>
              <a:ext uri="{FF2B5EF4-FFF2-40B4-BE49-F238E27FC236}">
                <a16:creationId xmlns:a16="http://schemas.microsoft.com/office/drawing/2014/main" id="{989B7BDB-A42F-3F4A-B416-545405CD2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6" y="2625726"/>
            <a:ext cx="365125" cy="365125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4</a:t>
            </a:r>
          </a:p>
        </p:txBody>
      </p:sp>
      <p:sp>
        <p:nvSpPr>
          <p:cNvPr id="68616" name="AutoShape 8">
            <a:extLst>
              <a:ext uri="{FF2B5EF4-FFF2-40B4-BE49-F238E27FC236}">
                <a16:creationId xmlns:a16="http://schemas.microsoft.com/office/drawing/2014/main" id="{0DEFC495-D844-2141-A530-47578E23D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763" y="2625726"/>
            <a:ext cx="366712" cy="365125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5</a:t>
            </a:r>
          </a:p>
        </p:txBody>
      </p:sp>
      <p:sp>
        <p:nvSpPr>
          <p:cNvPr id="68617" name="AutoShape 9">
            <a:extLst>
              <a:ext uri="{FF2B5EF4-FFF2-40B4-BE49-F238E27FC236}">
                <a16:creationId xmlns:a16="http://schemas.microsoft.com/office/drawing/2014/main" id="{5E57A6BC-6651-3343-87BF-0D7E4DD5A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1" y="2625726"/>
            <a:ext cx="366713" cy="365125"/>
          </a:xfrm>
          <a:prstGeom prst="roundRect">
            <a:avLst>
              <a:gd name="adj" fmla="val 19509"/>
            </a:avLst>
          </a:prstGeom>
          <a:solidFill>
            <a:srgbClr val="006F02"/>
          </a:soli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6</a:t>
            </a:r>
          </a:p>
        </p:txBody>
      </p:sp>
      <p:sp>
        <p:nvSpPr>
          <p:cNvPr id="68618" name="AutoShape 10">
            <a:extLst>
              <a:ext uri="{FF2B5EF4-FFF2-40B4-BE49-F238E27FC236}">
                <a16:creationId xmlns:a16="http://schemas.microsoft.com/office/drawing/2014/main" id="{654999D2-F8EF-2543-8987-FCF76431A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839" y="2625726"/>
            <a:ext cx="365125" cy="365125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7</a:t>
            </a:r>
          </a:p>
        </p:txBody>
      </p:sp>
      <p:sp>
        <p:nvSpPr>
          <p:cNvPr id="68619" name="AutoShape 11">
            <a:extLst>
              <a:ext uri="{FF2B5EF4-FFF2-40B4-BE49-F238E27FC236}">
                <a16:creationId xmlns:a16="http://schemas.microsoft.com/office/drawing/2014/main" id="{BD968AF9-EC5F-3548-90D7-3003D379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6" y="3160713"/>
            <a:ext cx="365125" cy="366712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8</a:t>
            </a:r>
          </a:p>
        </p:txBody>
      </p:sp>
      <p:sp>
        <p:nvSpPr>
          <p:cNvPr id="68620" name="AutoShape 12">
            <a:extLst>
              <a:ext uri="{FF2B5EF4-FFF2-40B4-BE49-F238E27FC236}">
                <a16:creationId xmlns:a16="http://schemas.microsoft.com/office/drawing/2014/main" id="{F8C50E8C-DDAF-3548-92BD-32E810391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763" y="3160713"/>
            <a:ext cx="366712" cy="366712"/>
          </a:xfrm>
          <a:prstGeom prst="roundRect">
            <a:avLst>
              <a:gd name="adj" fmla="val 19509"/>
            </a:avLst>
          </a:prstGeom>
          <a:solidFill>
            <a:srgbClr val="006F02"/>
          </a:soli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9</a:t>
            </a:r>
          </a:p>
        </p:txBody>
      </p:sp>
      <p:sp>
        <p:nvSpPr>
          <p:cNvPr id="68621" name="AutoShape 13">
            <a:extLst>
              <a:ext uri="{FF2B5EF4-FFF2-40B4-BE49-F238E27FC236}">
                <a16:creationId xmlns:a16="http://schemas.microsoft.com/office/drawing/2014/main" id="{C300DE49-F576-8D4D-A467-41F3673FD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1" y="3160713"/>
            <a:ext cx="366713" cy="366712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10</a:t>
            </a:r>
          </a:p>
        </p:txBody>
      </p:sp>
      <p:sp>
        <p:nvSpPr>
          <p:cNvPr id="68622" name="AutoShape 14">
            <a:extLst>
              <a:ext uri="{FF2B5EF4-FFF2-40B4-BE49-F238E27FC236}">
                <a16:creationId xmlns:a16="http://schemas.microsoft.com/office/drawing/2014/main" id="{07ECDFBB-C828-8C42-8D88-B26F3E76A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839" y="3160713"/>
            <a:ext cx="365125" cy="366712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11</a:t>
            </a:r>
          </a:p>
        </p:txBody>
      </p:sp>
      <p:sp>
        <p:nvSpPr>
          <p:cNvPr id="68623" name="AutoShape 15">
            <a:extLst>
              <a:ext uri="{FF2B5EF4-FFF2-40B4-BE49-F238E27FC236}">
                <a16:creationId xmlns:a16="http://schemas.microsoft.com/office/drawing/2014/main" id="{FF101E1D-391F-2746-9323-782A6EA67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6" y="3697289"/>
            <a:ext cx="365125" cy="365125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12</a:t>
            </a:r>
          </a:p>
        </p:txBody>
      </p:sp>
      <p:sp>
        <p:nvSpPr>
          <p:cNvPr id="68624" name="AutoShape 16">
            <a:extLst>
              <a:ext uri="{FF2B5EF4-FFF2-40B4-BE49-F238E27FC236}">
                <a16:creationId xmlns:a16="http://schemas.microsoft.com/office/drawing/2014/main" id="{AA252700-2735-D84F-A759-4CD036310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763" y="3697289"/>
            <a:ext cx="366712" cy="365125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13</a:t>
            </a:r>
          </a:p>
        </p:txBody>
      </p:sp>
      <p:sp>
        <p:nvSpPr>
          <p:cNvPr id="68625" name="AutoShape 17">
            <a:extLst>
              <a:ext uri="{FF2B5EF4-FFF2-40B4-BE49-F238E27FC236}">
                <a16:creationId xmlns:a16="http://schemas.microsoft.com/office/drawing/2014/main" id="{8ECD2869-E70A-C042-A126-F23E90ACC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1" y="3697289"/>
            <a:ext cx="366713" cy="365125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14</a:t>
            </a:r>
          </a:p>
        </p:txBody>
      </p:sp>
      <p:sp>
        <p:nvSpPr>
          <p:cNvPr id="68626" name="AutoShape 18">
            <a:extLst>
              <a:ext uri="{FF2B5EF4-FFF2-40B4-BE49-F238E27FC236}">
                <a16:creationId xmlns:a16="http://schemas.microsoft.com/office/drawing/2014/main" id="{72911261-E7E4-EF44-8C39-74E72F88F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839" y="3697289"/>
            <a:ext cx="365125" cy="365125"/>
          </a:xfrm>
          <a:prstGeom prst="roundRect">
            <a:avLst>
              <a:gd name="adj" fmla="val 19509"/>
            </a:avLst>
          </a:prstGeom>
          <a:solidFill>
            <a:srgbClr val="006F02"/>
          </a:soli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15</a:t>
            </a:r>
          </a:p>
        </p:txBody>
      </p:sp>
      <p:sp>
        <p:nvSpPr>
          <p:cNvPr id="68627" name="AutoShape 19">
            <a:extLst>
              <a:ext uri="{FF2B5EF4-FFF2-40B4-BE49-F238E27FC236}">
                <a16:creationId xmlns:a16="http://schemas.microsoft.com/office/drawing/2014/main" id="{12CB0762-C149-BE43-9780-04B1A6EA5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6" y="4232276"/>
            <a:ext cx="365125" cy="366713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16</a:t>
            </a:r>
          </a:p>
        </p:txBody>
      </p:sp>
      <p:sp>
        <p:nvSpPr>
          <p:cNvPr id="68628" name="AutoShape 20">
            <a:extLst>
              <a:ext uri="{FF2B5EF4-FFF2-40B4-BE49-F238E27FC236}">
                <a16:creationId xmlns:a16="http://schemas.microsoft.com/office/drawing/2014/main" id="{22794421-37C6-5D46-99A7-B77F663F4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763" y="4232276"/>
            <a:ext cx="366712" cy="366713"/>
          </a:xfrm>
          <a:prstGeom prst="roundRect">
            <a:avLst>
              <a:gd name="adj" fmla="val 19509"/>
            </a:avLst>
          </a:prstGeom>
          <a:solidFill>
            <a:srgbClr val="006F02"/>
          </a:soli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17</a:t>
            </a:r>
          </a:p>
        </p:txBody>
      </p:sp>
      <p:sp>
        <p:nvSpPr>
          <p:cNvPr id="68629" name="AutoShape 21">
            <a:extLst>
              <a:ext uri="{FF2B5EF4-FFF2-40B4-BE49-F238E27FC236}">
                <a16:creationId xmlns:a16="http://schemas.microsoft.com/office/drawing/2014/main" id="{40315E9F-B9A5-CD44-86CA-4B8FF8DFB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1" y="4232276"/>
            <a:ext cx="366713" cy="366713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18</a:t>
            </a:r>
          </a:p>
        </p:txBody>
      </p:sp>
      <p:sp>
        <p:nvSpPr>
          <p:cNvPr id="68630" name="AutoShape 22">
            <a:extLst>
              <a:ext uri="{FF2B5EF4-FFF2-40B4-BE49-F238E27FC236}">
                <a16:creationId xmlns:a16="http://schemas.microsoft.com/office/drawing/2014/main" id="{4D635F78-6B03-AD4B-9F53-3AF30EF13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839" y="4232276"/>
            <a:ext cx="365125" cy="366713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19</a:t>
            </a:r>
          </a:p>
        </p:txBody>
      </p:sp>
      <p:sp>
        <p:nvSpPr>
          <p:cNvPr id="68631" name="AutoShape 23">
            <a:extLst>
              <a:ext uri="{FF2B5EF4-FFF2-40B4-BE49-F238E27FC236}">
                <a16:creationId xmlns:a16="http://schemas.microsoft.com/office/drawing/2014/main" id="{7313EC3B-7F16-EB4E-80A0-9BFB81773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6" y="4768851"/>
            <a:ext cx="365125" cy="365125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20</a:t>
            </a:r>
          </a:p>
        </p:txBody>
      </p:sp>
      <p:sp>
        <p:nvSpPr>
          <p:cNvPr id="68632" name="AutoShape 24">
            <a:extLst>
              <a:ext uri="{FF2B5EF4-FFF2-40B4-BE49-F238E27FC236}">
                <a16:creationId xmlns:a16="http://schemas.microsoft.com/office/drawing/2014/main" id="{DCB78557-AE62-B448-B3C0-B3E87AB3C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763" y="4768851"/>
            <a:ext cx="366712" cy="365125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21</a:t>
            </a:r>
          </a:p>
        </p:txBody>
      </p:sp>
      <p:sp>
        <p:nvSpPr>
          <p:cNvPr id="68633" name="AutoShape 25">
            <a:extLst>
              <a:ext uri="{FF2B5EF4-FFF2-40B4-BE49-F238E27FC236}">
                <a16:creationId xmlns:a16="http://schemas.microsoft.com/office/drawing/2014/main" id="{5151030A-C053-E14A-B9DB-A3B3B70A0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1" y="4768851"/>
            <a:ext cx="366713" cy="365125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22</a:t>
            </a:r>
          </a:p>
        </p:txBody>
      </p:sp>
      <p:sp>
        <p:nvSpPr>
          <p:cNvPr id="68634" name="AutoShape 26">
            <a:extLst>
              <a:ext uri="{FF2B5EF4-FFF2-40B4-BE49-F238E27FC236}">
                <a16:creationId xmlns:a16="http://schemas.microsoft.com/office/drawing/2014/main" id="{0BD26245-01EC-8944-AF44-53967E468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839" y="4768851"/>
            <a:ext cx="365125" cy="365125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23</a:t>
            </a:r>
          </a:p>
        </p:txBody>
      </p:sp>
      <p:sp>
        <p:nvSpPr>
          <p:cNvPr id="68635" name="Rectangle 27">
            <a:extLst>
              <a:ext uri="{FF2B5EF4-FFF2-40B4-BE49-F238E27FC236}">
                <a16:creationId xmlns:a16="http://schemas.microsoft.com/office/drawing/2014/main" id="{51A668C8-8C0D-BC41-8D6A-31B40F2C5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8638" y="2116138"/>
            <a:ext cx="946150" cy="322262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file 15</a:t>
            </a:r>
          </a:p>
        </p:txBody>
      </p:sp>
      <p:sp>
        <p:nvSpPr>
          <p:cNvPr id="68636" name="AutoShape 28">
            <a:extLst>
              <a:ext uri="{FF2B5EF4-FFF2-40B4-BE49-F238E27FC236}">
                <a16:creationId xmlns:a16="http://schemas.microsoft.com/office/drawing/2014/main" id="{0BFA4973-CEFB-3C4C-B75E-7BBA9196C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3564" y="3335339"/>
            <a:ext cx="1089025" cy="1089025"/>
          </a:xfrm>
          <a:prstGeom prst="roundRect">
            <a:avLst>
              <a:gd name="adj" fmla="val 6556"/>
            </a:avLst>
          </a:prstGeom>
          <a:solidFill>
            <a:srgbClr val="006F02"/>
          </a:soli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6</a:t>
            </a:r>
          </a:p>
          <a:p>
            <a:pPr>
              <a:buSzPct val="100000"/>
              <a:defRPr/>
            </a:pPr>
            <a:r>
              <a:rPr lang="en-US" alt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17</a:t>
            </a:r>
          </a:p>
          <a:p>
            <a:pPr>
              <a:buSzPct val="100000"/>
              <a:defRPr/>
            </a:pPr>
            <a:r>
              <a:rPr lang="en-US" alt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9</a:t>
            </a:r>
          </a:p>
          <a:p>
            <a:pPr>
              <a:buSzPct val="100000"/>
              <a:defRPr/>
            </a:pPr>
            <a:r>
              <a:rPr lang="en-US" alt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-1</a:t>
            </a:r>
          </a:p>
          <a:p>
            <a:pPr>
              <a:buSzPct val="100000"/>
              <a:defRPr/>
            </a:pPr>
            <a:r>
              <a:rPr lang="en-US" alt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-1</a:t>
            </a:r>
          </a:p>
        </p:txBody>
      </p:sp>
      <p:sp>
        <p:nvSpPr>
          <p:cNvPr id="118814" name="Line 29">
            <a:extLst>
              <a:ext uri="{FF2B5EF4-FFF2-40B4-BE49-F238E27FC236}">
                <a16:creationId xmlns:a16="http://schemas.microsoft.com/office/drawing/2014/main" id="{C0B2F452-6DEA-3A40-9962-5DD42EA41D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34451" y="3357563"/>
            <a:ext cx="530225" cy="366712"/>
          </a:xfrm>
          <a:prstGeom prst="line">
            <a:avLst/>
          </a:prstGeom>
          <a:noFill/>
          <a:ln w="2556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18815" name="Line 30">
            <a:extLst>
              <a:ext uri="{FF2B5EF4-FFF2-40B4-BE49-F238E27FC236}">
                <a16:creationId xmlns:a16="http://schemas.microsoft.com/office/drawing/2014/main" id="{5117BE6F-0EE8-4043-A4E4-8A92016DBC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42388" y="4070351"/>
            <a:ext cx="539750" cy="360363"/>
          </a:xfrm>
          <a:prstGeom prst="line">
            <a:avLst/>
          </a:prstGeom>
          <a:noFill/>
          <a:ln w="2556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18816" name="Line 31">
            <a:extLst>
              <a:ext uri="{FF2B5EF4-FFF2-40B4-BE49-F238E27FC236}">
                <a16:creationId xmlns:a16="http://schemas.microsoft.com/office/drawing/2014/main" id="{242DE645-3EA7-3045-A9AB-70A99077DA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53501" y="2427288"/>
            <a:ext cx="919163" cy="1485900"/>
          </a:xfrm>
          <a:prstGeom prst="line">
            <a:avLst/>
          </a:prstGeom>
          <a:noFill/>
          <a:ln w="38160">
            <a:solidFill>
              <a:srgbClr val="FF0004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18817" name="Line 32">
            <a:extLst>
              <a:ext uri="{FF2B5EF4-FFF2-40B4-BE49-F238E27FC236}">
                <a16:creationId xmlns:a16="http://schemas.microsoft.com/office/drawing/2014/main" id="{95503296-DCBA-1B45-BEC7-C480A4229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2475" y="2982914"/>
            <a:ext cx="304800" cy="714375"/>
          </a:xfrm>
          <a:prstGeom prst="line">
            <a:avLst/>
          </a:prstGeom>
          <a:noFill/>
          <a:ln w="38160">
            <a:solidFill>
              <a:srgbClr val="FF0004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18818" name="Line 33">
            <a:extLst>
              <a:ext uri="{FF2B5EF4-FFF2-40B4-BE49-F238E27FC236}">
                <a16:creationId xmlns:a16="http://schemas.microsoft.com/office/drawing/2014/main" id="{BFF634B2-7849-B545-9E6D-A11B436852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4475" y="3384551"/>
            <a:ext cx="749300" cy="411163"/>
          </a:xfrm>
          <a:prstGeom prst="line">
            <a:avLst/>
          </a:prstGeom>
          <a:noFill/>
          <a:ln w="38160">
            <a:solidFill>
              <a:srgbClr val="FF0004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18819" name="Line 34">
            <a:extLst>
              <a:ext uri="{FF2B5EF4-FFF2-40B4-BE49-F238E27FC236}">
                <a16:creationId xmlns:a16="http://schemas.microsoft.com/office/drawing/2014/main" id="{8EDD9F99-57ED-294F-BD20-1F8E229EA8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70826" y="4025901"/>
            <a:ext cx="760413" cy="333375"/>
          </a:xfrm>
          <a:prstGeom prst="line">
            <a:avLst/>
          </a:prstGeom>
          <a:noFill/>
          <a:ln w="38160">
            <a:solidFill>
              <a:srgbClr val="FF0004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pic>
        <p:nvPicPr>
          <p:cNvPr id="118820" name="Picture 35">
            <a:extLst>
              <a:ext uri="{FF2B5EF4-FFF2-40B4-BE49-F238E27FC236}">
                <a16:creationId xmlns:a16="http://schemas.microsoft.com/office/drawing/2014/main" id="{8258C5B7-C8BE-9F8C-6602-00650BF9B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3983038"/>
            <a:ext cx="219710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1">
            <a:extLst>
              <a:ext uri="{FF2B5EF4-FFF2-40B4-BE49-F238E27FC236}">
                <a16:creationId xmlns:a16="http://schemas.microsoft.com/office/drawing/2014/main" id="{95DF3753-BBA2-AB44-A924-1E364C083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Indexed Allocation</a:t>
            </a:r>
          </a:p>
        </p:txBody>
      </p:sp>
      <p:sp>
        <p:nvSpPr>
          <p:cNvPr id="120835" name="Text Box 2">
            <a:extLst>
              <a:ext uri="{FF2B5EF4-FFF2-40B4-BE49-F238E27FC236}">
                <a16:creationId xmlns:a16="http://schemas.microsoft.com/office/drawing/2014/main" id="{136B1D33-D2A9-C44F-A7F8-CE1C51E82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6" y="2251075"/>
            <a:ext cx="4741863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5300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Header block to hold pointers to all blocks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user pre-declares max file size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File can grow to max space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Random access is easy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Bad sequential access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Hard to grow beyond table size</a:t>
            </a:r>
          </a:p>
        </p:txBody>
      </p:sp>
      <p:sp>
        <p:nvSpPr>
          <p:cNvPr id="69635" name="AutoShape 3">
            <a:extLst>
              <a:ext uri="{FF2B5EF4-FFF2-40B4-BE49-F238E27FC236}">
                <a16:creationId xmlns:a16="http://schemas.microsoft.com/office/drawing/2014/main" id="{8D8CF040-F8BD-9341-9FC8-3A8A7CFC4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6" y="2089151"/>
            <a:ext cx="365125" cy="366713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0</a:t>
            </a:r>
          </a:p>
        </p:txBody>
      </p:sp>
      <p:sp>
        <p:nvSpPr>
          <p:cNvPr id="69636" name="AutoShape 4">
            <a:extLst>
              <a:ext uri="{FF2B5EF4-FFF2-40B4-BE49-F238E27FC236}">
                <a16:creationId xmlns:a16="http://schemas.microsoft.com/office/drawing/2014/main" id="{415E5EAC-B22C-914E-854B-ADBAB1122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763" y="2089151"/>
            <a:ext cx="366712" cy="366713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1</a:t>
            </a:r>
          </a:p>
        </p:txBody>
      </p:sp>
      <p:sp>
        <p:nvSpPr>
          <p:cNvPr id="69637" name="AutoShape 5">
            <a:extLst>
              <a:ext uri="{FF2B5EF4-FFF2-40B4-BE49-F238E27FC236}">
                <a16:creationId xmlns:a16="http://schemas.microsoft.com/office/drawing/2014/main" id="{3887C8BD-2094-AA4C-8BA3-718E4208E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1" y="2089151"/>
            <a:ext cx="366713" cy="366713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2</a:t>
            </a:r>
          </a:p>
        </p:txBody>
      </p:sp>
      <p:sp>
        <p:nvSpPr>
          <p:cNvPr id="69638" name="AutoShape 6">
            <a:extLst>
              <a:ext uri="{FF2B5EF4-FFF2-40B4-BE49-F238E27FC236}">
                <a16:creationId xmlns:a16="http://schemas.microsoft.com/office/drawing/2014/main" id="{CE6534A0-0256-7349-A27A-89E0CCD39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839" y="2089151"/>
            <a:ext cx="365125" cy="366713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3</a:t>
            </a:r>
          </a:p>
        </p:txBody>
      </p:sp>
      <p:sp>
        <p:nvSpPr>
          <p:cNvPr id="69639" name="AutoShape 7">
            <a:extLst>
              <a:ext uri="{FF2B5EF4-FFF2-40B4-BE49-F238E27FC236}">
                <a16:creationId xmlns:a16="http://schemas.microsoft.com/office/drawing/2014/main" id="{783DCBE5-1A8A-2945-B845-3E7E6B886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6" y="2625726"/>
            <a:ext cx="365125" cy="365125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4</a:t>
            </a:r>
          </a:p>
        </p:txBody>
      </p:sp>
      <p:sp>
        <p:nvSpPr>
          <p:cNvPr id="69640" name="AutoShape 8">
            <a:extLst>
              <a:ext uri="{FF2B5EF4-FFF2-40B4-BE49-F238E27FC236}">
                <a16:creationId xmlns:a16="http://schemas.microsoft.com/office/drawing/2014/main" id="{DDA55DB3-4560-9A46-B0E9-B1BD622E4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763" y="2625726"/>
            <a:ext cx="366712" cy="365125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5</a:t>
            </a:r>
          </a:p>
        </p:txBody>
      </p:sp>
      <p:sp>
        <p:nvSpPr>
          <p:cNvPr id="69641" name="AutoShape 9">
            <a:extLst>
              <a:ext uri="{FF2B5EF4-FFF2-40B4-BE49-F238E27FC236}">
                <a16:creationId xmlns:a16="http://schemas.microsoft.com/office/drawing/2014/main" id="{C5833774-9425-DB4D-8702-F1D60B758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1" y="2625726"/>
            <a:ext cx="366713" cy="365125"/>
          </a:xfrm>
          <a:prstGeom prst="roundRect">
            <a:avLst>
              <a:gd name="adj" fmla="val 19509"/>
            </a:avLst>
          </a:prstGeom>
          <a:solidFill>
            <a:srgbClr val="006F02"/>
          </a:soli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6</a:t>
            </a:r>
          </a:p>
        </p:txBody>
      </p:sp>
      <p:sp>
        <p:nvSpPr>
          <p:cNvPr id="69642" name="AutoShape 10">
            <a:extLst>
              <a:ext uri="{FF2B5EF4-FFF2-40B4-BE49-F238E27FC236}">
                <a16:creationId xmlns:a16="http://schemas.microsoft.com/office/drawing/2014/main" id="{CB778861-7358-B640-8CAB-65929ED40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839" y="2625726"/>
            <a:ext cx="365125" cy="365125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7</a:t>
            </a:r>
          </a:p>
        </p:txBody>
      </p:sp>
      <p:sp>
        <p:nvSpPr>
          <p:cNvPr id="69643" name="AutoShape 11">
            <a:extLst>
              <a:ext uri="{FF2B5EF4-FFF2-40B4-BE49-F238E27FC236}">
                <a16:creationId xmlns:a16="http://schemas.microsoft.com/office/drawing/2014/main" id="{44587733-CE9B-CD4E-A27E-4D565E06B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6" y="3160713"/>
            <a:ext cx="365125" cy="366712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8</a:t>
            </a:r>
          </a:p>
        </p:txBody>
      </p:sp>
      <p:sp>
        <p:nvSpPr>
          <p:cNvPr id="69644" name="AutoShape 12">
            <a:extLst>
              <a:ext uri="{FF2B5EF4-FFF2-40B4-BE49-F238E27FC236}">
                <a16:creationId xmlns:a16="http://schemas.microsoft.com/office/drawing/2014/main" id="{C21BA20E-9451-E846-9F12-F90BF2216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763" y="3160713"/>
            <a:ext cx="366712" cy="366712"/>
          </a:xfrm>
          <a:prstGeom prst="roundRect">
            <a:avLst>
              <a:gd name="adj" fmla="val 19509"/>
            </a:avLst>
          </a:prstGeom>
          <a:solidFill>
            <a:srgbClr val="006F02"/>
          </a:soli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9</a:t>
            </a:r>
          </a:p>
        </p:txBody>
      </p:sp>
      <p:sp>
        <p:nvSpPr>
          <p:cNvPr id="69645" name="AutoShape 13">
            <a:extLst>
              <a:ext uri="{FF2B5EF4-FFF2-40B4-BE49-F238E27FC236}">
                <a16:creationId xmlns:a16="http://schemas.microsoft.com/office/drawing/2014/main" id="{356E4F88-5FAE-0D4D-896A-07E43156A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1" y="3160713"/>
            <a:ext cx="366713" cy="366712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10</a:t>
            </a:r>
          </a:p>
        </p:txBody>
      </p:sp>
      <p:sp>
        <p:nvSpPr>
          <p:cNvPr id="69646" name="AutoShape 14">
            <a:extLst>
              <a:ext uri="{FF2B5EF4-FFF2-40B4-BE49-F238E27FC236}">
                <a16:creationId xmlns:a16="http://schemas.microsoft.com/office/drawing/2014/main" id="{13533161-1D24-B04A-98A1-B8DC88E83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839" y="3160713"/>
            <a:ext cx="365125" cy="366712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11</a:t>
            </a:r>
          </a:p>
        </p:txBody>
      </p:sp>
      <p:sp>
        <p:nvSpPr>
          <p:cNvPr id="69647" name="AutoShape 15">
            <a:extLst>
              <a:ext uri="{FF2B5EF4-FFF2-40B4-BE49-F238E27FC236}">
                <a16:creationId xmlns:a16="http://schemas.microsoft.com/office/drawing/2014/main" id="{548CA912-7D5A-1F49-85FB-DC4536BD5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6" y="3697289"/>
            <a:ext cx="365125" cy="365125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12</a:t>
            </a:r>
          </a:p>
        </p:txBody>
      </p:sp>
      <p:sp>
        <p:nvSpPr>
          <p:cNvPr id="69648" name="AutoShape 16">
            <a:extLst>
              <a:ext uri="{FF2B5EF4-FFF2-40B4-BE49-F238E27FC236}">
                <a16:creationId xmlns:a16="http://schemas.microsoft.com/office/drawing/2014/main" id="{0D3E6D17-E896-9243-9ADE-499CDED92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763" y="3697289"/>
            <a:ext cx="366712" cy="365125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13</a:t>
            </a:r>
          </a:p>
        </p:txBody>
      </p:sp>
      <p:sp>
        <p:nvSpPr>
          <p:cNvPr id="69649" name="AutoShape 17">
            <a:extLst>
              <a:ext uri="{FF2B5EF4-FFF2-40B4-BE49-F238E27FC236}">
                <a16:creationId xmlns:a16="http://schemas.microsoft.com/office/drawing/2014/main" id="{E0192B24-D658-A444-9DB3-6FE619F52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1" y="3697289"/>
            <a:ext cx="366713" cy="365125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14</a:t>
            </a:r>
          </a:p>
        </p:txBody>
      </p:sp>
      <p:sp>
        <p:nvSpPr>
          <p:cNvPr id="69650" name="AutoShape 18">
            <a:extLst>
              <a:ext uri="{FF2B5EF4-FFF2-40B4-BE49-F238E27FC236}">
                <a16:creationId xmlns:a16="http://schemas.microsoft.com/office/drawing/2014/main" id="{C9259F6B-72C6-114C-93D0-125B057A3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839" y="3697289"/>
            <a:ext cx="365125" cy="365125"/>
          </a:xfrm>
          <a:prstGeom prst="roundRect">
            <a:avLst>
              <a:gd name="adj" fmla="val 19509"/>
            </a:avLst>
          </a:prstGeom>
          <a:solidFill>
            <a:srgbClr val="006F02"/>
          </a:soli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15</a:t>
            </a:r>
          </a:p>
        </p:txBody>
      </p:sp>
      <p:sp>
        <p:nvSpPr>
          <p:cNvPr id="69651" name="AutoShape 19">
            <a:extLst>
              <a:ext uri="{FF2B5EF4-FFF2-40B4-BE49-F238E27FC236}">
                <a16:creationId xmlns:a16="http://schemas.microsoft.com/office/drawing/2014/main" id="{2837158F-0E16-1F4F-A0BA-D3AE42C03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6" y="4232276"/>
            <a:ext cx="365125" cy="366713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16</a:t>
            </a:r>
          </a:p>
        </p:txBody>
      </p:sp>
      <p:sp>
        <p:nvSpPr>
          <p:cNvPr id="69652" name="AutoShape 20">
            <a:extLst>
              <a:ext uri="{FF2B5EF4-FFF2-40B4-BE49-F238E27FC236}">
                <a16:creationId xmlns:a16="http://schemas.microsoft.com/office/drawing/2014/main" id="{BC7AEE4D-1767-7C45-8EF3-D2AC91ABC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763" y="4232276"/>
            <a:ext cx="366712" cy="366713"/>
          </a:xfrm>
          <a:prstGeom prst="roundRect">
            <a:avLst>
              <a:gd name="adj" fmla="val 19509"/>
            </a:avLst>
          </a:prstGeom>
          <a:solidFill>
            <a:srgbClr val="006F02"/>
          </a:soli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17</a:t>
            </a:r>
          </a:p>
        </p:txBody>
      </p:sp>
      <p:sp>
        <p:nvSpPr>
          <p:cNvPr id="69653" name="AutoShape 21">
            <a:extLst>
              <a:ext uri="{FF2B5EF4-FFF2-40B4-BE49-F238E27FC236}">
                <a16:creationId xmlns:a16="http://schemas.microsoft.com/office/drawing/2014/main" id="{DC331A2F-2974-9E40-9F1A-B9299A1FC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1" y="4232276"/>
            <a:ext cx="366713" cy="366713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18</a:t>
            </a:r>
          </a:p>
        </p:txBody>
      </p:sp>
      <p:sp>
        <p:nvSpPr>
          <p:cNvPr id="69654" name="AutoShape 22">
            <a:extLst>
              <a:ext uri="{FF2B5EF4-FFF2-40B4-BE49-F238E27FC236}">
                <a16:creationId xmlns:a16="http://schemas.microsoft.com/office/drawing/2014/main" id="{C610837F-40D3-CF4E-B248-7305243C3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839" y="4232276"/>
            <a:ext cx="365125" cy="366713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19</a:t>
            </a:r>
          </a:p>
        </p:txBody>
      </p:sp>
      <p:sp>
        <p:nvSpPr>
          <p:cNvPr id="69655" name="AutoShape 23">
            <a:extLst>
              <a:ext uri="{FF2B5EF4-FFF2-40B4-BE49-F238E27FC236}">
                <a16:creationId xmlns:a16="http://schemas.microsoft.com/office/drawing/2014/main" id="{A91F2E23-50B4-A949-9ACE-103F306BD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6" y="4768851"/>
            <a:ext cx="365125" cy="365125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20</a:t>
            </a:r>
          </a:p>
        </p:txBody>
      </p:sp>
      <p:sp>
        <p:nvSpPr>
          <p:cNvPr id="69656" name="AutoShape 24">
            <a:extLst>
              <a:ext uri="{FF2B5EF4-FFF2-40B4-BE49-F238E27FC236}">
                <a16:creationId xmlns:a16="http://schemas.microsoft.com/office/drawing/2014/main" id="{B6937218-7B2E-1946-9284-D4465820E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763" y="4768851"/>
            <a:ext cx="366712" cy="365125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21</a:t>
            </a:r>
          </a:p>
        </p:txBody>
      </p:sp>
      <p:sp>
        <p:nvSpPr>
          <p:cNvPr id="69657" name="AutoShape 25">
            <a:extLst>
              <a:ext uri="{FF2B5EF4-FFF2-40B4-BE49-F238E27FC236}">
                <a16:creationId xmlns:a16="http://schemas.microsoft.com/office/drawing/2014/main" id="{10B11D1E-346D-D244-A246-A552B4773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1" y="4768851"/>
            <a:ext cx="366713" cy="365125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22</a:t>
            </a:r>
          </a:p>
        </p:txBody>
      </p:sp>
      <p:sp>
        <p:nvSpPr>
          <p:cNvPr id="69658" name="AutoShape 26">
            <a:extLst>
              <a:ext uri="{FF2B5EF4-FFF2-40B4-BE49-F238E27FC236}">
                <a16:creationId xmlns:a16="http://schemas.microsoft.com/office/drawing/2014/main" id="{A8FB3E68-D6BC-7D4E-A234-D29A4AD8B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839" y="4768851"/>
            <a:ext cx="365125" cy="365125"/>
          </a:xfrm>
          <a:prstGeom prst="roundRect">
            <a:avLst>
              <a:gd name="adj" fmla="val 19509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5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23</a:t>
            </a:r>
          </a:p>
        </p:txBody>
      </p:sp>
      <p:sp>
        <p:nvSpPr>
          <p:cNvPr id="69659" name="Rectangle 27">
            <a:extLst>
              <a:ext uri="{FF2B5EF4-FFF2-40B4-BE49-F238E27FC236}">
                <a16:creationId xmlns:a16="http://schemas.microsoft.com/office/drawing/2014/main" id="{C56FC754-4005-3143-A372-52D4C07F9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8638" y="2116138"/>
            <a:ext cx="946150" cy="322262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file 15</a:t>
            </a:r>
          </a:p>
        </p:txBody>
      </p:sp>
      <p:sp>
        <p:nvSpPr>
          <p:cNvPr id="69660" name="AutoShape 28">
            <a:extLst>
              <a:ext uri="{FF2B5EF4-FFF2-40B4-BE49-F238E27FC236}">
                <a16:creationId xmlns:a16="http://schemas.microsoft.com/office/drawing/2014/main" id="{502D8F8C-4E0C-C94E-95B9-FD242F055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3564" y="3335339"/>
            <a:ext cx="1089025" cy="1089025"/>
          </a:xfrm>
          <a:prstGeom prst="roundRect">
            <a:avLst>
              <a:gd name="adj" fmla="val 6556"/>
            </a:avLst>
          </a:prstGeom>
          <a:solidFill>
            <a:srgbClr val="006F02"/>
          </a:soli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6</a:t>
            </a:r>
          </a:p>
          <a:p>
            <a:pPr>
              <a:buSzPct val="100000"/>
              <a:defRPr/>
            </a:pPr>
            <a:r>
              <a:rPr lang="en-US" alt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17</a:t>
            </a:r>
          </a:p>
          <a:p>
            <a:pPr>
              <a:buSzPct val="100000"/>
              <a:defRPr/>
            </a:pPr>
            <a:r>
              <a:rPr lang="en-US" alt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9</a:t>
            </a:r>
          </a:p>
          <a:p>
            <a:pPr>
              <a:buSzPct val="100000"/>
              <a:defRPr/>
            </a:pPr>
            <a:r>
              <a:rPr lang="en-US" alt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-1</a:t>
            </a:r>
          </a:p>
          <a:p>
            <a:pPr>
              <a:buSzPct val="100000"/>
              <a:defRPr/>
            </a:pPr>
            <a:r>
              <a:rPr lang="en-US" alt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-1</a:t>
            </a:r>
          </a:p>
        </p:txBody>
      </p:sp>
      <p:sp>
        <p:nvSpPr>
          <p:cNvPr id="120862" name="Line 29">
            <a:extLst>
              <a:ext uri="{FF2B5EF4-FFF2-40B4-BE49-F238E27FC236}">
                <a16:creationId xmlns:a16="http://schemas.microsoft.com/office/drawing/2014/main" id="{5AF710DE-8469-404A-98AD-B0C08CC58B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34451" y="3357563"/>
            <a:ext cx="530225" cy="366712"/>
          </a:xfrm>
          <a:prstGeom prst="line">
            <a:avLst/>
          </a:prstGeom>
          <a:noFill/>
          <a:ln w="2556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20863" name="Line 30">
            <a:extLst>
              <a:ext uri="{FF2B5EF4-FFF2-40B4-BE49-F238E27FC236}">
                <a16:creationId xmlns:a16="http://schemas.microsoft.com/office/drawing/2014/main" id="{ADE76733-E675-384E-B3DB-E7052D60B1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42388" y="4070351"/>
            <a:ext cx="539750" cy="360363"/>
          </a:xfrm>
          <a:prstGeom prst="line">
            <a:avLst/>
          </a:prstGeom>
          <a:noFill/>
          <a:ln w="2556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20864" name="Line 31">
            <a:extLst>
              <a:ext uri="{FF2B5EF4-FFF2-40B4-BE49-F238E27FC236}">
                <a16:creationId xmlns:a16="http://schemas.microsoft.com/office/drawing/2014/main" id="{6EDF352D-F556-5649-BBEF-EE40C7CC83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53501" y="2427288"/>
            <a:ext cx="919163" cy="1485900"/>
          </a:xfrm>
          <a:prstGeom prst="line">
            <a:avLst/>
          </a:prstGeom>
          <a:noFill/>
          <a:ln w="38160">
            <a:solidFill>
              <a:srgbClr val="FF0004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20865" name="Line 32">
            <a:extLst>
              <a:ext uri="{FF2B5EF4-FFF2-40B4-BE49-F238E27FC236}">
                <a16:creationId xmlns:a16="http://schemas.microsoft.com/office/drawing/2014/main" id="{C47B6C31-05AC-A545-940D-2AB89FAFFE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2475" y="2982914"/>
            <a:ext cx="304800" cy="714375"/>
          </a:xfrm>
          <a:prstGeom prst="line">
            <a:avLst/>
          </a:prstGeom>
          <a:noFill/>
          <a:ln w="38160">
            <a:solidFill>
              <a:srgbClr val="FF0004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20866" name="Line 33">
            <a:extLst>
              <a:ext uri="{FF2B5EF4-FFF2-40B4-BE49-F238E27FC236}">
                <a16:creationId xmlns:a16="http://schemas.microsoft.com/office/drawing/2014/main" id="{115C9EB2-097A-714C-A82D-4FC0B9D691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4475" y="3384551"/>
            <a:ext cx="749300" cy="411163"/>
          </a:xfrm>
          <a:prstGeom prst="line">
            <a:avLst/>
          </a:prstGeom>
          <a:noFill/>
          <a:ln w="38160">
            <a:solidFill>
              <a:srgbClr val="FF0004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20867" name="Line 34">
            <a:extLst>
              <a:ext uri="{FF2B5EF4-FFF2-40B4-BE49-F238E27FC236}">
                <a16:creationId xmlns:a16="http://schemas.microsoft.com/office/drawing/2014/main" id="{0A3BB838-1B0C-A24A-B3D8-FF955FF827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70826" y="4025901"/>
            <a:ext cx="760413" cy="333375"/>
          </a:xfrm>
          <a:prstGeom prst="line">
            <a:avLst/>
          </a:prstGeom>
          <a:noFill/>
          <a:ln w="38160">
            <a:solidFill>
              <a:srgbClr val="FF0004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1">
            <a:extLst>
              <a:ext uri="{FF2B5EF4-FFF2-40B4-BE49-F238E27FC236}">
                <a16:creationId xmlns:a16="http://schemas.microsoft.com/office/drawing/2014/main" id="{A598962E-06C4-F847-95BD-00CA211C4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Multilevel Indexed Allocation</a:t>
            </a:r>
          </a:p>
        </p:txBody>
      </p:sp>
      <p:sp>
        <p:nvSpPr>
          <p:cNvPr id="122883" name="Text Box 2">
            <a:extLst>
              <a:ext uri="{FF2B5EF4-FFF2-40B4-BE49-F238E27FC236}">
                <a16:creationId xmlns:a16="http://schemas.microsoft.com/office/drawing/2014/main" id="{82C36272-DF10-D948-9215-10942521E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275" y="1633538"/>
            <a:ext cx="4446588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5300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Efficient for small files, while allowing large files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Used in UNIX 4.1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Header (inode) contains 13 pointers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first 10 =&gt; data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11 =&gt; indirect block, 256 pointers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12 =&gt; doubly indirect, 256 indirect blocks = 64K blocks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13 =&gt; triply indirect = 16M blocks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What’s Good/Bad here?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15CECE3B-FD82-9E48-8CB2-2B04CDCB2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389" y="2054226"/>
            <a:ext cx="1196975" cy="874713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header</a:t>
            </a: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C8587E85-056C-B448-9664-97A5CC665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389" y="2928938"/>
            <a:ext cx="1196975" cy="1312862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direct blocks</a:t>
            </a: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D1A2E38A-945F-AC41-9F6C-8BB661547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389" y="4232276"/>
            <a:ext cx="1196975" cy="544513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single indirect</a:t>
            </a:r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8375A917-6DB4-CB43-81DF-3890748A9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389" y="4786313"/>
            <a:ext cx="1196975" cy="544512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double indirect</a:t>
            </a:r>
          </a:p>
        </p:txBody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650B0017-BFBE-8D45-8169-B39F5E0A0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389" y="5340351"/>
            <a:ext cx="1196975" cy="544513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triple indirect</a:t>
            </a:r>
          </a:p>
        </p:txBody>
      </p:sp>
      <p:sp>
        <p:nvSpPr>
          <p:cNvPr id="74760" name="Rectangle 8">
            <a:extLst>
              <a:ext uri="{FF2B5EF4-FFF2-40B4-BE49-F238E27FC236}">
                <a16:creationId xmlns:a16="http://schemas.microsoft.com/office/drawing/2014/main" id="{A97A0E8B-BDA8-A24D-8E62-64CD36395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263" y="2000250"/>
            <a:ext cx="552450" cy="285750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</p:txBody>
      </p:sp>
      <p:sp>
        <p:nvSpPr>
          <p:cNvPr id="74761" name="Rectangle 9">
            <a:extLst>
              <a:ext uri="{FF2B5EF4-FFF2-40B4-BE49-F238E27FC236}">
                <a16:creationId xmlns:a16="http://schemas.microsoft.com/office/drawing/2014/main" id="{336AB478-BFB7-2642-81C5-F86A1D83F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263" y="2286000"/>
            <a:ext cx="552450" cy="285750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</p:txBody>
      </p:sp>
      <p:sp>
        <p:nvSpPr>
          <p:cNvPr id="74762" name="Rectangle 10">
            <a:extLst>
              <a:ext uri="{FF2B5EF4-FFF2-40B4-BE49-F238E27FC236}">
                <a16:creationId xmlns:a16="http://schemas.microsoft.com/office/drawing/2014/main" id="{215880FC-5472-6241-986C-3B6DB9E70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263" y="2973388"/>
            <a:ext cx="552450" cy="285750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</p:txBody>
      </p:sp>
      <p:sp>
        <p:nvSpPr>
          <p:cNvPr id="122892" name="Line 11">
            <a:extLst>
              <a:ext uri="{FF2B5EF4-FFF2-40B4-BE49-F238E27FC236}">
                <a16:creationId xmlns:a16="http://schemas.microsoft.com/office/drawing/2014/main" id="{8838DEBD-BF61-0643-A915-0BB2948B6D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9251" y="2143125"/>
            <a:ext cx="1870075" cy="88423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22893" name="Line 12">
            <a:extLst>
              <a:ext uri="{FF2B5EF4-FFF2-40B4-BE49-F238E27FC236}">
                <a16:creationId xmlns:a16="http://schemas.microsoft.com/office/drawing/2014/main" id="{E9984D0E-44B5-8540-9C26-A5F4786A29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9251" y="2411414"/>
            <a:ext cx="1870075" cy="88423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22894" name="Line 13">
            <a:extLst>
              <a:ext uri="{FF2B5EF4-FFF2-40B4-BE49-F238E27FC236}">
                <a16:creationId xmlns:a16="http://schemas.microsoft.com/office/drawing/2014/main" id="{57D76DA8-2DB9-404E-AE4A-0D5777E7D9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9251" y="3133725"/>
            <a:ext cx="1870075" cy="9652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74766" name="Rectangle 14">
            <a:extLst>
              <a:ext uri="{FF2B5EF4-FFF2-40B4-BE49-F238E27FC236}">
                <a16:creationId xmlns:a16="http://schemas.microsoft.com/office/drawing/2014/main" id="{CF49E33A-92C1-0447-A99D-DB172ACBE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264" y="2618503"/>
            <a:ext cx="34624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......</a:t>
            </a:r>
          </a:p>
        </p:txBody>
      </p:sp>
      <p:sp>
        <p:nvSpPr>
          <p:cNvPr id="122896" name="Rectangle 15">
            <a:extLst>
              <a:ext uri="{FF2B5EF4-FFF2-40B4-BE49-F238E27FC236}">
                <a16:creationId xmlns:a16="http://schemas.microsoft.com/office/drawing/2014/main" id="{D6DD2CC4-2CB8-2E44-A479-389558D0C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614" y="4116389"/>
            <a:ext cx="134937" cy="420687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74768" name="Rectangle 16">
            <a:extLst>
              <a:ext uri="{FF2B5EF4-FFF2-40B4-BE49-F238E27FC236}">
                <a16:creationId xmlns:a16="http://schemas.microsoft.com/office/drawing/2014/main" id="{61ABD2EB-4CAE-924D-8E0C-BF2ED044D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263" y="3535363"/>
            <a:ext cx="552450" cy="285750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</p:txBody>
      </p:sp>
      <p:sp>
        <p:nvSpPr>
          <p:cNvPr id="74769" name="Rectangle 17">
            <a:extLst>
              <a:ext uri="{FF2B5EF4-FFF2-40B4-BE49-F238E27FC236}">
                <a16:creationId xmlns:a16="http://schemas.microsoft.com/office/drawing/2014/main" id="{B3BB55AF-739A-894E-A56F-740497217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263" y="4116388"/>
            <a:ext cx="552450" cy="285750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</p:txBody>
      </p:sp>
      <p:sp>
        <p:nvSpPr>
          <p:cNvPr id="74770" name="Rectangle 18">
            <a:extLst>
              <a:ext uri="{FF2B5EF4-FFF2-40B4-BE49-F238E27FC236}">
                <a16:creationId xmlns:a16="http://schemas.microsoft.com/office/drawing/2014/main" id="{26DAD132-8FE9-1D43-B6E8-42EF0DDE6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264" y="3761503"/>
            <a:ext cx="34624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......</a:t>
            </a:r>
          </a:p>
        </p:txBody>
      </p:sp>
      <p:sp>
        <p:nvSpPr>
          <p:cNvPr id="74771" name="Rectangle 19">
            <a:extLst>
              <a:ext uri="{FF2B5EF4-FFF2-40B4-BE49-F238E27FC236}">
                <a16:creationId xmlns:a16="http://schemas.microsoft.com/office/drawing/2014/main" id="{7D1A355A-B0BC-5D46-9B34-EB6E0D220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264" y="3190003"/>
            <a:ext cx="34624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......</a:t>
            </a:r>
          </a:p>
        </p:txBody>
      </p:sp>
      <p:sp>
        <p:nvSpPr>
          <p:cNvPr id="122901" name="Line 20">
            <a:extLst>
              <a:ext uri="{FF2B5EF4-FFF2-40B4-BE49-F238E27FC236}">
                <a16:creationId xmlns:a16="http://schemas.microsoft.com/office/drawing/2014/main" id="{E8B1CA91-FBA1-4D46-9E72-B9F78B2B2C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35963" y="3670300"/>
            <a:ext cx="1503362" cy="46355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22902" name="Line 21">
            <a:extLst>
              <a:ext uri="{FF2B5EF4-FFF2-40B4-BE49-F238E27FC236}">
                <a16:creationId xmlns:a16="http://schemas.microsoft.com/office/drawing/2014/main" id="{89A6322B-2BE3-F744-A6AF-149A080239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35963" y="4251325"/>
            <a:ext cx="1503362" cy="2667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22903" name="Line 22">
            <a:extLst>
              <a:ext uri="{FF2B5EF4-FFF2-40B4-BE49-F238E27FC236}">
                <a16:creationId xmlns:a16="http://schemas.microsoft.com/office/drawing/2014/main" id="{9B7F56B5-348A-E742-8942-0E8AD15F3C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88301" y="4330700"/>
            <a:ext cx="207963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22904" name="Rectangle 23">
            <a:extLst>
              <a:ext uri="{FF2B5EF4-FFF2-40B4-BE49-F238E27FC236}">
                <a16:creationId xmlns:a16="http://schemas.microsoft.com/office/drawing/2014/main" id="{629AED19-3083-994B-ABC5-9DA1B3A4A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614" y="4848225"/>
            <a:ext cx="134937" cy="420688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22905" name="Line 24">
            <a:extLst>
              <a:ext uri="{FF2B5EF4-FFF2-40B4-BE49-F238E27FC236}">
                <a16:creationId xmlns:a16="http://schemas.microsoft.com/office/drawing/2014/main" id="{5721C21B-51BB-D842-9656-6B570C627E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88301" y="5062539"/>
            <a:ext cx="2079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22906" name="Rectangle 25">
            <a:extLst>
              <a:ext uri="{FF2B5EF4-FFF2-40B4-BE49-F238E27FC236}">
                <a16:creationId xmlns:a16="http://schemas.microsoft.com/office/drawing/2014/main" id="{21CCE74F-F2A1-454C-87DD-09EF42BB6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1388" y="4572000"/>
            <a:ext cx="133350" cy="419100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22907" name="Line 26">
            <a:extLst>
              <a:ext uri="{FF2B5EF4-FFF2-40B4-BE49-F238E27FC236}">
                <a16:creationId xmlns:a16="http://schemas.microsoft.com/office/drawing/2014/main" id="{F400421E-ED80-9F4E-8A54-1752596A53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43900" y="4875214"/>
            <a:ext cx="209550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22908" name="Rectangle 27">
            <a:extLst>
              <a:ext uri="{FF2B5EF4-FFF2-40B4-BE49-F238E27FC236}">
                <a16:creationId xmlns:a16="http://schemas.microsoft.com/office/drawing/2014/main" id="{51C39478-DCCE-0441-BE56-678390BA9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1388" y="5116514"/>
            <a:ext cx="133350" cy="420687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22909" name="Line 28">
            <a:extLst>
              <a:ext uri="{FF2B5EF4-FFF2-40B4-BE49-F238E27FC236}">
                <a16:creationId xmlns:a16="http://schemas.microsoft.com/office/drawing/2014/main" id="{72946B5A-7848-F142-8DBA-CB2303B8D8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43900" y="5241925"/>
            <a:ext cx="20955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74781" name="Rectangle 29">
            <a:extLst>
              <a:ext uri="{FF2B5EF4-FFF2-40B4-BE49-F238E27FC236}">
                <a16:creationId xmlns:a16="http://schemas.microsoft.com/office/drawing/2014/main" id="{B0D6A730-4D83-B149-ABE7-F2F527A33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263" y="4616450"/>
            <a:ext cx="552450" cy="285750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</p:txBody>
      </p:sp>
      <p:sp>
        <p:nvSpPr>
          <p:cNvPr id="74782" name="Rectangle 30">
            <a:extLst>
              <a:ext uri="{FF2B5EF4-FFF2-40B4-BE49-F238E27FC236}">
                <a16:creationId xmlns:a16="http://schemas.microsoft.com/office/drawing/2014/main" id="{A27A0BC3-7303-714A-A1BC-903F5721A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263" y="5197475"/>
            <a:ext cx="552450" cy="285750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</p:txBody>
      </p:sp>
      <p:sp>
        <p:nvSpPr>
          <p:cNvPr id="74783" name="Rectangle 31">
            <a:extLst>
              <a:ext uri="{FF2B5EF4-FFF2-40B4-BE49-F238E27FC236}">
                <a16:creationId xmlns:a16="http://schemas.microsoft.com/office/drawing/2014/main" id="{B631BB0D-1731-114A-9B8A-2B11B94F5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264" y="4842591"/>
            <a:ext cx="34624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......</a:t>
            </a:r>
          </a:p>
        </p:txBody>
      </p:sp>
      <p:sp>
        <p:nvSpPr>
          <p:cNvPr id="74784" name="Rectangle 32">
            <a:extLst>
              <a:ext uri="{FF2B5EF4-FFF2-40B4-BE49-F238E27FC236}">
                <a16:creationId xmlns:a16="http://schemas.microsoft.com/office/drawing/2014/main" id="{6E46EEA3-3363-704C-BB03-21F2A5453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264" y="4271091"/>
            <a:ext cx="34624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......</a:t>
            </a:r>
          </a:p>
        </p:txBody>
      </p:sp>
      <p:sp>
        <p:nvSpPr>
          <p:cNvPr id="122914" name="Line 33">
            <a:extLst>
              <a:ext uri="{FF2B5EF4-FFF2-40B4-BE49-F238E27FC236}">
                <a16:creationId xmlns:a16="http://schemas.microsoft.com/office/drawing/2014/main" id="{49937BF0-4846-FB47-AD3C-734FC8F33B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83625" y="4579938"/>
            <a:ext cx="1155700" cy="163512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22915" name="Line 34">
            <a:extLst>
              <a:ext uri="{FF2B5EF4-FFF2-40B4-BE49-F238E27FC236}">
                <a16:creationId xmlns:a16="http://schemas.microsoft.com/office/drawing/2014/main" id="{8CD94A12-5F50-144E-90B7-5C60EEF97A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93151" y="5348288"/>
            <a:ext cx="1146175" cy="169862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pic>
        <p:nvPicPr>
          <p:cNvPr id="122916" name="Picture 35">
            <a:extLst>
              <a:ext uri="{FF2B5EF4-FFF2-40B4-BE49-F238E27FC236}">
                <a16:creationId xmlns:a16="http://schemas.microsoft.com/office/drawing/2014/main" id="{E84EB8AB-3299-AF7A-5E4C-E5FBAF7A8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5105401"/>
            <a:ext cx="1071562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id="{62FF3010-02F6-644B-A9AC-014FEEB97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Open Files</a:t>
            </a: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DCA7C3E2-53CA-4B49-8215-062EAA74C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8188" indent="-28098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Several pieces of data are needed to manage open files: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File pointer:  pointer to last read/write location, per process that has the file open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File-open count: counter of number of times a file is open – to allow removal of data from open-file table when last processes closes it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Disk location of the file: cache of data access information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Access rights: per-process access mode information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1">
            <a:extLst>
              <a:ext uri="{FF2B5EF4-FFF2-40B4-BE49-F238E27FC236}">
                <a16:creationId xmlns:a16="http://schemas.microsoft.com/office/drawing/2014/main" id="{F0F48686-F068-FE46-8098-4183EF67D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22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Discussion</a:t>
            </a:r>
          </a:p>
        </p:txBody>
      </p:sp>
      <p:sp>
        <p:nvSpPr>
          <p:cNvPr id="124931" name="Text Box 2">
            <a:extLst>
              <a:ext uri="{FF2B5EF4-FFF2-40B4-BE49-F238E27FC236}">
                <a16:creationId xmlns:a16="http://schemas.microsoft.com/office/drawing/2014/main" id="{895753DC-B900-4B43-9EA6-F2A22601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990601"/>
            <a:ext cx="4481512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5300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Places a limit of about 16G per file</a:t>
            </a:r>
          </a:p>
          <a:p>
            <a:pPr lvl="1">
              <a:spcBef>
                <a:spcPts val="563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Large enough?</a:t>
            </a:r>
          </a:p>
          <a:p>
            <a:pPr lvl="1">
              <a:spcBef>
                <a:spcPts val="563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How large of a file/disk can we support (address) exactly?  Why?</a:t>
            </a:r>
          </a:p>
          <a:p>
            <a:pPr>
              <a:spcBef>
                <a:spcPts val="563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Pointers are filled dynamically</a:t>
            </a:r>
          </a:p>
          <a:p>
            <a:pPr>
              <a:spcBef>
                <a:spcPts val="563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OK random access</a:t>
            </a:r>
          </a:p>
          <a:p>
            <a:pPr>
              <a:spcBef>
                <a:spcPts val="563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Bad sequential access</a:t>
            </a:r>
          </a:p>
          <a:p>
            <a:pPr>
              <a:spcBef>
                <a:spcPts val="563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Small files are cheap</a:t>
            </a:r>
          </a:p>
          <a:p>
            <a:pPr>
              <a:spcBef>
                <a:spcPts val="563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Files can grow</a:t>
            </a:r>
          </a:p>
          <a:p>
            <a:pPr>
              <a:spcBef>
                <a:spcPts val="563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Accessing large files very expensive, 4 reads per block</a:t>
            </a:r>
          </a:p>
          <a:p>
            <a:pPr>
              <a:spcBef>
                <a:spcPts val="563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How many reads for block 200?</a:t>
            </a:r>
          </a:p>
          <a:p>
            <a:pPr>
              <a:spcBef>
                <a:spcPts val="563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How many for 5?</a:t>
            </a:r>
          </a:p>
          <a:p>
            <a:pPr>
              <a:spcBef>
                <a:spcPts val="563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How many for 400?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F8F3564D-868D-3243-A91C-6E6DDB2C2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389" y="2054226"/>
            <a:ext cx="1196975" cy="874713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header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FBEA1A4D-F503-E14D-BB2D-E3538AF00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389" y="2928938"/>
            <a:ext cx="1196975" cy="1312862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direct blocks</a:t>
            </a:r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9132A105-DE51-5449-8C1C-E158B4ED1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389" y="4232276"/>
            <a:ext cx="1196975" cy="544513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single indirect</a:t>
            </a:r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A9B761B1-040C-E543-844C-5CB5E6BCD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389" y="4786313"/>
            <a:ext cx="1196975" cy="544512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double indirect</a:t>
            </a:r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FDA7CF41-BD4D-1742-A70E-B08199612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389" y="5340351"/>
            <a:ext cx="1196975" cy="544513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triple indirect</a:t>
            </a:r>
          </a:p>
        </p:txBody>
      </p:sp>
      <p:sp>
        <p:nvSpPr>
          <p:cNvPr id="75784" name="Rectangle 8">
            <a:extLst>
              <a:ext uri="{FF2B5EF4-FFF2-40B4-BE49-F238E27FC236}">
                <a16:creationId xmlns:a16="http://schemas.microsoft.com/office/drawing/2014/main" id="{DB8ABC46-F493-2E49-BAFC-B0531E4E5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263" y="2000250"/>
            <a:ext cx="552450" cy="285750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</p:txBody>
      </p:sp>
      <p:sp>
        <p:nvSpPr>
          <p:cNvPr id="75785" name="Rectangle 9">
            <a:extLst>
              <a:ext uri="{FF2B5EF4-FFF2-40B4-BE49-F238E27FC236}">
                <a16:creationId xmlns:a16="http://schemas.microsoft.com/office/drawing/2014/main" id="{B45DA43E-1A8F-4146-9D54-2B35BC57C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263" y="2286000"/>
            <a:ext cx="552450" cy="285750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</p:txBody>
      </p:sp>
      <p:sp>
        <p:nvSpPr>
          <p:cNvPr id="75786" name="Rectangle 10">
            <a:extLst>
              <a:ext uri="{FF2B5EF4-FFF2-40B4-BE49-F238E27FC236}">
                <a16:creationId xmlns:a16="http://schemas.microsoft.com/office/drawing/2014/main" id="{F3986B31-3FCF-1043-9A4A-2503FCD03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263" y="2973388"/>
            <a:ext cx="552450" cy="285750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</p:txBody>
      </p:sp>
      <p:sp>
        <p:nvSpPr>
          <p:cNvPr id="124940" name="Line 11">
            <a:extLst>
              <a:ext uri="{FF2B5EF4-FFF2-40B4-BE49-F238E27FC236}">
                <a16:creationId xmlns:a16="http://schemas.microsoft.com/office/drawing/2014/main" id="{92C9B782-B70E-1E40-85EF-639A36BE54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9251" y="2143125"/>
            <a:ext cx="1870075" cy="88423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24941" name="Line 12">
            <a:extLst>
              <a:ext uri="{FF2B5EF4-FFF2-40B4-BE49-F238E27FC236}">
                <a16:creationId xmlns:a16="http://schemas.microsoft.com/office/drawing/2014/main" id="{0CED8061-B9D9-5641-A997-C4E0C9D843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9251" y="2411414"/>
            <a:ext cx="1870075" cy="88423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24942" name="Line 13">
            <a:extLst>
              <a:ext uri="{FF2B5EF4-FFF2-40B4-BE49-F238E27FC236}">
                <a16:creationId xmlns:a16="http://schemas.microsoft.com/office/drawing/2014/main" id="{E51EF60A-6665-8140-826B-83CFABF29D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9251" y="3133725"/>
            <a:ext cx="1870075" cy="9652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75790" name="Rectangle 14">
            <a:extLst>
              <a:ext uri="{FF2B5EF4-FFF2-40B4-BE49-F238E27FC236}">
                <a16:creationId xmlns:a16="http://schemas.microsoft.com/office/drawing/2014/main" id="{70AC35F0-65F4-5946-89BA-D4128DF86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264" y="2618503"/>
            <a:ext cx="34624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......</a:t>
            </a:r>
          </a:p>
        </p:txBody>
      </p:sp>
      <p:sp>
        <p:nvSpPr>
          <p:cNvPr id="124944" name="Rectangle 15">
            <a:extLst>
              <a:ext uri="{FF2B5EF4-FFF2-40B4-BE49-F238E27FC236}">
                <a16:creationId xmlns:a16="http://schemas.microsoft.com/office/drawing/2014/main" id="{AD9DA4F9-5BB1-1548-A0AF-E198D8134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614" y="4116389"/>
            <a:ext cx="134937" cy="420687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75792" name="Rectangle 16">
            <a:extLst>
              <a:ext uri="{FF2B5EF4-FFF2-40B4-BE49-F238E27FC236}">
                <a16:creationId xmlns:a16="http://schemas.microsoft.com/office/drawing/2014/main" id="{E35E5BC5-A53A-8E47-A15E-4C1683A53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263" y="3535363"/>
            <a:ext cx="552450" cy="285750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</p:txBody>
      </p:sp>
      <p:sp>
        <p:nvSpPr>
          <p:cNvPr id="75793" name="Rectangle 17">
            <a:extLst>
              <a:ext uri="{FF2B5EF4-FFF2-40B4-BE49-F238E27FC236}">
                <a16:creationId xmlns:a16="http://schemas.microsoft.com/office/drawing/2014/main" id="{CF62A9D5-AC40-B148-B804-9124D64E5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263" y="4116388"/>
            <a:ext cx="552450" cy="285750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</p:txBody>
      </p:sp>
      <p:sp>
        <p:nvSpPr>
          <p:cNvPr id="75794" name="Rectangle 18">
            <a:extLst>
              <a:ext uri="{FF2B5EF4-FFF2-40B4-BE49-F238E27FC236}">
                <a16:creationId xmlns:a16="http://schemas.microsoft.com/office/drawing/2014/main" id="{48F07FF4-7AD1-BF4B-86D5-726DF9031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264" y="3761503"/>
            <a:ext cx="34624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......</a:t>
            </a:r>
          </a:p>
        </p:txBody>
      </p:sp>
      <p:sp>
        <p:nvSpPr>
          <p:cNvPr id="75795" name="Rectangle 19">
            <a:extLst>
              <a:ext uri="{FF2B5EF4-FFF2-40B4-BE49-F238E27FC236}">
                <a16:creationId xmlns:a16="http://schemas.microsoft.com/office/drawing/2014/main" id="{5216FF37-3805-F749-BA01-B5503BD99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264" y="3190003"/>
            <a:ext cx="34624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......</a:t>
            </a:r>
          </a:p>
        </p:txBody>
      </p:sp>
      <p:sp>
        <p:nvSpPr>
          <p:cNvPr id="124949" name="Line 20">
            <a:extLst>
              <a:ext uri="{FF2B5EF4-FFF2-40B4-BE49-F238E27FC236}">
                <a16:creationId xmlns:a16="http://schemas.microsoft.com/office/drawing/2014/main" id="{F0AA0058-D874-944C-9EB3-C294AA1C4B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35963" y="3670300"/>
            <a:ext cx="1503362" cy="46355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24950" name="Line 21">
            <a:extLst>
              <a:ext uri="{FF2B5EF4-FFF2-40B4-BE49-F238E27FC236}">
                <a16:creationId xmlns:a16="http://schemas.microsoft.com/office/drawing/2014/main" id="{5A8DCD9C-251F-C243-8340-08554311A0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35963" y="4251325"/>
            <a:ext cx="1503362" cy="2667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24951" name="Line 22">
            <a:extLst>
              <a:ext uri="{FF2B5EF4-FFF2-40B4-BE49-F238E27FC236}">
                <a16:creationId xmlns:a16="http://schemas.microsoft.com/office/drawing/2014/main" id="{7278BCF9-2F6A-EE42-A5A5-E554E81136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88301" y="4330700"/>
            <a:ext cx="207963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24952" name="Rectangle 23">
            <a:extLst>
              <a:ext uri="{FF2B5EF4-FFF2-40B4-BE49-F238E27FC236}">
                <a16:creationId xmlns:a16="http://schemas.microsoft.com/office/drawing/2014/main" id="{0EA95687-C325-0D44-8349-EF22A1BA4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614" y="4848225"/>
            <a:ext cx="134937" cy="420688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24953" name="Line 24">
            <a:extLst>
              <a:ext uri="{FF2B5EF4-FFF2-40B4-BE49-F238E27FC236}">
                <a16:creationId xmlns:a16="http://schemas.microsoft.com/office/drawing/2014/main" id="{7655DF65-E49F-8348-BD56-D02D9DE6D5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88301" y="5062539"/>
            <a:ext cx="2079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24954" name="Rectangle 25">
            <a:extLst>
              <a:ext uri="{FF2B5EF4-FFF2-40B4-BE49-F238E27FC236}">
                <a16:creationId xmlns:a16="http://schemas.microsoft.com/office/drawing/2014/main" id="{6AF0DB8C-60C3-2E4D-8A8E-1E3AF1281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1388" y="4572000"/>
            <a:ext cx="133350" cy="419100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24955" name="Line 26">
            <a:extLst>
              <a:ext uri="{FF2B5EF4-FFF2-40B4-BE49-F238E27FC236}">
                <a16:creationId xmlns:a16="http://schemas.microsoft.com/office/drawing/2014/main" id="{E01C454A-78BC-E24C-A912-267A4A9D58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43900" y="4875214"/>
            <a:ext cx="209550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24956" name="Rectangle 27">
            <a:extLst>
              <a:ext uri="{FF2B5EF4-FFF2-40B4-BE49-F238E27FC236}">
                <a16:creationId xmlns:a16="http://schemas.microsoft.com/office/drawing/2014/main" id="{8AF51D5E-E8DD-194D-9931-DEBE37E2C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1388" y="5116514"/>
            <a:ext cx="133350" cy="420687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24957" name="Line 28">
            <a:extLst>
              <a:ext uri="{FF2B5EF4-FFF2-40B4-BE49-F238E27FC236}">
                <a16:creationId xmlns:a16="http://schemas.microsoft.com/office/drawing/2014/main" id="{BA76334A-619C-384F-8CBC-05254AE944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43900" y="5241925"/>
            <a:ext cx="20955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75805" name="Rectangle 29">
            <a:extLst>
              <a:ext uri="{FF2B5EF4-FFF2-40B4-BE49-F238E27FC236}">
                <a16:creationId xmlns:a16="http://schemas.microsoft.com/office/drawing/2014/main" id="{A097F524-8A6B-1E44-A711-AC2BF2CB1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263" y="4616450"/>
            <a:ext cx="552450" cy="285750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</p:txBody>
      </p:sp>
      <p:sp>
        <p:nvSpPr>
          <p:cNvPr id="75806" name="Rectangle 30">
            <a:extLst>
              <a:ext uri="{FF2B5EF4-FFF2-40B4-BE49-F238E27FC236}">
                <a16:creationId xmlns:a16="http://schemas.microsoft.com/office/drawing/2014/main" id="{96214560-2357-414E-A19C-E75B1BFD3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263" y="5197475"/>
            <a:ext cx="552450" cy="285750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</p:txBody>
      </p:sp>
      <p:sp>
        <p:nvSpPr>
          <p:cNvPr id="75807" name="Rectangle 31">
            <a:extLst>
              <a:ext uri="{FF2B5EF4-FFF2-40B4-BE49-F238E27FC236}">
                <a16:creationId xmlns:a16="http://schemas.microsoft.com/office/drawing/2014/main" id="{D4441B9A-AB7C-0544-8CC0-3870F4516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264" y="4842591"/>
            <a:ext cx="34624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......</a:t>
            </a:r>
          </a:p>
        </p:txBody>
      </p:sp>
      <p:sp>
        <p:nvSpPr>
          <p:cNvPr id="75808" name="Rectangle 32">
            <a:extLst>
              <a:ext uri="{FF2B5EF4-FFF2-40B4-BE49-F238E27FC236}">
                <a16:creationId xmlns:a16="http://schemas.microsoft.com/office/drawing/2014/main" id="{74183345-C034-C641-92CE-C31778231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264" y="4271091"/>
            <a:ext cx="34624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......</a:t>
            </a:r>
          </a:p>
        </p:txBody>
      </p:sp>
      <p:sp>
        <p:nvSpPr>
          <p:cNvPr id="124962" name="Line 33">
            <a:extLst>
              <a:ext uri="{FF2B5EF4-FFF2-40B4-BE49-F238E27FC236}">
                <a16:creationId xmlns:a16="http://schemas.microsoft.com/office/drawing/2014/main" id="{C7146EE7-C6FF-F242-BC4B-B75B80F59C8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83625" y="4579938"/>
            <a:ext cx="1155700" cy="163512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24963" name="Line 34">
            <a:extLst>
              <a:ext uri="{FF2B5EF4-FFF2-40B4-BE49-F238E27FC236}">
                <a16:creationId xmlns:a16="http://schemas.microsoft.com/office/drawing/2014/main" id="{06FC7785-D32C-C54E-92EF-FE9AED0969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93151" y="5348288"/>
            <a:ext cx="1146175" cy="169862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pic>
        <p:nvPicPr>
          <p:cNvPr id="3" name="Picture 35">
            <a:extLst>
              <a:ext uri="{FF2B5EF4-FFF2-40B4-BE49-F238E27FC236}">
                <a16:creationId xmlns:a16="http://schemas.microsoft.com/office/drawing/2014/main" id="{09E73832-2694-F603-E182-D0D935369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1" y="928687"/>
            <a:ext cx="1071562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1">
            <a:extLst>
              <a:ext uri="{FF2B5EF4-FFF2-40B4-BE49-F238E27FC236}">
                <a16:creationId xmlns:a16="http://schemas.microsoft.com/office/drawing/2014/main" id="{98EC3224-0599-7A46-AAD6-EE60EF832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225" y="541338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Combined Scheme:  UNIX UFS (4K bytes per block)</a:t>
            </a:r>
          </a:p>
        </p:txBody>
      </p:sp>
      <p:pic>
        <p:nvPicPr>
          <p:cNvPr id="126979" name="Picture 2">
            <a:extLst>
              <a:ext uri="{FF2B5EF4-FFF2-40B4-BE49-F238E27FC236}">
                <a16:creationId xmlns:a16="http://schemas.microsoft.com/office/drawing/2014/main" id="{E9653997-0362-5A57-2060-E4D0EF682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101725"/>
            <a:ext cx="6580188" cy="494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1">
            <a:extLst>
              <a:ext uri="{FF2B5EF4-FFF2-40B4-BE49-F238E27FC236}">
                <a16:creationId xmlns:a16="http://schemas.microsoft.com/office/drawing/2014/main" id="{A7EAD193-3799-464B-8A46-3A7F07972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Free Blocks</a:t>
            </a:r>
          </a:p>
        </p:txBody>
      </p:sp>
      <p:sp>
        <p:nvSpPr>
          <p:cNvPr id="129027" name="Text Box 2">
            <a:extLst>
              <a:ext uri="{FF2B5EF4-FFF2-40B4-BE49-F238E27FC236}">
                <a16:creationId xmlns:a16="http://schemas.microsoft.com/office/drawing/2014/main" id="{4F85C987-1E35-D94D-BC69-A67F182B5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How do we know which blocks are free?</a:t>
            </a:r>
          </a:p>
        </p:txBody>
      </p:sp>
      <p:pic>
        <p:nvPicPr>
          <p:cNvPr id="129028" name="Picture 3">
            <a:extLst>
              <a:ext uri="{FF2B5EF4-FFF2-40B4-BE49-F238E27FC236}">
                <a16:creationId xmlns:a16="http://schemas.microsoft.com/office/drawing/2014/main" id="{7552C552-9117-9E73-578A-52EF36671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2330450"/>
            <a:ext cx="323215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>
            <a:extLst>
              <a:ext uri="{FF2B5EF4-FFF2-40B4-BE49-F238E27FC236}">
                <a16:creationId xmlns:a16="http://schemas.microsoft.com/office/drawing/2014/main" id="{92A6A0B1-77F1-824B-8967-E00475937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Free Blocks</a:t>
            </a:r>
          </a:p>
        </p:txBody>
      </p:sp>
      <p:sp>
        <p:nvSpPr>
          <p:cNvPr id="131075" name="Text Box 2">
            <a:extLst>
              <a:ext uri="{FF2B5EF4-FFF2-40B4-BE49-F238E27FC236}">
                <a16:creationId xmlns:a16="http://schemas.microsoft.com/office/drawing/2014/main" id="{B854A6A7-BC5E-B647-A3EE-4345DECAA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1"/>
            <a:ext cx="7772400" cy="423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5300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How do we know which blocks are free?</a:t>
            </a:r>
          </a:p>
          <a:p>
            <a:pPr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Bit-Map</a:t>
            </a:r>
          </a:p>
          <a:p>
            <a:pPr lvl="1">
              <a:spcBef>
                <a:spcPts val="700"/>
              </a:spcBef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Mark blocks as free of used</a:t>
            </a:r>
          </a:p>
          <a:p>
            <a:pPr lvl="1">
              <a:spcBef>
                <a:spcPts val="700"/>
              </a:spcBef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Can be fast if bit-map cached in memory</a:t>
            </a:r>
          </a:p>
          <a:p>
            <a:pPr lvl="1">
              <a:spcBef>
                <a:spcPts val="700"/>
              </a:spcBef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Easy to find large blocks of free space when drive is empty</a:t>
            </a:r>
          </a:p>
          <a:p>
            <a:pPr lvl="1">
              <a:spcBef>
                <a:spcPts val="700"/>
              </a:spcBef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Hard when drive is mostly full</a:t>
            </a:r>
          </a:p>
          <a:p>
            <a:pPr lvl="1">
              <a:spcBef>
                <a:spcPts val="700"/>
              </a:spcBef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Easy to manage locality</a:t>
            </a:r>
          </a:p>
          <a:p>
            <a:pPr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Free List</a:t>
            </a:r>
          </a:p>
          <a:p>
            <a:pPr lvl="1">
              <a:spcBef>
                <a:spcPts val="7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List of free blocks</a:t>
            </a:r>
          </a:p>
          <a:p>
            <a:pPr lvl="1">
              <a:spcBef>
                <a:spcPts val="700"/>
              </a:spcBef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Easier to quickly find free space</a:t>
            </a:r>
          </a:p>
          <a:p>
            <a:pPr lvl="1">
              <a:spcBef>
                <a:spcPts val="700"/>
              </a:spcBef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Difficult to manage locality</a:t>
            </a:r>
          </a:p>
          <a:p>
            <a:pPr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When to use Bit-Map vs. Free List?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1">
            <a:extLst>
              <a:ext uri="{FF2B5EF4-FFF2-40B4-BE49-F238E27FC236}">
                <a16:creationId xmlns:a16="http://schemas.microsoft.com/office/drawing/2014/main" id="{C7D2F2E2-69D3-BF45-8E68-3708E95BA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191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Free-Space Management</a:t>
            </a:r>
          </a:p>
        </p:txBody>
      </p:sp>
      <p:sp>
        <p:nvSpPr>
          <p:cNvPr id="133123" name="Text Box 2">
            <a:extLst>
              <a:ext uri="{FF2B5EF4-FFF2-40B4-BE49-F238E27FC236}">
                <a16:creationId xmlns:a16="http://schemas.microsoft.com/office/drawing/2014/main" id="{8BE6A04C-E0D6-BB4E-AFAD-39758D4C0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1239838"/>
            <a:ext cx="82042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Bit vector   (</a:t>
            </a:r>
            <a:r>
              <a:rPr lang="en-US" altLang="en-US" sz="2000" b="1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 blocks)</a:t>
            </a:r>
          </a:p>
        </p:txBody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398E4F01-1EE8-A541-8044-B43D5E362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788" y="2085975"/>
            <a:ext cx="360362" cy="3619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33125" name="Rectangle 4">
            <a:extLst>
              <a:ext uri="{FF2B5EF4-FFF2-40B4-BE49-F238E27FC236}">
                <a16:creationId xmlns:a16="http://schemas.microsoft.com/office/drawing/2014/main" id="{62E76C05-5CE7-DD4F-A643-106BF9A7C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1" y="2085975"/>
            <a:ext cx="360363" cy="3619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33126" name="Rectangle 5">
            <a:extLst>
              <a:ext uri="{FF2B5EF4-FFF2-40B4-BE49-F238E27FC236}">
                <a16:creationId xmlns:a16="http://schemas.microsoft.com/office/drawing/2014/main" id="{2D181CF0-5E70-CB47-A4D4-C362C0478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2085975"/>
            <a:ext cx="360362" cy="3619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33127" name="Rectangle 6">
            <a:extLst>
              <a:ext uri="{FF2B5EF4-FFF2-40B4-BE49-F238E27FC236}">
                <a16:creationId xmlns:a16="http://schemas.microsoft.com/office/drawing/2014/main" id="{C1C68DE7-9593-6644-B511-2E746917C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6" y="2085975"/>
            <a:ext cx="360363" cy="3619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33128" name="Rectangle 7">
            <a:extLst>
              <a:ext uri="{FF2B5EF4-FFF2-40B4-BE49-F238E27FC236}">
                <a16:creationId xmlns:a16="http://schemas.microsoft.com/office/drawing/2014/main" id="{4D3F2300-6BA1-8947-8B47-44AAD1A57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238" y="2085975"/>
            <a:ext cx="360362" cy="3619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33129" name="Rectangle 8">
            <a:extLst>
              <a:ext uri="{FF2B5EF4-FFF2-40B4-BE49-F238E27FC236}">
                <a16:creationId xmlns:a16="http://schemas.microsoft.com/office/drawing/2014/main" id="{609DC787-C5F2-E141-BBE3-FD59F632D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851" y="2085975"/>
            <a:ext cx="360363" cy="3619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33130" name="Rectangle 9">
            <a:extLst>
              <a:ext uri="{FF2B5EF4-FFF2-40B4-BE49-F238E27FC236}">
                <a16:creationId xmlns:a16="http://schemas.microsoft.com/office/drawing/2014/main" id="{DF547FB7-84F7-F441-B104-5E16EEA4A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085975"/>
            <a:ext cx="1219200" cy="3619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b="0"/>
              <a:t>…</a:t>
            </a:r>
          </a:p>
        </p:txBody>
      </p:sp>
      <p:sp>
        <p:nvSpPr>
          <p:cNvPr id="133131" name="Rectangle 10">
            <a:extLst>
              <a:ext uri="{FF2B5EF4-FFF2-40B4-BE49-F238E27FC236}">
                <a16:creationId xmlns:a16="http://schemas.microsoft.com/office/drawing/2014/main" id="{CBB79B4E-8513-FA43-B981-2474DBC21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1" y="2085975"/>
            <a:ext cx="360363" cy="3619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>
              <a:cs typeface="DejaVu Sans" charset="0"/>
            </a:endParaRPr>
          </a:p>
        </p:txBody>
      </p:sp>
      <p:sp>
        <p:nvSpPr>
          <p:cNvPr id="133132" name="Text Box 11">
            <a:extLst>
              <a:ext uri="{FF2B5EF4-FFF2-40B4-BE49-F238E27FC236}">
                <a16:creationId xmlns:a16="http://schemas.microsoft.com/office/drawing/2014/main" id="{5AF6D98B-C5BD-DA49-A9F3-BB6E6374C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517" y="1676678"/>
            <a:ext cx="3129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ClrTx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133133" name="Text Box 12">
            <a:extLst>
              <a:ext uri="{FF2B5EF4-FFF2-40B4-BE49-F238E27FC236}">
                <a16:creationId xmlns:a16="http://schemas.microsoft.com/office/drawing/2014/main" id="{16519DCB-1D5F-9F46-9EC3-028B5B415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317" y="1676678"/>
            <a:ext cx="3129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ClrTx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33134" name="Text Box 13">
            <a:extLst>
              <a:ext uri="{FF2B5EF4-FFF2-40B4-BE49-F238E27FC236}">
                <a16:creationId xmlns:a16="http://schemas.microsoft.com/office/drawing/2014/main" id="{1B568D12-DA75-8045-98B2-1314B2B8D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517" y="1676678"/>
            <a:ext cx="3129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ClrTx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33135" name="Text Box 14">
            <a:extLst>
              <a:ext uri="{FF2B5EF4-FFF2-40B4-BE49-F238E27FC236}">
                <a16:creationId xmlns:a16="http://schemas.microsoft.com/office/drawing/2014/main" id="{D7C10162-6957-3049-B80E-FF636B963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117" y="1676678"/>
            <a:ext cx="5180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ClrTx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n-1</a:t>
            </a:r>
          </a:p>
        </p:txBody>
      </p:sp>
      <p:sp>
        <p:nvSpPr>
          <p:cNvPr id="133136" name="Text Box 15">
            <a:extLst>
              <a:ext uri="{FF2B5EF4-FFF2-40B4-BE49-F238E27FC236}">
                <a16:creationId xmlns:a16="http://schemas.microsoft.com/office/drawing/2014/main" id="{3DC5EA76-E824-514A-A6E3-8E37BDC47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860" y="2940328"/>
            <a:ext cx="8066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ClrTx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bit[</a:t>
            </a:r>
            <a:r>
              <a:rPr lang="en-US" altLang="en-US" i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>
                <a:solidFill>
                  <a:srgbClr val="000000"/>
                </a:solidFill>
                <a:latin typeface="Arial" charset="0"/>
              </a:rPr>
              <a:t>] =</a:t>
            </a:r>
          </a:p>
        </p:txBody>
      </p:sp>
      <p:sp>
        <p:nvSpPr>
          <p:cNvPr id="133137" name="Text Box 16">
            <a:extLst>
              <a:ext uri="{FF2B5EF4-FFF2-40B4-BE49-F238E27FC236}">
                <a16:creationId xmlns:a16="http://schemas.microsoft.com/office/drawing/2014/main" id="{9983A292-9B04-6443-A981-015AFE428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817" y="2711554"/>
            <a:ext cx="492443" cy="8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none" anchor="ctr">
            <a:spAutoFit/>
          </a:bodyPr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1250"/>
              </a:spcBef>
              <a:buClrTx/>
              <a:defRPr/>
            </a:pPr>
            <a:r>
              <a:rPr lang="en-US" altLang="en-US" b="0">
                <a:latin typeface="MT Extra" pitchFamily="2" charset="77"/>
              </a:rPr>
              <a:t></a:t>
            </a:r>
          </a:p>
        </p:txBody>
      </p:sp>
      <p:sp>
        <p:nvSpPr>
          <p:cNvPr id="133138" name="Text Box 17">
            <a:extLst>
              <a:ext uri="{FF2B5EF4-FFF2-40B4-BE49-F238E27FC236}">
                <a16:creationId xmlns:a16="http://schemas.microsoft.com/office/drawing/2014/main" id="{B23C426D-F56E-C74F-83D3-0C9FD07E4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713" y="2740823"/>
            <a:ext cx="2438488" cy="78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0 </a:t>
            </a:r>
            <a:r>
              <a:rPr lang="en-US" altLang="en-US">
                <a:solidFill>
                  <a:srgbClr val="000000"/>
                </a:solidFill>
                <a:latin typeface="Symbol" charset="2"/>
              </a:rPr>
              <a:t></a:t>
            </a:r>
            <a:r>
              <a:rPr lang="en-US" altLang="en-US">
                <a:solidFill>
                  <a:srgbClr val="000000"/>
                </a:solidFill>
                <a:latin typeface="Arial" charset="0"/>
              </a:rPr>
              <a:t> block[</a:t>
            </a:r>
            <a:r>
              <a:rPr lang="en-US" altLang="en-US" i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>
                <a:solidFill>
                  <a:srgbClr val="000000"/>
                </a:solidFill>
                <a:latin typeface="Arial" charset="0"/>
              </a:rPr>
              <a:t>] free</a:t>
            </a:r>
          </a:p>
          <a:p>
            <a:pPr>
              <a:spcBef>
                <a:spcPts val="1125"/>
              </a:spcBef>
              <a:buClrTx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1  </a:t>
            </a:r>
            <a:r>
              <a:rPr lang="en-US" altLang="en-US">
                <a:solidFill>
                  <a:srgbClr val="000000"/>
                </a:solidFill>
                <a:latin typeface="Symbol" charset="2"/>
              </a:rPr>
              <a:t></a:t>
            </a:r>
            <a:r>
              <a:rPr lang="en-US" altLang="en-US">
                <a:solidFill>
                  <a:srgbClr val="000000"/>
                </a:solidFill>
                <a:latin typeface="Arial" charset="0"/>
              </a:rPr>
              <a:t> block[</a:t>
            </a:r>
            <a:r>
              <a:rPr lang="en-US" altLang="en-US" i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>
                <a:solidFill>
                  <a:srgbClr val="000000"/>
                </a:solidFill>
                <a:latin typeface="Arial" charset="0"/>
              </a:rPr>
              <a:t>] occupied</a:t>
            </a:r>
          </a:p>
        </p:txBody>
      </p:sp>
      <p:sp>
        <p:nvSpPr>
          <p:cNvPr id="133139" name="Rectangle 18">
            <a:extLst>
              <a:ext uri="{FF2B5EF4-FFF2-40B4-BE49-F238E27FC236}">
                <a16:creationId xmlns:a16="http://schemas.microsoft.com/office/drawing/2014/main" id="{431C7706-ADA9-3B4F-9066-8AFD13830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886201"/>
            <a:ext cx="70294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8138"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450"/>
              </a:spcBef>
              <a:buClrTx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Block number calculation</a:t>
            </a:r>
          </a:p>
        </p:txBody>
      </p:sp>
      <p:sp>
        <p:nvSpPr>
          <p:cNvPr id="133140" name="Text Box 19">
            <a:extLst>
              <a:ext uri="{FF2B5EF4-FFF2-40B4-BE49-F238E27FC236}">
                <a16:creationId xmlns:a16="http://schemas.microsoft.com/office/drawing/2014/main" id="{D3C8D4D8-6B8A-AF46-9E1E-D21E24CD0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639" y="4419898"/>
            <a:ext cx="307648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(number of bits per word) *</a:t>
            </a:r>
          </a:p>
          <a:p>
            <a:pPr>
              <a:buClrTx/>
              <a:buFontTx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(number of 0-value words) +</a:t>
            </a:r>
          </a:p>
          <a:p>
            <a:pPr>
              <a:buClrTx/>
              <a:buFontTx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offset of first 1 bit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1">
            <a:extLst>
              <a:ext uri="{FF2B5EF4-FFF2-40B4-BE49-F238E27FC236}">
                <a16:creationId xmlns:a16="http://schemas.microsoft.com/office/drawing/2014/main" id="{D05BBE3F-2003-6944-BAA7-EAA2BDC38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Free-Space Management (Cont.)</a:t>
            </a:r>
          </a:p>
        </p:txBody>
      </p:sp>
      <p:sp>
        <p:nvSpPr>
          <p:cNvPr id="135171" name="Text Box 2">
            <a:extLst>
              <a:ext uri="{FF2B5EF4-FFF2-40B4-BE49-F238E27FC236}">
                <a16:creationId xmlns:a16="http://schemas.microsoft.com/office/drawing/2014/main" id="{DDAE62BA-2A4C-9544-9650-BAB317EF0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8188" indent="-28098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Bit map requires extra space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Example:</a:t>
            </a:r>
          </a:p>
          <a:p>
            <a:pPr>
              <a:spcBef>
                <a:spcPts val="500"/>
              </a:spcBef>
              <a:buClrTx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		block size = 2</a:t>
            </a:r>
            <a:r>
              <a:rPr lang="en-US" altLang="en-US" sz="2000" b="1" baseline="30000">
                <a:solidFill>
                  <a:srgbClr val="000000"/>
                </a:solidFill>
                <a:latin typeface="Arial" charset="0"/>
              </a:rPr>
              <a:t>12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 bytes</a:t>
            </a:r>
          </a:p>
          <a:p>
            <a:pPr>
              <a:spcBef>
                <a:spcPts val="500"/>
              </a:spcBef>
              <a:buClrTx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		disk size = 2</a:t>
            </a:r>
            <a:r>
              <a:rPr lang="en-US" altLang="en-US" sz="2000" b="1" baseline="30000">
                <a:solidFill>
                  <a:srgbClr val="000000"/>
                </a:solidFill>
                <a:latin typeface="Arial" charset="0"/>
              </a:rPr>
              <a:t>30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 bytes (1 gigabyte)</a:t>
            </a:r>
          </a:p>
          <a:p>
            <a:pPr>
              <a:spcBef>
                <a:spcPts val="500"/>
              </a:spcBef>
              <a:buClrTx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		</a:t>
            </a:r>
            <a:r>
              <a:rPr lang="en-US" altLang="en-US" sz="2000" b="1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 = 2</a:t>
            </a:r>
            <a:r>
              <a:rPr lang="en-US" altLang="en-US" sz="2000" b="1" baseline="30000">
                <a:solidFill>
                  <a:srgbClr val="000000"/>
                </a:solidFill>
                <a:latin typeface="Arial" charset="0"/>
              </a:rPr>
              <a:t>30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/2</a:t>
            </a:r>
            <a:r>
              <a:rPr lang="en-US" altLang="en-US" sz="2000" b="1" baseline="30000">
                <a:solidFill>
                  <a:srgbClr val="000000"/>
                </a:solidFill>
                <a:latin typeface="Arial" charset="0"/>
              </a:rPr>
              <a:t>12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 = 2</a:t>
            </a:r>
            <a:r>
              <a:rPr lang="en-US" altLang="en-US" sz="2000" b="1" baseline="30000">
                <a:solidFill>
                  <a:srgbClr val="000000"/>
                </a:solidFill>
                <a:latin typeface="Arial" charset="0"/>
              </a:rPr>
              <a:t>18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 bits (or 32K bytes)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Easy to get contiguous files 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Linked list (free list)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Cannot get contiguous space easily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No waste of space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Grouping 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Counting</a:t>
            </a:r>
          </a:p>
        </p:txBody>
      </p:sp>
      <p:sp>
        <p:nvSpPr>
          <p:cNvPr id="135172" name="Text Box 3">
            <a:extLst>
              <a:ext uri="{FF2B5EF4-FFF2-40B4-BE49-F238E27FC236}">
                <a16:creationId xmlns:a16="http://schemas.microsoft.com/office/drawing/2014/main" id="{E7678CC4-0589-604F-B14A-E17AC0541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0" y="6219826"/>
            <a:ext cx="16906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Times New Roman" charset="0"/>
              </a:rPr>
              <a:t>Lec 4</a:t>
            </a:r>
          </a:p>
        </p:txBody>
      </p:sp>
      <p:sp>
        <p:nvSpPr>
          <p:cNvPr id="135173" name="Text Box 4">
            <a:extLst>
              <a:ext uri="{FF2B5EF4-FFF2-40B4-BE49-F238E27FC236}">
                <a16:creationId xmlns:a16="http://schemas.microsoft.com/office/drawing/2014/main" id="{E6C4C097-7DD3-814F-AE9D-7BABA940C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951" y="6213476"/>
            <a:ext cx="2570163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Times New Roman" charset="0"/>
              </a:rPr>
              <a:t>Operating Systems</a:t>
            </a:r>
          </a:p>
        </p:txBody>
      </p:sp>
      <p:sp>
        <p:nvSpPr>
          <p:cNvPr id="135174" name="Text Box 5">
            <a:extLst>
              <a:ext uri="{FF2B5EF4-FFF2-40B4-BE49-F238E27FC236}">
                <a16:creationId xmlns:a16="http://schemas.microsoft.com/office/drawing/2014/main" id="{EB033923-AAAE-C84E-8885-18DF2A190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0401" y="6205538"/>
            <a:ext cx="6127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296525-E719-41DB-BF55-89DBC54B97EE}" type="slidenum">
              <a:rPr lang="en-US" altLang="en-US" sz="18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en-US" altLang="en-US" sz="18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1">
            <a:extLst>
              <a:ext uri="{FF2B5EF4-FFF2-40B4-BE49-F238E27FC236}">
                <a16:creationId xmlns:a16="http://schemas.microsoft.com/office/drawing/2014/main" id="{4B96FE1D-58E5-4940-9AB5-A2ED9B4BC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81014"/>
            <a:ext cx="7772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Free-Space Management (Cont.)</a:t>
            </a:r>
          </a:p>
        </p:txBody>
      </p:sp>
      <p:sp>
        <p:nvSpPr>
          <p:cNvPr id="137219" name="Text Box 2">
            <a:extLst>
              <a:ext uri="{FF2B5EF4-FFF2-40B4-BE49-F238E27FC236}">
                <a16:creationId xmlns:a16="http://schemas.microsoft.com/office/drawing/2014/main" id="{6A02D591-9977-934A-B236-9AC9136C0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1233488"/>
            <a:ext cx="7450138" cy="382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8188" indent="-28098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marL="1138238" indent="-2238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Need to protect: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Pointer to free list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Bit map</a:t>
            </a:r>
          </a:p>
          <a:p>
            <a:pPr lvl="2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Must be kept on disk</a:t>
            </a:r>
          </a:p>
          <a:p>
            <a:pPr lvl="2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Copy in memory and disk may differ</a:t>
            </a:r>
          </a:p>
          <a:p>
            <a:pPr lvl="2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Cannot allow for block[</a:t>
            </a:r>
            <a:r>
              <a:rPr lang="en-US" altLang="en-US" sz="1400" b="1" i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] to have a situation where bit[</a:t>
            </a:r>
            <a:r>
              <a:rPr lang="en-US" altLang="en-US" sz="1400" b="1" i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] = 1 in memory and bit[</a:t>
            </a:r>
            <a:r>
              <a:rPr lang="en-US" altLang="en-US" sz="1400" b="1" i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] = 0 on disk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Solution:</a:t>
            </a:r>
          </a:p>
          <a:p>
            <a:pPr lvl="2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Set bit[</a:t>
            </a:r>
            <a:r>
              <a:rPr lang="en-US" altLang="en-US" sz="1400" b="1" i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] = 1 in disk</a:t>
            </a:r>
          </a:p>
          <a:p>
            <a:pPr lvl="2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Allocate block[</a:t>
            </a:r>
            <a:r>
              <a:rPr lang="en-US" altLang="en-US" sz="1400" b="1" i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]</a:t>
            </a:r>
          </a:p>
          <a:p>
            <a:pPr lvl="2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Set bit[</a:t>
            </a:r>
            <a:r>
              <a:rPr lang="en-US" altLang="en-US" sz="1400" b="1" i="1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] = 1 in memory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1">
            <a:extLst>
              <a:ext uri="{FF2B5EF4-FFF2-40B4-BE49-F238E27FC236}">
                <a16:creationId xmlns:a16="http://schemas.microsoft.com/office/drawing/2014/main" id="{BFFC9634-66F7-034B-A6AF-46EE013D0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5085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Linked Free Space List on Disk</a:t>
            </a:r>
          </a:p>
        </p:txBody>
      </p:sp>
      <p:pic>
        <p:nvPicPr>
          <p:cNvPr id="139267" name="Picture 2">
            <a:extLst>
              <a:ext uri="{FF2B5EF4-FFF2-40B4-BE49-F238E27FC236}">
                <a16:creationId xmlns:a16="http://schemas.microsoft.com/office/drawing/2014/main" id="{83CA2BD5-09F1-31C6-934E-A7DBEF2BC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1016000"/>
            <a:ext cx="4875212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1">
            <a:extLst>
              <a:ext uri="{FF2B5EF4-FFF2-40B4-BE49-F238E27FC236}">
                <a16:creationId xmlns:a16="http://schemas.microsoft.com/office/drawing/2014/main" id="{5637AE30-CD52-1C45-829B-7AF5801EE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Efficiency and Performance</a:t>
            </a:r>
          </a:p>
        </p:txBody>
      </p:sp>
      <p:sp>
        <p:nvSpPr>
          <p:cNvPr id="141315" name="Text Box 2">
            <a:extLst>
              <a:ext uri="{FF2B5EF4-FFF2-40B4-BE49-F238E27FC236}">
                <a16:creationId xmlns:a16="http://schemas.microsoft.com/office/drawing/2014/main" id="{40C4760E-C346-2340-B162-8F17D139C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738188" indent="-280988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Efficiency dependent on: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disk allocation and directory algorithms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types of data kept in file’s directory entry</a:t>
            </a:r>
            <a:br>
              <a:rPr lang="en-US" altLang="en-US"/>
            </a:b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Performance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disk cache – separate section of main memory for frequently used blocks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free-behind and read-ahead – techniques to optimize sequential access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improve PC performance by dedicating section of memory as virtual disk, or RAM disk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1">
            <a:extLst>
              <a:ext uri="{FF2B5EF4-FFF2-40B4-BE49-F238E27FC236}">
                <a16:creationId xmlns:a16="http://schemas.microsoft.com/office/drawing/2014/main" id="{3A329D10-17C8-EA49-BF00-01270B8F3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File system caching</a:t>
            </a:r>
          </a:p>
        </p:txBody>
      </p:sp>
      <p:sp>
        <p:nvSpPr>
          <p:cNvPr id="143363" name="Text Box 2">
            <a:extLst>
              <a:ext uri="{FF2B5EF4-FFF2-40B4-BE49-F238E27FC236}">
                <a16:creationId xmlns:a16="http://schemas.microsoft.com/office/drawing/2014/main" id="{12E8532E-9B96-AD49-B98D-AB6B32633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6888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Exploit locality by caching data in memory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Name translation (files in the same directory)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Disk blocks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Replacement policy: LRU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Overhead of time-stamps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Works well for name translations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Works ok as long as memory big enough to hold everything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Problems when some app scans through the file system, flushing the cache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Better Replacement?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What about cache size?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5388DE30-16A6-4447-A8E4-64E8B5A8C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Open File Locking</a:t>
            </a: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EB1F4245-DFCE-4A4A-8C31-E31B1D152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738188" indent="-28098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Provided by some operating systems and file systems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Mediates access to a file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Mandatory or advisory: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Mandatory – access is denied depending on locks held and requested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Advisory – processes can find status of locks and decide what to do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1">
            <a:extLst>
              <a:ext uri="{FF2B5EF4-FFF2-40B4-BE49-F238E27FC236}">
                <a16:creationId xmlns:a16="http://schemas.microsoft.com/office/drawing/2014/main" id="{6C6CA386-BF8D-284E-9162-BB61FF76D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More on caching</a:t>
            </a:r>
          </a:p>
        </p:txBody>
      </p:sp>
      <p:sp>
        <p:nvSpPr>
          <p:cNvPr id="145411" name="Text Box 2">
            <a:extLst>
              <a:ext uri="{FF2B5EF4-FFF2-40B4-BE49-F238E27FC236}">
                <a16:creationId xmlns:a16="http://schemas.microsoft.com/office/drawing/2014/main" id="{5151A915-1279-8D43-914A-7DAB1381F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6888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Cache size: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Too much and applications won’t run well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Too little and applications may run slowly (caching overhead)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Adjust dynamically so that access rates for paging and file access are balanced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Prefetching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Since most data is read in sequentially, prefetch blocks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Elevator algorithm can efficiently interleave application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1">
            <a:extLst>
              <a:ext uri="{FF2B5EF4-FFF2-40B4-BE49-F238E27FC236}">
                <a16:creationId xmlns:a16="http://schemas.microsoft.com/office/drawing/2014/main" id="{818B9465-B80B-C143-8187-23DE98176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Yet more caching</a:t>
            </a:r>
          </a:p>
        </p:txBody>
      </p:sp>
      <p:sp>
        <p:nvSpPr>
          <p:cNvPr id="147459" name="Text Box 2">
            <a:extLst>
              <a:ext uri="{FF2B5EF4-FFF2-40B4-BE49-F238E27FC236}">
                <a16:creationId xmlns:a16="http://schemas.microsoft.com/office/drawing/2014/main" id="{E086B172-A577-434B-97E0-13E2B94C8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6888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Don’t immediately write to disk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Store writes in cache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Flush periodically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Allows the kernel to better optimize writes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Problems???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1">
            <a:extLst>
              <a:ext uri="{FF2B5EF4-FFF2-40B4-BE49-F238E27FC236}">
                <a16:creationId xmlns:a16="http://schemas.microsoft.com/office/drawing/2014/main" id="{140AAEB9-53D6-F446-A9BF-9395EFFC6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Page Cache</a:t>
            </a:r>
          </a:p>
        </p:txBody>
      </p:sp>
      <p:sp>
        <p:nvSpPr>
          <p:cNvPr id="149507" name="Text Box 2">
            <a:extLst>
              <a:ext uri="{FF2B5EF4-FFF2-40B4-BE49-F238E27FC236}">
                <a16:creationId xmlns:a16="http://schemas.microsoft.com/office/drawing/2014/main" id="{6A5BC67F-0D65-1D4C-84E7-73449D12B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A </a:t>
            </a:r>
            <a:r>
              <a:rPr lang="en-US" altLang="en-US">
                <a:solidFill>
                  <a:srgbClr val="3366FF"/>
                </a:solidFill>
              </a:rPr>
              <a:t>page cache </a:t>
            </a:r>
            <a:r>
              <a:rPr lang="en-US" altLang="en-US"/>
              <a:t>caches pages rather than disk blocks using virtual memory techniques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Memory-mapped I/O uses a page cache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Routine I/O through the file system uses the buffer (disk) cache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This leads to the following figure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1">
            <a:extLst>
              <a:ext uri="{FF2B5EF4-FFF2-40B4-BE49-F238E27FC236}">
                <a16:creationId xmlns:a16="http://schemas.microsoft.com/office/drawing/2014/main" id="{E5FCF334-93FE-A54C-B9EB-586022461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7625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I/O Without a Unified Buffer Cache</a:t>
            </a:r>
          </a:p>
        </p:txBody>
      </p:sp>
      <p:pic>
        <p:nvPicPr>
          <p:cNvPr id="151555" name="Picture 2">
            <a:extLst>
              <a:ext uri="{FF2B5EF4-FFF2-40B4-BE49-F238E27FC236}">
                <a16:creationId xmlns:a16="http://schemas.microsoft.com/office/drawing/2014/main" id="{C2D764C6-6787-4C1F-80D8-E42C54581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1200151"/>
            <a:ext cx="5662612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1">
            <a:extLst>
              <a:ext uri="{FF2B5EF4-FFF2-40B4-BE49-F238E27FC236}">
                <a16:creationId xmlns:a16="http://schemas.microsoft.com/office/drawing/2014/main" id="{842E1D88-2B2C-4E4B-91BD-E9C133757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Unified Buffer Cache</a:t>
            </a:r>
          </a:p>
        </p:txBody>
      </p:sp>
      <p:sp>
        <p:nvSpPr>
          <p:cNvPr id="153603" name="Text Box 2">
            <a:extLst>
              <a:ext uri="{FF2B5EF4-FFF2-40B4-BE49-F238E27FC236}">
                <a16:creationId xmlns:a16="http://schemas.microsoft.com/office/drawing/2014/main" id="{3D75745F-539D-964A-855B-4884AF838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A unified buffer cache uses the same page cache to cache both memory-mapped pages and ordinary file system I/O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1">
            <a:extLst>
              <a:ext uri="{FF2B5EF4-FFF2-40B4-BE49-F238E27FC236}">
                <a16:creationId xmlns:a16="http://schemas.microsoft.com/office/drawing/2014/main" id="{26DF6B55-3AA3-9247-B632-044967BD7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71489"/>
            <a:ext cx="7772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I/O Using a Unified Buffer Cache</a:t>
            </a:r>
          </a:p>
        </p:txBody>
      </p:sp>
      <p:pic>
        <p:nvPicPr>
          <p:cNvPr id="155651" name="Picture 2">
            <a:extLst>
              <a:ext uri="{FF2B5EF4-FFF2-40B4-BE49-F238E27FC236}">
                <a16:creationId xmlns:a16="http://schemas.microsoft.com/office/drawing/2014/main" id="{EBF817EE-82C5-C5C9-3611-E8E129982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4" y="1349375"/>
            <a:ext cx="6313487" cy="473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1">
            <a:extLst>
              <a:ext uri="{FF2B5EF4-FFF2-40B4-BE49-F238E27FC236}">
                <a16:creationId xmlns:a16="http://schemas.microsoft.com/office/drawing/2014/main" id="{D497532E-E9FD-2A49-851C-69FE361DD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Recovery</a:t>
            </a:r>
          </a:p>
        </p:txBody>
      </p:sp>
      <p:sp>
        <p:nvSpPr>
          <p:cNvPr id="157699" name="Text Box 2">
            <a:extLst>
              <a:ext uri="{FF2B5EF4-FFF2-40B4-BE49-F238E27FC236}">
                <a16:creationId xmlns:a16="http://schemas.microsoft.com/office/drawing/2014/main" id="{079A095A-BF57-D141-A2FD-EE0A97DA6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>
                <a:srgbClr val="3366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>
                <a:solidFill>
                  <a:srgbClr val="3366FF"/>
                </a:solidFill>
              </a:rPr>
              <a:t>Consistency checking </a:t>
            </a:r>
            <a:r>
              <a:rPr lang="en-US" altLang="en-US"/>
              <a:t>– compares data in directory structure with data blocks on disk, and tries to fix inconsistencies</a:t>
            </a:r>
            <a:br>
              <a:rPr lang="en-US" altLang="en-US"/>
            </a:b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Use system programs to </a:t>
            </a:r>
            <a:r>
              <a:rPr lang="en-US" altLang="en-US">
                <a:solidFill>
                  <a:srgbClr val="3366FF"/>
                </a:solidFill>
              </a:rPr>
              <a:t>back up </a:t>
            </a:r>
            <a:r>
              <a:rPr lang="en-US" altLang="en-US"/>
              <a:t>data from disk to another storage device (magnetic tape, other magnetic disk, optical)</a:t>
            </a:r>
            <a:br>
              <a:rPr lang="en-US" altLang="en-US"/>
            </a:b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Recover lost file or disk by </a:t>
            </a:r>
            <a:r>
              <a:rPr lang="en-US" altLang="en-US">
                <a:solidFill>
                  <a:srgbClr val="3366FF"/>
                </a:solidFill>
              </a:rPr>
              <a:t>restoring </a:t>
            </a:r>
            <a:r>
              <a:rPr lang="en-US" altLang="en-US"/>
              <a:t>data from backup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1">
            <a:extLst>
              <a:ext uri="{FF2B5EF4-FFF2-40B4-BE49-F238E27FC236}">
                <a16:creationId xmlns:a16="http://schemas.microsoft.com/office/drawing/2014/main" id="{8C53D0A5-4F07-E14D-B879-E7346EC51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55614"/>
            <a:ext cx="7772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Log Structured File Systems</a:t>
            </a:r>
          </a:p>
        </p:txBody>
      </p:sp>
      <p:sp>
        <p:nvSpPr>
          <p:cNvPr id="159747" name="Text Box 2">
            <a:extLst>
              <a:ext uri="{FF2B5EF4-FFF2-40B4-BE49-F238E27FC236}">
                <a16:creationId xmlns:a16="http://schemas.microsoft.com/office/drawing/2014/main" id="{16D95EED-A732-CE44-88AD-88AC9AEFB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6" y="1279525"/>
            <a:ext cx="7351713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738188" indent="-280988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>
                <a:srgbClr val="3366FF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>
                <a:solidFill>
                  <a:srgbClr val="3366FF"/>
                </a:solidFill>
              </a:rPr>
              <a:t>Log structured </a:t>
            </a:r>
            <a:r>
              <a:rPr lang="en-US" altLang="en-US"/>
              <a:t>(or </a:t>
            </a:r>
            <a:r>
              <a:rPr lang="en-US" altLang="en-US">
                <a:solidFill>
                  <a:srgbClr val="3366FF"/>
                </a:solidFill>
              </a:rPr>
              <a:t>journaling</a:t>
            </a:r>
            <a:r>
              <a:rPr lang="en-US" altLang="en-US"/>
              <a:t>) file systems record each update to the file system as a </a:t>
            </a:r>
            <a:r>
              <a:rPr lang="en-US" altLang="en-US">
                <a:solidFill>
                  <a:srgbClr val="3366FF"/>
                </a:solidFill>
              </a:rPr>
              <a:t>transaction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All transactions are written to a log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 A transaction is considered committed once it is written to the log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However, the file system may not yet be updated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The transactions in the log are asynchronously written to the file system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 When the file system is modified, the transaction is removed from the log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If the file system crashes, all remaining transactions in the log must still be performed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1">
            <a:extLst>
              <a:ext uri="{FF2B5EF4-FFF2-40B4-BE49-F238E27FC236}">
                <a16:creationId xmlns:a16="http://schemas.microsoft.com/office/drawing/2014/main" id="{6950E9F7-5903-9645-A1F1-4C429726D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DEMOS Allocation</a:t>
            </a:r>
          </a:p>
        </p:txBody>
      </p:sp>
      <p:sp>
        <p:nvSpPr>
          <p:cNvPr id="161795" name="Text Box 2">
            <a:extLst>
              <a:ext uri="{FF2B5EF4-FFF2-40B4-BE49-F238E27FC236}">
                <a16:creationId xmlns:a16="http://schemas.microsoft.com/office/drawing/2014/main" id="{B7C6AB7C-F4A9-C443-B6D6-9E48803C6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633538"/>
            <a:ext cx="81978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5300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Filesystem used for Cray-1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Reduce seek by allocating continuous blocks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Fast sequential reads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Easy random access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Use bit-map to find empty space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10 block group pointers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If need more set “big file” flag in header and each block pointer points to indirect block of pointers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Problems when disk is full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fragmentation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charset="0"/>
              </a:rPr>
              <a:t>hard to find continuous space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A67EA5F3-45F5-C748-A693-ACE2B7FFA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3964" y="1447800"/>
            <a:ext cx="554037" cy="285750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92A2774F-EB62-D446-8859-AEBD278B4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3964" y="1733550"/>
            <a:ext cx="554037" cy="285750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</p:txBody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B1A0EEB1-1A26-874B-B914-C278CAAEF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3964" y="2420938"/>
            <a:ext cx="554037" cy="285750"/>
          </a:xfrm>
          <a:prstGeom prst="rect">
            <a:avLst/>
          </a:prstGeom>
          <a:gradFill rotWithShape="0">
            <a:gsLst>
              <a:gs pos="0">
                <a:srgbClr val="02B000"/>
              </a:gs>
              <a:gs pos="100000">
                <a:srgbClr val="05E500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data</a:t>
            </a:r>
          </a:p>
        </p:txBody>
      </p:sp>
      <p:sp>
        <p:nvSpPr>
          <p:cNvPr id="94214" name="Rectangle 6">
            <a:extLst>
              <a:ext uri="{FF2B5EF4-FFF2-40B4-BE49-F238E27FC236}">
                <a16:creationId xmlns:a16="http://schemas.microsoft.com/office/drawing/2014/main" id="{AFCB6EAF-3741-924F-8B52-047C24D0F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7139" y="2066053"/>
            <a:ext cx="34624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......</a:t>
            </a:r>
          </a:p>
        </p:txBody>
      </p:sp>
      <p:grpSp>
        <p:nvGrpSpPr>
          <p:cNvPr id="174087" name="Group 7">
            <a:extLst>
              <a:ext uri="{FF2B5EF4-FFF2-40B4-BE49-F238E27FC236}">
                <a16:creationId xmlns:a16="http://schemas.microsoft.com/office/drawing/2014/main" id="{950A7213-6281-4151-31E5-BCD332762A19}"/>
              </a:ext>
            </a:extLst>
          </p:cNvPr>
          <p:cNvGrpSpPr>
            <a:grpSpLocks/>
          </p:cNvGrpSpPr>
          <p:nvPr/>
        </p:nvGrpSpPr>
        <p:grpSpPr bwMode="auto">
          <a:xfrm>
            <a:off x="8032750" y="1920875"/>
            <a:ext cx="1231900" cy="249238"/>
            <a:chOff x="3937" y="1209"/>
            <a:chExt cx="776" cy="157"/>
          </a:xfrm>
        </p:grpSpPr>
        <p:sp>
          <p:nvSpPr>
            <p:cNvPr id="94216" name="Rectangle 8">
              <a:extLst>
                <a:ext uri="{FF2B5EF4-FFF2-40B4-BE49-F238E27FC236}">
                  <a16:creationId xmlns:a16="http://schemas.microsoft.com/office/drawing/2014/main" id="{D666C329-F475-C342-8183-009C8F53D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" y="1209"/>
              <a:ext cx="382" cy="157"/>
            </a:xfrm>
            <a:prstGeom prst="rect">
              <a:avLst/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alt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base</a:t>
              </a:r>
            </a:p>
          </p:txBody>
        </p:sp>
        <p:sp>
          <p:nvSpPr>
            <p:cNvPr id="94217" name="Rectangle 9">
              <a:extLst>
                <a:ext uri="{FF2B5EF4-FFF2-40B4-BE49-F238E27FC236}">
                  <a16:creationId xmlns:a16="http://schemas.microsoft.com/office/drawing/2014/main" id="{F33EEFBA-D17E-444B-9DDE-4628FCDDF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" y="1209"/>
              <a:ext cx="382" cy="157"/>
            </a:xfrm>
            <a:prstGeom prst="rect">
              <a:avLst/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Verdana" charset="0"/>
                  <a:ea typeface="DejaVu Sans" charset="0"/>
                  <a:cs typeface="DejaVu Sans" charset="0"/>
                </a:defRPr>
              </a:lvl9pPr>
            </a:lstStyle>
            <a:p>
              <a:pPr>
                <a:buSzPct val="100000"/>
                <a:defRPr/>
              </a:pPr>
              <a:r>
                <a:rPr lang="en-US" alt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size</a:t>
              </a:r>
            </a:p>
          </p:txBody>
        </p:sp>
      </p:grpSp>
      <p:sp>
        <p:nvSpPr>
          <p:cNvPr id="94218" name="Rectangle 10">
            <a:extLst>
              <a:ext uri="{FF2B5EF4-FFF2-40B4-BE49-F238E27FC236}">
                <a16:creationId xmlns:a16="http://schemas.microsoft.com/office/drawing/2014/main" id="{95F4B524-FC33-B843-B770-C8C464BE0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1" y="1644651"/>
            <a:ext cx="1223963" cy="250825"/>
          </a:xfrm>
          <a:prstGeom prst="rect">
            <a:avLst/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101823" dir="2700000" algn="ctr" rotWithShape="0">
              <a:srgbClr val="000000">
                <a:alpha val="50026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SzPct val="100000"/>
              <a:defRPr/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header</a:t>
            </a:r>
          </a:p>
        </p:txBody>
      </p:sp>
      <p:grpSp>
        <p:nvGrpSpPr>
          <p:cNvPr id="174089" name="Group 11">
            <a:extLst>
              <a:ext uri="{FF2B5EF4-FFF2-40B4-BE49-F238E27FC236}">
                <a16:creationId xmlns:a16="http://schemas.microsoft.com/office/drawing/2014/main" id="{7C41509A-C64C-7476-540F-2AE8987FE1BF}"/>
              </a:ext>
            </a:extLst>
          </p:cNvPr>
          <p:cNvGrpSpPr>
            <a:grpSpLocks/>
          </p:cNvGrpSpPr>
          <p:nvPr/>
        </p:nvGrpSpPr>
        <p:grpSpPr bwMode="auto">
          <a:xfrm>
            <a:off x="8032750" y="2171700"/>
            <a:ext cx="1231900" cy="1390650"/>
            <a:chOff x="3937" y="1367"/>
            <a:chExt cx="776" cy="876"/>
          </a:xfrm>
        </p:grpSpPr>
        <p:sp>
          <p:nvSpPr>
            <p:cNvPr id="161808" name="Rectangle 12">
              <a:extLst>
                <a:ext uri="{FF2B5EF4-FFF2-40B4-BE49-F238E27FC236}">
                  <a16:creationId xmlns:a16="http://schemas.microsoft.com/office/drawing/2014/main" id="{445662A0-E944-E94C-B747-81A951E05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" y="1367"/>
              <a:ext cx="382" cy="876"/>
            </a:xfrm>
            <a:prstGeom prst="rect">
              <a:avLst/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>
                <a:cs typeface="DejaVu Sans" charset="0"/>
              </a:endParaRPr>
            </a:p>
          </p:txBody>
        </p:sp>
        <p:sp>
          <p:nvSpPr>
            <p:cNvPr id="161809" name="Rectangle 13">
              <a:extLst>
                <a:ext uri="{FF2B5EF4-FFF2-40B4-BE49-F238E27FC236}">
                  <a16:creationId xmlns:a16="http://schemas.microsoft.com/office/drawing/2014/main" id="{7D096AEB-8892-CD49-B357-FF9BA0374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" y="1367"/>
              <a:ext cx="382" cy="876"/>
            </a:xfrm>
            <a:prstGeom prst="rect">
              <a:avLst/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101823" dir="2700000" algn="ctr" rotWithShape="0">
                <a:srgbClr val="000000">
                  <a:alpha val="50026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altLang="en-US">
                <a:cs typeface="DejaVu Sans" charset="0"/>
              </a:endParaRPr>
            </a:p>
          </p:txBody>
        </p:sp>
      </p:grpSp>
      <p:sp>
        <p:nvSpPr>
          <p:cNvPr id="161803" name="Line 14">
            <a:extLst>
              <a:ext uri="{FF2B5EF4-FFF2-40B4-BE49-F238E27FC236}">
                <a16:creationId xmlns:a16="http://schemas.microsoft.com/office/drawing/2014/main" id="{769796F3-4A26-4347-8329-3434621157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62951" y="1573213"/>
            <a:ext cx="1725613" cy="366712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  <p:sp>
        <p:nvSpPr>
          <p:cNvPr id="161804" name="Line 15">
            <a:extLst>
              <a:ext uri="{FF2B5EF4-FFF2-40B4-BE49-F238E27FC236}">
                <a16:creationId xmlns:a16="http://schemas.microsoft.com/office/drawing/2014/main" id="{5A02533E-5578-AD43-A201-A1E43C1F39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247189" y="2054226"/>
            <a:ext cx="860425" cy="5111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1">
            <a:extLst>
              <a:ext uri="{FF2B5EF4-FFF2-40B4-BE49-F238E27FC236}">
                <a16:creationId xmlns:a16="http://schemas.microsoft.com/office/drawing/2014/main" id="{372C34C3-EEC2-344E-91A0-1FA95F013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Managing DEMOS</a:t>
            </a:r>
          </a:p>
        </p:txBody>
      </p:sp>
      <p:sp>
        <p:nvSpPr>
          <p:cNvPr id="163843" name="Text Box 2">
            <a:extLst>
              <a:ext uri="{FF2B5EF4-FFF2-40B4-BE49-F238E27FC236}">
                <a16:creationId xmlns:a16="http://schemas.microsoft.com/office/drawing/2014/main" id="{306739B9-2B67-DD4A-AEE7-16D48CE44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5300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In many systems disks are always full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Don’t let them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Reserve a portion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if free space count &lt; reserve don’t allocate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In practice 10% of disk seems good enough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Tradeoff: pay more for disk, but get contiguous allocation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Since seeks are expensive, and disk is cheap, good tradeoff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91FD5856-5F6D-D647-82AE-651ECE11C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788" y="2905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File Types – Name, Extension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0E400922-9150-9308-4FA0-AEBF19F4B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1186" r="15714" b="1186"/>
          <a:stretch>
            <a:fillRect/>
          </a:stretch>
        </p:blipFill>
        <p:spPr bwMode="auto">
          <a:xfrm>
            <a:off x="3733800" y="1250951"/>
            <a:ext cx="4654550" cy="4970463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714" t="1186" r="15714" b="1186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1">
            <a:extLst>
              <a:ext uri="{FF2B5EF4-FFF2-40B4-BE49-F238E27FC236}">
                <a16:creationId xmlns:a16="http://schemas.microsoft.com/office/drawing/2014/main" id="{BC79E465-5EA0-D145-A6CD-4F15BF2B3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UNIX BSD 4.2</a:t>
            </a:r>
          </a:p>
        </p:txBody>
      </p:sp>
      <p:sp>
        <p:nvSpPr>
          <p:cNvPr id="165891" name="Text Box 2">
            <a:extLst>
              <a:ext uri="{FF2B5EF4-FFF2-40B4-BE49-F238E27FC236}">
                <a16:creationId xmlns:a16="http://schemas.microsoft.com/office/drawing/2014/main" id="{9BBF8D82-5DC0-CE4A-B5EC-940B6B200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54163"/>
            <a:ext cx="7772400" cy="41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5300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marL="808038" indent="-2238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Same as the previous inode set up, except use ideas from DEMOS</a:t>
            </a:r>
          </a:p>
          <a:p>
            <a:pPr lvl="1">
              <a:spcBef>
                <a:spcPts val="85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Use bitmap allocation instead of freelist</a:t>
            </a:r>
          </a:p>
          <a:p>
            <a:pPr lvl="1">
              <a:spcBef>
                <a:spcPts val="85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Attempt to allocate files contiguously</a:t>
            </a:r>
          </a:p>
          <a:p>
            <a:pPr lvl="1">
              <a:spcBef>
                <a:spcPts val="85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10% reserved disk space</a:t>
            </a:r>
          </a:p>
          <a:p>
            <a:pPr lvl="1">
              <a:spcBef>
                <a:spcPts val="85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Skip-sector positioning</a:t>
            </a:r>
          </a:p>
          <a:p>
            <a:pPr>
              <a:spcBef>
                <a:spcPts val="85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When creating a file we don’t know how big it will become, how much contiguous space to allocate?</a:t>
            </a:r>
          </a:p>
          <a:p>
            <a:pPr lvl="1">
              <a:spcBef>
                <a:spcPts val="85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In DEMOS grow space by power of 2: 1M, 2M, 4M</a:t>
            </a:r>
          </a:p>
          <a:p>
            <a:pPr lvl="1">
              <a:spcBef>
                <a:spcPts val="85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In BSD 4.2 find some range of free blocks</a:t>
            </a:r>
          </a:p>
          <a:p>
            <a:pPr lvl="2">
              <a:spcBef>
                <a:spcPts val="850"/>
              </a:spcBef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Put each file in front of a different range</a:t>
            </a:r>
          </a:p>
          <a:p>
            <a:pPr lvl="2">
              <a:spcBef>
                <a:spcPts val="850"/>
              </a:spcBef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When expanding first try to expand the block, then find new range</a:t>
            </a:r>
          </a:p>
          <a:p>
            <a:pPr lvl="2">
              <a:spcBef>
                <a:spcPts val="850"/>
              </a:spcBef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Also store files from the same directory next to each 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1">
            <a:extLst>
              <a:ext uri="{FF2B5EF4-FFF2-40B4-BE49-F238E27FC236}">
                <a16:creationId xmlns:a16="http://schemas.microsoft.com/office/drawing/2014/main" id="{F3F2CF3D-0F51-F042-89B0-15C6E05FC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Summary</a:t>
            </a:r>
          </a:p>
        </p:txBody>
      </p:sp>
      <p:sp>
        <p:nvSpPr>
          <p:cNvPr id="167939" name="Text Box 2">
            <a:extLst>
              <a:ext uri="{FF2B5EF4-FFF2-40B4-BE49-F238E27FC236}">
                <a16:creationId xmlns:a16="http://schemas.microsoft.com/office/drawing/2014/main" id="{933D3FDF-6833-D241-9966-0F473566F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6052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5300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Continuous Allocation</a:t>
            </a:r>
          </a:p>
          <a:p>
            <a:pPr lvl="1">
              <a:spcBef>
                <a:spcPts val="35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Good access, bad fragmentation</a:t>
            </a:r>
          </a:p>
          <a:p>
            <a:pPr>
              <a:spcBef>
                <a:spcPts val="35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FAT</a:t>
            </a:r>
          </a:p>
          <a:p>
            <a:pPr lvl="1">
              <a:spcBef>
                <a:spcPts val="35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Simple, less fragmentation, bad access</a:t>
            </a:r>
          </a:p>
          <a:p>
            <a:pPr>
              <a:spcBef>
                <a:spcPts val="35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Indexed Allocation</a:t>
            </a:r>
          </a:p>
          <a:p>
            <a:pPr lvl="1">
              <a:spcBef>
                <a:spcPts val="35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File size limit, less fragmentation, easy random access, bad sequential access</a:t>
            </a:r>
          </a:p>
          <a:p>
            <a:pPr>
              <a:spcBef>
                <a:spcPts val="35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Multi-level Indexed Allocation</a:t>
            </a:r>
          </a:p>
          <a:p>
            <a:pPr lvl="1">
              <a:spcBef>
                <a:spcPts val="35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Bigger file limit, less fragmentation, easy random access, bad sequential access, good for small files</a:t>
            </a:r>
          </a:p>
          <a:p>
            <a:pPr>
              <a:spcBef>
                <a:spcPts val="35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DEMOS</a:t>
            </a:r>
          </a:p>
          <a:p>
            <a:pPr lvl="1">
              <a:spcBef>
                <a:spcPts val="35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Good continuous and random access,  internal fragmentation</a:t>
            </a:r>
          </a:p>
          <a:p>
            <a:pPr>
              <a:spcBef>
                <a:spcPts val="35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BSD 4.2</a:t>
            </a:r>
          </a:p>
          <a:p>
            <a:pPr lvl="1">
              <a:spcBef>
                <a:spcPts val="35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Combines Multi-level indexed allocation with ideas from DEMOS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1">
            <a:extLst>
              <a:ext uri="{FF2B5EF4-FFF2-40B4-BE49-F238E27FC236}">
                <a16:creationId xmlns:a16="http://schemas.microsoft.com/office/drawing/2014/main" id="{FB00D001-8ABE-3F4C-B4DE-2750D6A62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Journaling</a:t>
            </a:r>
          </a:p>
        </p:txBody>
      </p:sp>
      <p:sp>
        <p:nvSpPr>
          <p:cNvPr id="169987" name="Text Box 2">
            <a:extLst>
              <a:ext uri="{FF2B5EF4-FFF2-40B4-BE49-F238E27FC236}">
                <a16:creationId xmlns:a16="http://schemas.microsoft.com/office/drawing/2014/main" id="{239F8FD8-D3A0-2A45-854B-37A1F40C2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6888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marL="809625" indent="-2238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Better reliability through a log</a:t>
            </a:r>
          </a:p>
          <a:p>
            <a:pPr lvl="1">
              <a:spcBef>
                <a:spcPts val="488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Changes are transactions</a:t>
            </a:r>
          </a:p>
          <a:p>
            <a:pPr lvl="1">
              <a:spcBef>
                <a:spcPts val="488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Transaction is committed when it is written to a log</a:t>
            </a:r>
          </a:p>
          <a:p>
            <a:pPr lvl="2">
              <a:spcBef>
                <a:spcPts val="488"/>
              </a:spcBef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Data to disk for reliability</a:t>
            </a:r>
          </a:p>
          <a:p>
            <a:pPr>
              <a:spcBef>
                <a:spcPts val="488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Log vs. Journaled</a:t>
            </a:r>
          </a:p>
          <a:p>
            <a:pPr lvl="1">
              <a:spcBef>
                <a:spcPts val="488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In Logged filesystem data stays in log form</a:t>
            </a:r>
          </a:p>
          <a:p>
            <a:pPr lvl="1">
              <a:spcBef>
                <a:spcPts val="488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In a Journaled system Log is used for recovery</a:t>
            </a:r>
          </a:p>
          <a:p>
            <a:pPr>
              <a:spcBef>
                <a:spcPts val="488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Journaled System</a:t>
            </a:r>
          </a:p>
          <a:p>
            <a:pPr lvl="1">
              <a:spcBef>
                <a:spcPts val="488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Log used asynchronously for updates</a:t>
            </a:r>
          </a:p>
          <a:p>
            <a:pPr lvl="2">
              <a:spcBef>
                <a:spcPts val="488"/>
              </a:spcBef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Removed once used</a:t>
            </a:r>
          </a:p>
          <a:p>
            <a:pPr lvl="1">
              <a:spcBef>
                <a:spcPts val="488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After a crash</a:t>
            </a:r>
          </a:p>
          <a:p>
            <a:pPr lvl="2">
              <a:spcBef>
                <a:spcPts val="488"/>
              </a:spcBef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Leftover events are taken care off</a:t>
            </a:r>
          </a:p>
          <a:p>
            <a:pPr lvl="2">
              <a:spcBef>
                <a:spcPts val="488"/>
              </a:spcBef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Modification is done so that it can survive a crash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1">
            <a:extLst>
              <a:ext uri="{FF2B5EF4-FFF2-40B4-BE49-F238E27FC236}">
                <a16:creationId xmlns:a16="http://schemas.microsoft.com/office/drawing/2014/main" id="{7A007C01-B4B4-A547-AA0B-E0A6294C2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What to Journal?</a:t>
            </a:r>
          </a:p>
        </p:txBody>
      </p:sp>
      <p:sp>
        <p:nvSpPr>
          <p:cNvPr id="172035" name="Text Box 2">
            <a:extLst>
              <a:ext uri="{FF2B5EF4-FFF2-40B4-BE49-F238E27FC236}">
                <a16:creationId xmlns:a16="http://schemas.microsoft.com/office/drawing/2014/main" id="{9E1C5059-CC8B-F64A-A1E4-3E048E6A4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6888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 marL="809625" indent="-2238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Full data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Allows to completely recreate after a crash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Can be slow, introducing a lot of redundancy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Meta-Data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Log only meta-data transactions</a:t>
            </a:r>
          </a:p>
          <a:p>
            <a:pPr lvl="2">
              <a:spcBef>
                <a:spcPts val="350"/>
              </a:spcBef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Links in the file system</a:t>
            </a:r>
          </a:p>
          <a:p>
            <a:pPr lvl="2">
              <a:spcBef>
                <a:spcPts val="350"/>
              </a:spcBef>
              <a:buFont typeface="Arial" charset="0"/>
              <a:buChar char="•"/>
              <a:defRPr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Modification to the inode structure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Faster than full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Won’t corrupt the entire system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But may still lead to corruption of recently used files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1">
            <a:extLst>
              <a:ext uri="{FF2B5EF4-FFF2-40B4-BE49-F238E27FC236}">
                <a16:creationId xmlns:a16="http://schemas.microsoft.com/office/drawing/2014/main" id="{3F20FF41-BA96-8049-BDEA-D1136D9ED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Comparing Filesystems</a:t>
            </a:r>
          </a:p>
        </p:txBody>
      </p:sp>
      <p:sp>
        <p:nvSpPr>
          <p:cNvPr id="174083" name="Text Box 2">
            <a:extLst>
              <a:ext uri="{FF2B5EF4-FFF2-40B4-BE49-F238E27FC236}">
                <a16:creationId xmlns:a16="http://schemas.microsoft.com/office/drawing/2014/main" id="{E6DA4AE0-6567-0443-8468-F25C646DA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ext2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ext3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ReiserFSv3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ReiserFSv4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XFS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JFS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1">
            <a:extLst>
              <a:ext uri="{FF2B5EF4-FFF2-40B4-BE49-F238E27FC236}">
                <a16:creationId xmlns:a16="http://schemas.microsoft.com/office/drawing/2014/main" id="{984B1A01-D323-6C4A-90DC-29A125E1C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ext2</a:t>
            </a:r>
          </a:p>
        </p:txBody>
      </p:sp>
      <p:sp>
        <p:nvSpPr>
          <p:cNvPr id="176131" name="Text Box 2">
            <a:extLst>
              <a:ext uri="{FF2B5EF4-FFF2-40B4-BE49-F238E27FC236}">
                <a16:creationId xmlns:a16="http://schemas.microsoft.com/office/drawing/2014/main" id="{4DFC0E20-387B-634D-891B-525AEE3B0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6888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Basically the inode system we have talked about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Header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First 10 data block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11 =&gt; single redirect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12 =&gt; double redirect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13 =&gt; triple redirect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Try to allocate data continuously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Problems with disk consistency when a system goes down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provided utility “fsck” to fix corrupt disks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can take a long time for a large partition</a:t>
            </a:r>
          </a:p>
        </p:txBody>
      </p:sp>
      <p:sp>
        <p:nvSpPr>
          <p:cNvPr id="176132" name="Text Box 3">
            <a:extLst>
              <a:ext uri="{FF2B5EF4-FFF2-40B4-BE49-F238E27FC236}">
                <a16:creationId xmlns:a16="http://schemas.microsoft.com/office/drawing/2014/main" id="{9F9019AE-E029-CB46-8001-821D9CCF2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0" y="6219826"/>
            <a:ext cx="16906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Times New Roman" charset="0"/>
              </a:rPr>
              <a:t>Lec 4</a:t>
            </a:r>
          </a:p>
        </p:txBody>
      </p:sp>
      <p:sp>
        <p:nvSpPr>
          <p:cNvPr id="176133" name="Text Box 4">
            <a:extLst>
              <a:ext uri="{FF2B5EF4-FFF2-40B4-BE49-F238E27FC236}">
                <a16:creationId xmlns:a16="http://schemas.microsoft.com/office/drawing/2014/main" id="{D9E0E88F-F697-D242-B002-60AEFAE66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951" y="6213476"/>
            <a:ext cx="2570163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Times New Roman" charset="0"/>
              </a:rPr>
              <a:t>Operating Systems</a:t>
            </a:r>
          </a:p>
        </p:txBody>
      </p:sp>
      <p:sp>
        <p:nvSpPr>
          <p:cNvPr id="176134" name="Text Box 5">
            <a:extLst>
              <a:ext uri="{FF2B5EF4-FFF2-40B4-BE49-F238E27FC236}">
                <a16:creationId xmlns:a16="http://schemas.microsoft.com/office/drawing/2014/main" id="{91072CC6-D7E6-3047-8114-6CEEB0C9E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0401" y="6205538"/>
            <a:ext cx="6127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EBB7FCB-2F85-48A0-B104-795153ED74D9}" type="slidenum">
              <a:rPr lang="en-US" altLang="en-US" sz="180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85</a:t>
            </a:fld>
            <a:endParaRPr lang="en-US" altLang="en-US" sz="18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1">
            <a:extLst>
              <a:ext uri="{FF2B5EF4-FFF2-40B4-BE49-F238E27FC236}">
                <a16:creationId xmlns:a16="http://schemas.microsoft.com/office/drawing/2014/main" id="{466ED57C-53A6-7141-92C1-1796AA600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ext3</a:t>
            </a:r>
          </a:p>
        </p:txBody>
      </p:sp>
      <p:sp>
        <p:nvSpPr>
          <p:cNvPr id="178179" name="Text Box 2">
            <a:extLst>
              <a:ext uri="{FF2B5EF4-FFF2-40B4-BE49-F238E27FC236}">
                <a16:creationId xmlns:a16="http://schemas.microsoft.com/office/drawing/2014/main" id="{F80B3113-4637-2946-A5E0-C1B2352E6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6888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Aims for compatibility with ext2 while adding some new features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Three different Jounaling mechanisms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Journal: Everything is written to journal before committed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Ordered: Metadata is journaled and marked committed after file contents have been written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Writeback: Similar to ordered, but does not force contents to be written before committing.  Metadata is journaled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1">
            <a:extLst>
              <a:ext uri="{FF2B5EF4-FFF2-40B4-BE49-F238E27FC236}">
                <a16:creationId xmlns:a16="http://schemas.microsoft.com/office/drawing/2014/main" id="{431916C0-0E6E-3D45-9DE7-CC44723CC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ReiserFSv3</a:t>
            </a:r>
          </a:p>
        </p:txBody>
      </p:sp>
      <p:sp>
        <p:nvSpPr>
          <p:cNvPr id="180227" name="Text Box 2">
            <a:extLst>
              <a:ext uri="{FF2B5EF4-FFF2-40B4-BE49-F238E27FC236}">
                <a16:creationId xmlns:a16="http://schemas.microsoft.com/office/drawing/2014/main" id="{D7F4EAC0-5654-2947-B477-8B5B3BC90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6888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Journaled meta-data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Newer additions allow to journal data as well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Use B+trees to quickly find files and blocks associated with them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Allocate continuous space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No block size, allows for less internal fragmentation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Designed to deal well with small files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1">
            <a:extLst>
              <a:ext uri="{FF2B5EF4-FFF2-40B4-BE49-F238E27FC236}">
                <a16:creationId xmlns:a16="http://schemas.microsoft.com/office/drawing/2014/main" id="{335B572D-4307-754E-A5C6-31AA41C03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ReiserFSv4</a:t>
            </a:r>
          </a:p>
        </p:txBody>
      </p:sp>
      <p:sp>
        <p:nvSpPr>
          <p:cNvPr id="182275" name="Text Box 2">
            <a:extLst>
              <a:ext uri="{FF2B5EF4-FFF2-40B4-BE49-F238E27FC236}">
                <a16:creationId xmlns:a16="http://schemas.microsoft.com/office/drawing/2014/main" id="{8676F929-70A1-3A49-BEF5-572814CB4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496888" indent="-282575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Improved journaling through “wandering logs”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Rewritten blocks are reallocated somewhere else and the commit updates all of the root blocks when the write is complete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No need to write same data twice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Real atomic transaction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May cause fragmentation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Better support for smaller files through tail packing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Reduce internal fragmentation by combining tails of multiple files together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Flexible infrastructure for plug-ins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Delayed allocation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1">
            <a:extLst>
              <a:ext uri="{FF2B5EF4-FFF2-40B4-BE49-F238E27FC236}">
                <a16:creationId xmlns:a16="http://schemas.microsoft.com/office/drawing/2014/main" id="{3FCAC603-7157-A340-883E-E78AFD651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XFS</a:t>
            </a:r>
          </a:p>
        </p:txBody>
      </p:sp>
      <p:sp>
        <p:nvSpPr>
          <p:cNvPr id="184323" name="Text Box 2">
            <a:extLst>
              <a:ext uri="{FF2B5EF4-FFF2-40B4-BE49-F238E27FC236}">
                <a16:creationId xmlns:a16="http://schemas.microsoft.com/office/drawing/2014/main" id="{F13FA930-6486-B042-8C10-AF0D958B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46238"/>
            <a:ext cx="77724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6888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Provides meta-data journaling</a:t>
            </a:r>
          </a:p>
          <a:p>
            <a:pPr>
              <a:spcBef>
                <a:spcPts val="85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Separated into several “allocation groups” which manage their own free space</a:t>
            </a:r>
          </a:p>
          <a:p>
            <a:pPr lvl="1">
              <a:spcBef>
                <a:spcPts val="85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files and directories can span multiple groups</a:t>
            </a:r>
          </a:p>
          <a:p>
            <a:pPr lvl="1">
              <a:spcBef>
                <a:spcPts val="85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Allocation groups do not have to be on the same device</a:t>
            </a:r>
          </a:p>
          <a:p>
            <a:pPr>
              <a:spcBef>
                <a:spcPts val="85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Use B+Trees for everything</a:t>
            </a:r>
          </a:p>
          <a:p>
            <a:pPr lvl="1">
              <a:spcBef>
                <a:spcPts val="85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inode lookup, free space search, neighborhood lookup</a:t>
            </a:r>
          </a:p>
          <a:p>
            <a:pPr>
              <a:spcBef>
                <a:spcPts val="85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Variable block size</a:t>
            </a:r>
          </a:p>
          <a:p>
            <a:pPr>
              <a:spcBef>
                <a:spcPts val="85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Delayed allocation</a:t>
            </a:r>
          </a:p>
          <a:p>
            <a:pPr lvl="1">
              <a:spcBef>
                <a:spcPts val="85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When a file is created, instead of allocating space for it simply reserve enough space until the next flush</a:t>
            </a:r>
          </a:p>
          <a:p>
            <a:pPr>
              <a:spcBef>
                <a:spcPts val="85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When a file is deleted XFS will zero out it’s bits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4F0C93AC-8DBB-004F-BA51-BD556BEE3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Access Methods</a:t>
            </a:r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3A08F8F6-E9F9-5645-A0A9-9F47B2843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676" y="1365250"/>
            <a:ext cx="737076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Sequential Access</a:t>
            </a:r>
          </a:p>
          <a:p>
            <a:pPr>
              <a:lnSpc>
                <a:spcPct val="90000"/>
              </a:lnSpc>
              <a:spcBef>
                <a:spcPts val="200"/>
              </a:spcBef>
              <a:buClrTx/>
              <a:defRPr/>
            </a:pPr>
            <a:r>
              <a:rPr lang="en-US" altLang="en-US" sz="1600" b="1">
                <a:solidFill>
                  <a:srgbClr val="0033CC"/>
                </a:solidFill>
                <a:latin typeface="Arial" charset="0"/>
              </a:rPr>
              <a:t>		read next</a:t>
            </a:r>
          </a:p>
          <a:p>
            <a:pPr>
              <a:lnSpc>
                <a:spcPct val="90000"/>
              </a:lnSpc>
              <a:spcBef>
                <a:spcPts val="200"/>
              </a:spcBef>
              <a:buClrTx/>
              <a:defRPr/>
            </a:pPr>
            <a:r>
              <a:rPr lang="en-US" altLang="en-US" sz="1600" b="1">
                <a:solidFill>
                  <a:srgbClr val="0033CC"/>
                </a:solidFill>
                <a:latin typeface="Arial" charset="0"/>
              </a:rPr>
              <a:t>		write next </a:t>
            </a:r>
          </a:p>
          <a:p>
            <a:pPr>
              <a:lnSpc>
                <a:spcPct val="90000"/>
              </a:lnSpc>
              <a:spcBef>
                <a:spcPts val="200"/>
              </a:spcBef>
              <a:buClrTx/>
              <a:defRPr/>
            </a:pPr>
            <a:r>
              <a:rPr lang="en-US" altLang="en-US" sz="1600" b="1">
                <a:solidFill>
                  <a:srgbClr val="0033CC"/>
                </a:solidFill>
                <a:latin typeface="Arial" charset="0"/>
              </a:rPr>
              <a:t>		reset</a:t>
            </a:r>
          </a:p>
          <a:p>
            <a:pPr>
              <a:lnSpc>
                <a:spcPct val="90000"/>
              </a:lnSpc>
              <a:spcBef>
                <a:spcPts val="200"/>
              </a:spcBef>
              <a:buClrTx/>
              <a:defRPr/>
            </a:pPr>
            <a:r>
              <a:rPr lang="en-US" altLang="en-US" sz="1600" b="1">
                <a:solidFill>
                  <a:srgbClr val="0033CC"/>
                </a:solidFill>
                <a:latin typeface="Arial" charset="0"/>
              </a:rPr>
              <a:t>		no read after last write</a:t>
            </a:r>
          </a:p>
          <a:p>
            <a:pPr>
              <a:lnSpc>
                <a:spcPct val="90000"/>
              </a:lnSpc>
              <a:spcBef>
                <a:spcPts val="200"/>
              </a:spcBef>
              <a:buClrTx/>
              <a:defRPr/>
            </a:pPr>
            <a:r>
              <a:rPr lang="en-US" altLang="en-US" sz="1600" b="1">
                <a:solidFill>
                  <a:srgbClr val="0033CC"/>
                </a:solidFill>
                <a:latin typeface="Arial" charset="0"/>
              </a:rPr>
              <a:t>			(rewrite)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Direct Access</a:t>
            </a:r>
          </a:p>
          <a:p>
            <a:pPr>
              <a:lnSpc>
                <a:spcPct val="90000"/>
              </a:lnSpc>
              <a:spcBef>
                <a:spcPts val="200"/>
              </a:spcBef>
              <a:buClrTx/>
              <a:defRPr/>
            </a:pPr>
            <a:r>
              <a:rPr lang="en-US" altLang="en-US" sz="1600" b="1">
                <a:solidFill>
                  <a:srgbClr val="0033CC"/>
                </a:solidFill>
                <a:latin typeface="Arial" charset="0"/>
              </a:rPr>
              <a:t>		read </a:t>
            </a:r>
            <a:r>
              <a:rPr lang="en-US" altLang="en-US" sz="1600" b="1" i="1">
                <a:solidFill>
                  <a:srgbClr val="0033CC"/>
                </a:solidFill>
                <a:latin typeface="Arial" charset="0"/>
              </a:rPr>
              <a:t>n</a:t>
            </a:r>
          </a:p>
          <a:p>
            <a:pPr>
              <a:lnSpc>
                <a:spcPct val="90000"/>
              </a:lnSpc>
              <a:spcBef>
                <a:spcPts val="200"/>
              </a:spcBef>
              <a:buClrTx/>
              <a:defRPr/>
            </a:pPr>
            <a:r>
              <a:rPr lang="en-US" altLang="en-US" sz="1600" b="1">
                <a:solidFill>
                  <a:srgbClr val="0033CC"/>
                </a:solidFill>
                <a:latin typeface="Arial" charset="0"/>
              </a:rPr>
              <a:t>		write </a:t>
            </a:r>
            <a:r>
              <a:rPr lang="en-US" altLang="en-US" sz="1600" b="1" i="1">
                <a:solidFill>
                  <a:srgbClr val="0033CC"/>
                </a:solidFill>
                <a:latin typeface="Arial" charset="0"/>
              </a:rPr>
              <a:t>n</a:t>
            </a:r>
          </a:p>
          <a:p>
            <a:pPr>
              <a:lnSpc>
                <a:spcPct val="90000"/>
              </a:lnSpc>
              <a:spcBef>
                <a:spcPts val="200"/>
              </a:spcBef>
              <a:buClrTx/>
              <a:defRPr/>
            </a:pPr>
            <a:r>
              <a:rPr lang="en-US" altLang="en-US" sz="1600" b="1">
                <a:solidFill>
                  <a:srgbClr val="0033CC"/>
                </a:solidFill>
                <a:latin typeface="Arial" charset="0"/>
              </a:rPr>
              <a:t>		position to </a:t>
            </a:r>
            <a:r>
              <a:rPr lang="en-US" altLang="en-US" sz="1600" b="1" i="1">
                <a:solidFill>
                  <a:srgbClr val="0033CC"/>
                </a:solidFill>
                <a:latin typeface="Arial" charset="0"/>
              </a:rPr>
              <a:t>n</a:t>
            </a:r>
          </a:p>
          <a:p>
            <a:pPr>
              <a:lnSpc>
                <a:spcPct val="90000"/>
              </a:lnSpc>
              <a:spcBef>
                <a:spcPts val="200"/>
              </a:spcBef>
              <a:buClrTx/>
              <a:defRPr/>
            </a:pPr>
            <a:r>
              <a:rPr lang="en-US" altLang="en-US" sz="1600" b="1">
                <a:solidFill>
                  <a:srgbClr val="0033CC"/>
                </a:solidFill>
                <a:latin typeface="Arial" charset="0"/>
              </a:rPr>
              <a:t>			read next</a:t>
            </a:r>
          </a:p>
          <a:p>
            <a:pPr>
              <a:lnSpc>
                <a:spcPct val="90000"/>
              </a:lnSpc>
              <a:spcBef>
                <a:spcPts val="200"/>
              </a:spcBef>
              <a:buClrTx/>
              <a:defRPr/>
            </a:pPr>
            <a:r>
              <a:rPr lang="en-US" altLang="en-US" sz="1600" b="1">
                <a:solidFill>
                  <a:srgbClr val="0033CC"/>
                </a:solidFill>
                <a:latin typeface="Arial" charset="0"/>
              </a:rPr>
              <a:t>			write next </a:t>
            </a:r>
          </a:p>
          <a:p>
            <a:pPr>
              <a:lnSpc>
                <a:spcPct val="90000"/>
              </a:lnSpc>
              <a:spcBef>
                <a:spcPts val="200"/>
              </a:spcBef>
              <a:buClrTx/>
              <a:defRPr/>
            </a:pPr>
            <a:r>
              <a:rPr lang="en-US" altLang="en-US" sz="1600" b="1">
                <a:solidFill>
                  <a:srgbClr val="0033CC"/>
                </a:solidFill>
                <a:latin typeface="Arial" charset="0"/>
              </a:rPr>
              <a:t>		rewrite </a:t>
            </a:r>
            <a:r>
              <a:rPr lang="en-US" altLang="en-US" sz="1600" b="1" i="1">
                <a:solidFill>
                  <a:srgbClr val="0033CC"/>
                </a:solidFill>
                <a:latin typeface="Arial" charset="0"/>
              </a:rPr>
              <a:t>n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altLang="en-US" sz="1600" b="1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 = relative block number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1">
            <a:extLst>
              <a:ext uri="{FF2B5EF4-FFF2-40B4-BE49-F238E27FC236}">
                <a16:creationId xmlns:a16="http://schemas.microsoft.com/office/drawing/2014/main" id="{3CF3B330-8BE1-DF4C-8BC4-67D6567EE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JFS</a:t>
            </a:r>
          </a:p>
        </p:txBody>
      </p:sp>
      <p:sp>
        <p:nvSpPr>
          <p:cNvPr id="186371" name="Text Box 2">
            <a:extLst>
              <a:ext uri="{FF2B5EF4-FFF2-40B4-BE49-F238E27FC236}">
                <a16:creationId xmlns:a16="http://schemas.microsoft.com/office/drawing/2014/main" id="{463B147C-D3BA-7C4F-B2C2-4601D997F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496888" indent="-282575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6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Meta-data only logging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Log written directly to disk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B+Trees for addressing and mapping logical blocks to blocks on disk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Dynamic inode allocation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Small directories are stored within the inode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Large directories represented as B+Trees keyed on name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/>
              <a:t>Native support for “sparse files”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Files that have space allocated to them, but do not use it all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/>
              <a:t>Why would we want these?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1">
            <a:extLst>
              <a:ext uri="{FF2B5EF4-FFF2-40B4-BE49-F238E27FC236}">
                <a16:creationId xmlns:a16="http://schemas.microsoft.com/office/drawing/2014/main" id="{9213E130-6706-8D4B-BFEB-E9A6A13B0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63" y="97134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 dirty="0">
                <a:solidFill>
                  <a:srgbClr val="000000"/>
                </a:solidFill>
                <a:latin typeface="Arial" charset="0"/>
              </a:rPr>
              <a:t>Gazette: Time in Seconds</a:t>
            </a:r>
          </a:p>
        </p:txBody>
      </p:sp>
      <p:graphicFrame>
        <p:nvGraphicFramePr>
          <p:cNvPr id="200706" name="Object 2">
            <a:extLst>
              <a:ext uri="{FF2B5EF4-FFF2-40B4-BE49-F238E27FC236}">
                <a16:creationId xmlns:a16="http://schemas.microsoft.com/office/drawing/2014/main" id="{CEFEF116-C886-9564-EA88-0F85789DF6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2288" y="938214"/>
          <a:ext cx="8464550" cy="289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200706" name="Object 2">
                        <a:extLst>
                          <a:ext uri="{FF2B5EF4-FFF2-40B4-BE49-F238E27FC236}">
                            <a16:creationId xmlns:a16="http://schemas.microsoft.com/office/drawing/2014/main" id="{CEFEF116-C886-9564-EA88-0F85789DF6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938214"/>
                        <a:ext cx="8464550" cy="289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07" name="Object 3">
            <a:extLst>
              <a:ext uri="{FF2B5EF4-FFF2-40B4-BE49-F238E27FC236}">
                <a16:creationId xmlns:a16="http://schemas.microsoft.com/office/drawing/2014/main" id="{E6723679-14AC-9F41-8B89-47B71FE5C0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48213" y="1330326"/>
          <a:ext cx="2646362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200707" name="Object 3">
                        <a:extLst>
                          <a:ext uri="{FF2B5EF4-FFF2-40B4-BE49-F238E27FC236}">
                            <a16:creationId xmlns:a16="http://schemas.microsoft.com/office/drawing/2014/main" id="{E6723679-14AC-9F41-8B89-47B71FE5C0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13" y="1330326"/>
                        <a:ext cx="2646362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08" name="Object 4">
            <a:extLst>
              <a:ext uri="{FF2B5EF4-FFF2-40B4-BE49-F238E27FC236}">
                <a16:creationId xmlns:a16="http://schemas.microsoft.com/office/drawing/2014/main" id="{FE12F0B7-DD50-F679-8129-AA4B9A758B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8726" y="1330326"/>
          <a:ext cx="2938463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0" imgH="0" progId="">
                  <p:embed/>
                </p:oleObj>
              </mc:Choice>
              <mc:Fallback>
                <p:oleObj r:id="rId7" imgW="0" imgH="0" progId="">
                  <p:embed/>
                  <p:pic>
                    <p:nvPicPr>
                      <p:cNvPr id="200708" name="Object 4">
                        <a:extLst>
                          <a:ext uri="{FF2B5EF4-FFF2-40B4-BE49-F238E27FC236}">
                            <a16:creationId xmlns:a16="http://schemas.microsoft.com/office/drawing/2014/main" id="{FE12F0B7-DD50-F679-8129-AA4B9A758B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8726" y="1330326"/>
                        <a:ext cx="2938463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09" name="Object 5">
            <a:extLst>
              <a:ext uri="{FF2B5EF4-FFF2-40B4-BE49-F238E27FC236}">
                <a16:creationId xmlns:a16="http://schemas.microsoft.com/office/drawing/2014/main" id="{83CF2EC7-A06B-CB25-0EB4-C13FA766FC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8464" y="3822700"/>
          <a:ext cx="3087687" cy="24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0" imgH="0" progId="">
                  <p:embed/>
                </p:oleObj>
              </mc:Choice>
              <mc:Fallback>
                <p:oleObj r:id="rId9" imgW="0" imgH="0" progId="">
                  <p:embed/>
                  <p:pic>
                    <p:nvPicPr>
                      <p:cNvPr id="200709" name="Object 5">
                        <a:extLst>
                          <a:ext uri="{FF2B5EF4-FFF2-40B4-BE49-F238E27FC236}">
                            <a16:creationId xmlns:a16="http://schemas.microsoft.com/office/drawing/2014/main" id="{83CF2EC7-A06B-CB25-0EB4-C13FA766FC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4" y="3822700"/>
                        <a:ext cx="3087687" cy="249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10" name="Object 6">
            <a:extLst>
              <a:ext uri="{FF2B5EF4-FFF2-40B4-BE49-F238E27FC236}">
                <a16:creationId xmlns:a16="http://schemas.microsoft.com/office/drawing/2014/main" id="{A0A3B860-FBEF-080C-1165-6BE1A43C33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6438" y="3822700"/>
          <a:ext cx="3143250" cy="24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0" imgH="0" progId="">
                  <p:embed/>
                </p:oleObj>
              </mc:Choice>
              <mc:Fallback>
                <p:oleObj r:id="rId11" imgW="0" imgH="0" progId="">
                  <p:embed/>
                  <p:pic>
                    <p:nvPicPr>
                      <p:cNvPr id="200710" name="Object 6">
                        <a:extLst>
                          <a:ext uri="{FF2B5EF4-FFF2-40B4-BE49-F238E27FC236}">
                            <a16:creationId xmlns:a16="http://schemas.microsoft.com/office/drawing/2014/main" id="{A0A3B860-FBEF-080C-1165-6BE1A43C33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3822700"/>
                        <a:ext cx="3143250" cy="249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11" name="Object 7">
            <a:extLst>
              <a:ext uri="{FF2B5EF4-FFF2-40B4-BE49-F238E27FC236}">
                <a16:creationId xmlns:a16="http://schemas.microsoft.com/office/drawing/2014/main" id="{D8220B18-860C-91EB-84D4-87C2F39250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18388" y="3822700"/>
          <a:ext cx="3314700" cy="24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0" imgH="0" progId="">
                  <p:embed/>
                </p:oleObj>
              </mc:Choice>
              <mc:Fallback>
                <p:oleObj r:id="rId13" imgW="0" imgH="0" progId="">
                  <p:embed/>
                  <p:pic>
                    <p:nvPicPr>
                      <p:cNvPr id="200711" name="Object 7">
                        <a:extLst>
                          <a:ext uri="{FF2B5EF4-FFF2-40B4-BE49-F238E27FC236}">
                            <a16:creationId xmlns:a16="http://schemas.microsoft.com/office/drawing/2014/main" id="{D8220B18-860C-91EB-84D4-87C2F39250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8388" y="3822700"/>
                        <a:ext cx="3314700" cy="249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753" name="Object 1">
            <a:extLst>
              <a:ext uri="{FF2B5EF4-FFF2-40B4-BE49-F238E27FC236}">
                <a16:creationId xmlns:a16="http://schemas.microsoft.com/office/drawing/2014/main" id="{E5E8E153-06E6-78EA-4A69-13BD8ACFB1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2913" y="955675"/>
          <a:ext cx="8812212" cy="282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202753" name="Object 1">
                        <a:extLst>
                          <a:ext uri="{FF2B5EF4-FFF2-40B4-BE49-F238E27FC236}">
                            <a16:creationId xmlns:a16="http://schemas.microsoft.com/office/drawing/2014/main" id="{E5E8E153-06E6-78EA-4A69-13BD8ACFB1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955675"/>
                        <a:ext cx="8812212" cy="282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54" name="Object 2">
            <a:extLst>
              <a:ext uri="{FF2B5EF4-FFF2-40B4-BE49-F238E27FC236}">
                <a16:creationId xmlns:a16="http://schemas.microsoft.com/office/drawing/2014/main" id="{2D30298F-B632-679F-2E53-43C99DE722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8838" y="1374775"/>
          <a:ext cx="3046412" cy="240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202754" name="Object 2">
                        <a:extLst>
                          <a:ext uri="{FF2B5EF4-FFF2-40B4-BE49-F238E27FC236}">
                            <a16:creationId xmlns:a16="http://schemas.microsoft.com/office/drawing/2014/main" id="{2D30298F-B632-679F-2E53-43C99DE722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1374775"/>
                        <a:ext cx="3046412" cy="240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55" name="Object 3">
            <a:extLst>
              <a:ext uri="{FF2B5EF4-FFF2-40B4-BE49-F238E27FC236}">
                <a16:creationId xmlns:a16="http://schemas.microsoft.com/office/drawing/2014/main" id="{75908E44-B7D9-BD84-FDDC-453CFCCFFF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99350" y="1374775"/>
          <a:ext cx="3132138" cy="240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0" imgH="0" progId="">
                  <p:embed/>
                </p:oleObj>
              </mc:Choice>
              <mc:Fallback>
                <p:oleObj r:id="rId7" imgW="0" imgH="0" progId="">
                  <p:embed/>
                  <p:pic>
                    <p:nvPicPr>
                      <p:cNvPr id="202755" name="Object 3">
                        <a:extLst>
                          <a:ext uri="{FF2B5EF4-FFF2-40B4-BE49-F238E27FC236}">
                            <a16:creationId xmlns:a16="http://schemas.microsoft.com/office/drawing/2014/main" id="{75908E44-B7D9-BD84-FDDC-453CFCCFFF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9350" y="1374775"/>
                        <a:ext cx="3132138" cy="240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56" name="Object 4">
            <a:extLst>
              <a:ext uri="{FF2B5EF4-FFF2-40B4-BE49-F238E27FC236}">
                <a16:creationId xmlns:a16="http://schemas.microsoft.com/office/drawing/2014/main" id="{93A40E7D-252C-8BAA-6570-2D420E5CB1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7839" y="3875089"/>
          <a:ext cx="3000375" cy="237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0" imgH="0" progId="">
                  <p:embed/>
                </p:oleObj>
              </mc:Choice>
              <mc:Fallback>
                <p:oleObj r:id="rId9" imgW="0" imgH="0" progId="">
                  <p:embed/>
                  <p:pic>
                    <p:nvPicPr>
                      <p:cNvPr id="202756" name="Object 4">
                        <a:extLst>
                          <a:ext uri="{FF2B5EF4-FFF2-40B4-BE49-F238E27FC236}">
                            <a16:creationId xmlns:a16="http://schemas.microsoft.com/office/drawing/2014/main" id="{93A40E7D-252C-8BAA-6570-2D420E5CB1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9" y="3875089"/>
                        <a:ext cx="3000375" cy="237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57" name="Object 5">
            <a:extLst>
              <a:ext uri="{FF2B5EF4-FFF2-40B4-BE49-F238E27FC236}">
                <a16:creationId xmlns:a16="http://schemas.microsoft.com/office/drawing/2014/main" id="{9DD0A375-86CA-E5BB-9E96-0CADABECDC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35476" y="3867150"/>
          <a:ext cx="3495675" cy="240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0" imgH="0" progId="">
                  <p:embed/>
                </p:oleObj>
              </mc:Choice>
              <mc:Fallback>
                <p:oleObj r:id="rId11" imgW="0" imgH="0" progId="">
                  <p:embed/>
                  <p:pic>
                    <p:nvPicPr>
                      <p:cNvPr id="202757" name="Object 5">
                        <a:extLst>
                          <a:ext uri="{FF2B5EF4-FFF2-40B4-BE49-F238E27FC236}">
                            <a16:creationId xmlns:a16="http://schemas.microsoft.com/office/drawing/2014/main" id="{9DD0A375-86CA-E5BB-9E96-0CADABECDC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6" y="3867150"/>
                        <a:ext cx="3495675" cy="240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58" name="Object 6">
            <a:extLst>
              <a:ext uri="{FF2B5EF4-FFF2-40B4-BE49-F238E27FC236}">
                <a16:creationId xmlns:a16="http://schemas.microsoft.com/office/drawing/2014/main" id="{D18AE9CD-29C3-09EA-1CB7-8CD434B7E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5375" y="3867150"/>
          <a:ext cx="3175000" cy="240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0" imgH="0" progId="">
                  <p:embed/>
                </p:oleObj>
              </mc:Choice>
              <mc:Fallback>
                <p:oleObj r:id="rId13" imgW="0" imgH="0" progId="">
                  <p:embed/>
                  <p:pic>
                    <p:nvPicPr>
                      <p:cNvPr id="202758" name="Object 6">
                        <a:extLst>
                          <a:ext uri="{FF2B5EF4-FFF2-40B4-BE49-F238E27FC236}">
                            <a16:creationId xmlns:a16="http://schemas.microsoft.com/office/drawing/2014/main" id="{D18AE9CD-29C3-09EA-1CB7-8CD434B7E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5" y="3867150"/>
                        <a:ext cx="3175000" cy="240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>
            <a:extLst>
              <a:ext uri="{FF2B5EF4-FFF2-40B4-BE49-F238E27FC236}">
                <a16:creationId xmlns:a16="http://schemas.microsoft.com/office/drawing/2014/main" id="{72C76A86-5245-86CD-96E2-7A9AB2DB9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039" y="384176"/>
            <a:ext cx="8340725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Gazette: Time in Seconds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01" name="Object 1">
            <a:extLst>
              <a:ext uri="{FF2B5EF4-FFF2-40B4-BE49-F238E27FC236}">
                <a16:creationId xmlns:a16="http://schemas.microsoft.com/office/drawing/2014/main" id="{9AB8F048-2B3E-4BF1-A680-86B08E7654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2914" y="946150"/>
          <a:ext cx="8829675" cy="289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204801" name="Object 1">
                        <a:extLst>
                          <a:ext uri="{FF2B5EF4-FFF2-40B4-BE49-F238E27FC236}">
                            <a16:creationId xmlns:a16="http://schemas.microsoft.com/office/drawing/2014/main" id="{9AB8F048-2B3E-4BF1-A680-86B08E7654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4" y="946150"/>
                        <a:ext cx="8829675" cy="289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2" name="Object 2">
            <a:extLst>
              <a:ext uri="{FF2B5EF4-FFF2-40B4-BE49-F238E27FC236}">
                <a16:creationId xmlns:a16="http://schemas.microsoft.com/office/drawing/2014/main" id="{DE873E9A-60B9-8232-CABC-B142BE24C6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9175" y="1339850"/>
          <a:ext cx="2457450" cy="24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204802" name="Object 2">
                        <a:extLst>
                          <a:ext uri="{FF2B5EF4-FFF2-40B4-BE49-F238E27FC236}">
                            <a16:creationId xmlns:a16="http://schemas.microsoft.com/office/drawing/2014/main" id="{DE873E9A-60B9-8232-CABC-B142BE24C6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1339850"/>
                        <a:ext cx="2457450" cy="249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3" name="Object 3">
            <a:extLst>
              <a:ext uri="{FF2B5EF4-FFF2-40B4-BE49-F238E27FC236}">
                <a16:creationId xmlns:a16="http://schemas.microsoft.com/office/drawing/2014/main" id="{C8F367C8-7E3C-E0DF-B864-9879AA9B93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99350" y="1374775"/>
          <a:ext cx="3278188" cy="240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0" imgH="0" progId="">
                  <p:embed/>
                </p:oleObj>
              </mc:Choice>
              <mc:Fallback>
                <p:oleObj r:id="rId7" imgW="0" imgH="0" progId="">
                  <p:embed/>
                  <p:pic>
                    <p:nvPicPr>
                      <p:cNvPr id="204803" name="Object 3">
                        <a:extLst>
                          <a:ext uri="{FF2B5EF4-FFF2-40B4-BE49-F238E27FC236}">
                            <a16:creationId xmlns:a16="http://schemas.microsoft.com/office/drawing/2014/main" id="{C8F367C8-7E3C-E0DF-B864-9879AA9B93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9350" y="1374775"/>
                        <a:ext cx="3278188" cy="240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4" name="Object 4">
            <a:extLst>
              <a:ext uri="{FF2B5EF4-FFF2-40B4-BE49-F238E27FC236}">
                <a16:creationId xmlns:a16="http://schemas.microsoft.com/office/drawing/2014/main" id="{7863D5F4-5132-4C3A-C689-593B8BEA92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7838" y="3875089"/>
          <a:ext cx="2743200" cy="237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0" imgH="0" progId="">
                  <p:embed/>
                </p:oleObj>
              </mc:Choice>
              <mc:Fallback>
                <p:oleObj r:id="rId9" imgW="0" imgH="0" progId="">
                  <p:embed/>
                  <p:pic>
                    <p:nvPicPr>
                      <p:cNvPr id="204804" name="Object 4">
                        <a:extLst>
                          <a:ext uri="{FF2B5EF4-FFF2-40B4-BE49-F238E27FC236}">
                            <a16:creationId xmlns:a16="http://schemas.microsoft.com/office/drawing/2014/main" id="{7863D5F4-5132-4C3A-C689-593B8BEA92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8" y="3875089"/>
                        <a:ext cx="2743200" cy="237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5" name="Object 5">
            <a:extLst>
              <a:ext uri="{FF2B5EF4-FFF2-40B4-BE49-F238E27FC236}">
                <a16:creationId xmlns:a16="http://schemas.microsoft.com/office/drawing/2014/main" id="{4A15B740-E55D-C5B7-FF0D-ADF83E424E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03764" y="3875089"/>
          <a:ext cx="3133725" cy="237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0" imgH="0" progId="">
                  <p:embed/>
                </p:oleObj>
              </mc:Choice>
              <mc:Fallback>
                <p:oleObj r:id="rId11" imgW="0" imgH="0" progId="">
                  <p:embed/>
                  <p:pic>
                    <p:nvPicPr>
                      <p:cNvPr id="204805" name="Object 5">
                        <a:extLst>
                          <a:ext uri="{FF2B5EF4-FFF2-40B4-BE49-F238E27FC236}">
                            <a16:creationId xmlns:a16="http://schemas.microsoft.com/office/drawing/2014/main" id="{4A15B740-E55D-C5B7-FF0D-ADF83E424E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4" y="3875089"/>
                        <a:ext cx="3133725" cy="237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6" name="Object 6">
            <a:extLst>
              <a:ext uri="{FF2B5EF4-FFF2-40B4-BE49-F238E27FC236}">
                <a16:creationId xmlns:a16="http://schemas.microsoft.com/office/drawing/2014/main" id="{AD5D9940-A450-C2BF-F1FE-52F6E73788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5376" y="3875089"/>
          <a:ext cx="3294063" cy="237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0" imgH="0" progId="">
                  <p:embed/>
                </p:oleObj>
              </mc:Choice>
              <mc:Fallback>
                <p:oleObj r:id="rId13" imgW="0" imgH="0" progId="">
                  <p:embed/>
                  <p:pic>
                    <p:nvPicPr>
                      <p:cNvPr id="204806" name="Object 6">
                        <a:extLst>
                          <a:ext uri="{FF2B5EF4-FFF2-40B4-BE49-F238E27FC236}">
                            <a16:creationId xmlns:a16="http://schemas.microsoft.com/office/drawing/2014/main" id="{AD5D9940-A450-C2BF-F1FE-52F6E73788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6" y="3875089"/>
                        <a:ext cx="3294063" cy="237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20" name="Rectangle 7">
            <a:extLst>
              <a:ext uri="{FF2B5EF4-FFF2-40B4-BE49-F238E27FC236}">
                <a16:creationId xmlns:a16="http://schemas.microsoft.com/office/drawing/2014/main" id="{ACCC0A0A-ECAE-CA45-97D0-1AE9C8954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639" y="231776"/>
            <a:ext cx="8340725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Gazette: Time in Seconds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1">
            <a:extLst>
              <a:ext uri="{FF2B5EF4-FFF2-40B4-BE49-F238E27FC236}">
                <a16:creationId xmlns:a16="http://schemas.microsoft.com/office/drawing/2014/main" id="{50942A21-EB37-BE41-A3EE-DE5788A96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124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 dirty="0">
                <a:solidFill>
                  <a:srgbClr val="000000"/>
                </a:solidFill>
                <a:latin typeface="Arial" charset="0"/>
              </a:rPr>
              <a:t>Mango (100 byte files): Time in Seconds</a:t>
            </a:r>
          </a:p>
        </p:txBody>
      </p:sp>
      <p:graphicFrame>
        <p:nvGraphicFramePr>
          <p:cNvPr id="206850" name="Object 2">
            <a:extLst>
              <a:ext uri="{FF2B5EF4-FFF2-40B4-BE49-F238E27FC236}">
                <a16:creationId xmlns:a16="http://schemas.microsoft.com/office/drawing/2014/main" id="{F52678EF-ABAC-2B41-B00B-923A7D9E3A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7025" y="928689"/>
          <a:ext cx="8928100" cy="297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206850" name="Object 2">
                        <a:extLst>
                          <a:ext uri="{FF2B5EF4-FFF2-40B4-BE49-F238E27FC236}">
                            <a16:creationId xmlns:a16="http://schemas.microsoft.com/office/drawing/2014/main" id="{F52678EF-ABAC-2B41-B00B-923A7D9E3A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928689"/>
                        <a:ext cx="8928100" cy="297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1" name="Object 3">
            <a:extLst>
              <a:ext uri="{FF2B5EF4-FFF2-40B4-BE49-F238E27FC236}">
                <a16:creationId xmlns:a16="http://schemas.microsoft.com/office/drawing/2014/main" id="{5079055F-2B02-AB26-8F19-19F707FFD2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33900" y="1411289"/>
          <a:ext cx="2692400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206851" name="Object 3">
                        <a:extLst>
                          <a:ext uri="{FF2B5EF4-FFF2-40B4-BE49-F238E27FC236}">
                            <a16:creationId xmlns:a16="http://schemas.microsoft.com/office/drawing/2014/main" id="{5079055F-2B02-AB26-8F19-19F707FFD2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1411289"/>
                        <a:ext cx="2692400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2" name="Object 4">
            <a:extLst>
              <a:ext uri="{FF2B5EF4-FFF2-40B4-BE49-F238E27FC236}">
                <a16:creationId xmlns:a16="http://schemas.microsoft.com/office/drawing/2014/main" id="{7662D1DC-26AE-B374-3D77-5ED2251DE0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18388" y="1411289"/>
          <a:ext cx="2690812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0" imgH="0" progId="">
                  <p:embed/>
                </p:oleObj>
              </mc:Choice>
              <mc:Fallback>
                <p:oleObj r:id="rId7" imgW="0" imgH="0" progId="">
                  <p:embed/>
                  <p:pic>
                    <p:nvPicPr>
                      <p:cNvPr id="206852" name="Object 4">
                        <a:extLst>
                          <a:ext uri="{FF2B5EF4-FFF2-40B4-BE49-F238E27FC236}">
                            <a16:creationId xmlns:a16="http://schemas.microsoft.com/office/drawing/2014/main" id="{7662D1DC-26AE-B374-3D77-5ED2251DE0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8388" y="1411289"/>
                        <a:ext cx="2690812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3" name="Object 5">
            <a:extLst>
              <a:ext uri="{FF2B5EF4-FFF2-40B4-BE49-F238E27FC236}">
                <a16:creationId xmlns:a16="http://schemas.microsoft.com/office/drawing/2014/main" id="{272265FB-5EA4-36A3-6D94-E3AFB60F8A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60513" y="4170364"/>
          <a:ext cx="2690812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0" imgH="0" progId="">
                  <p:embed/>
                </p:oleObj>
              </mc:Choice>
              <mc:Fallback>
                <p:oleObj r:id="rId9" imgW="0" imgH="0" progId="">
                  <p:embed/>
                  <p:pic>
                    <p:nvPicPr>
                      <p:cNvPr id="206853" name="Object 5">
                        <a:extLst>
                          <a:ext uri="{FF2B5EF4-FFF2-40B4-BE49-F238E27FC236}">
                            <a16:creationId xmlns:a16="http://schemas.microsoft.com/office/drawing/2014/main" id="{272265FB-5EA4-36A3-6D94-E3AFB60F8A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4170364"/>
                        <a:ext cx="2690812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4" name="Object 6">
            <a:extLst>
              <a:ext uri="{FF2B5EF4-FFF2-40B4-BE49-F238E27FC236}">
                <a16:creationId xmlns:a16="http://schemas.microsoft.com/office/drawing/2014/main" id="{22C36B72-9FAD-3073-47A9-A9A965BFA9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8976" y="4170364"/>
          <a:ext cx="2690813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0" imgH="0" progId="">
                  <p:embed/>
                </p:oleObj>
              </mc:Choice>
              <mc:Fallback>
                <p:oleObj r:id="rId11" imgW="0" imgH="0" progId="">
                  <p:embed/>
                  <p:pic>
                    <p:nvPicPr>
                      <p:cNvPr id="206854" name="Object 6">
                        <a:extLst>
                          <a:ext uri="{FF2B5EF4-FFF2-40B4-BE49-F238E27FC236}">
                            <a16:creationId xmlns:a16="http://schemas.microsoft.com/office/drawing/2014/main" id="{22C36B72-9FAD-3073-47A9-A9A965BFA9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6" y="4170364"/>
                        <a:ext cx="2690813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5" name="Object 7">
            <a:extLst>
              <a:ext uri="{FF2B5EF4-FFF2-40B4-BE49-F238E27FC236}">
                <a16:creationId xmlns:a16="http://schemas.microsoft.com/office/drawing/2014/main" id="{152D5BEA-0B8D-2C92-FD18-6BC4EF83E6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3463" y="4170364"/>
          <a:ext cx="2690812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0" imgH="0" progId="">
                  <p:embed/>
                </p:oleObj>
              </mc:Choice>
              <mc:Fallback>
                <p:oleObj r:id="rId13" imgW="0" imgH="0" progId="">
                  <p:embed/>
                  <p:pic>
                    <p:nvPicPr>
                      <p:cNvPr id="206855" name="Object 7">
                        <a:extLst>
                          <a:ext uri="{FF2B5EF4-FFF2-40B4-BE49-F238E27FC236}">
                            <a16:creationId xmlns:a16="http://schemas.microsoft.com/office/drawing/2014/main" id="{152D5BEA-0B8D-2C92-FD18-6BC4EF83E6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3463" y="4170364"/>
                        <a:ext cx="2690812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1">
            <a:extLst>
              <a:ext uri="{FF2B5EF4-FFF2-40B4-BE49-F238E27FC236}">
                <a16:creationId xmlns:a16="http://schemas.microsoft.com/office/drawing/2014/main" id="{654C41CD-3E92-814F-9645-7452FE239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74651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 dirty="0">
                <a:solidFill>
                  <a:srgbClr val="000000"/>
                </a:solidFill>
                <a:latin typeface="Arial" charset="0"/>
              </a:rPr>
              <a:t>Mango (1M files): Time in Seconds</a:t>
            </a:r>
          </a:p>
        </p:txBody>
      </p:sp>
      <p:graphicFrame>
        <p:nvGraphicFramePr>
          <p:cNvPr id="208898" name="Object 2">
            <a:extLst>
              <a:ext uri="{FF2B5EF4-FFF2-40B4-BE49-F238E27FC236}">
                <a16:creationId xmlns:a16="http://schemas.microsoft.com/office/drawing/2014/main" id="{3258396A-612C-77D4-D304-1B4CD51DD2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3726" y="946151"/>
          <a:ext cx="8589963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208898" name="Object 2">
                        <a:extLst>
                          <a:ext uri="{FF2B5EF4-FFF2-40B4-BE49-F238E27FC236}">
                            <a16:creationId xmlns:a16="http://schemas.microsoft.com/office/drawing/2014/main" id="{3258396A-612C-77D4-D304-1B4CD51DD2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6" y="946151"/>
                        <a:ext cx="8589963" cy="296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899" name="Object 3">
            <a:extLst>
              <a:ext uri="{FF2B5EF4-FFF2-40B4-BE49-F238E27FC236}">
                <a16:creationId xmlns:a16="http://schemas.microsoft.com/office/drawing/2014/main" id="{35008938-B9B5-02FC-9072-62EB6673C6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33900" y="1411289"/>
          <a:ext cx="2692400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208899" name="Object 3">
                        <a:extLst>
                          <a:ext uri="{FF2B5EF4-FFF2-40B4-BE49-F238E27FC236}">
                            <a16:creationId xmlns:a16="http://schemas.microsoft.com/office/drawing/2014/main" id="{35008938-B9B5-02FC-9072-62EB6673C6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1411289"/>
                        <a:ext cx="2692400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0" name="Object 4">
            <a:extLst>
              <a:ext uri="{FF2B5EF4-FFF2-40B4-BE49-F238E27FC236}">
                <a16:creationId xmlns:a16="http://schemas.microsoft.com/office/drawing/2014/main" id="{EF785488-4E83-C199-981D-A6743A14B3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8726" y="1411289"/>
          <a:ext cx="2530475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0" imgH="0" progId="">
                  <p:embed/>
                </p:oleObj>
              </mc:Choice>
              <mc:Fallback>
                <p:oleObj r:id="rId7" imgW="0" imgH="0" progId="">
                  <p:embed/>
                  <p:pic>
                    <p:nvPicPr>
                      <p:cNvPr id="208900" name="Object 4">
                        <a:extLst>
                          <a:ext uri="{FF2B5EF4-FFF2-40B4-BE49-F238E27FC236}">
                            <a16:creationId xmlns:a16="http://schemas.microsoft.com/office/drawing/2014/main" id="{EF785488-4E83-C199-981D-A6743A14B3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8726" y="1411289"/>
                        <a:ext cx="2530475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1" name="Object 5">
            <a:extLst>
              <a:ext uri="{FF2B5EF4-FFF2-40B4-BE49-F238E27FC236}">
                <a16:creationId xmlns:a16="http://schemas.microsoft.com/office/drawing/2014/main" id="{BCAAEB1A-698F-D2DF-90B6-3A52725550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60513" y="4170364"/>
          <a:ext cx="2690812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0" imgH="0" progId="">
                  <p:embed/>
                </p:oleObj>
              </mc:Choice>
              <mc:Fallback>
                <p:oleObj r:id="rId9" imgW="0" imgH="0" progId="">
                  <p:embed/>
                  <p:pic>
                    <p:nvPicPr>
                      <p:cNvPr id="208901" name="Object 5">
                        <a:extLst>
                          <a:ext uri="{FF2B5EF4-FFF2-40B4-BE49-F238E27FC236}">
                            <a16:creationId xmlns:a16="http://schemas.microsoft.com/office/drawing/2014/main" id="{BCAAEB1A-698F-D2DF-90B6-3A52725550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4170364"/>
                        <a:ext cx="2690812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2" name="Object 6">
            <a:extLst>
              <a:ext uri="{FF2B5EF4-FFF2-40B4-BE49-F238E27FC236}">
                <a16:creationId xmlns:a16="http://schemas.microsoft.com/office/drawing/2014/main" id="{C7C7BADF-6C7B-E437-F00C-389FCF0126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8976" y="4170364"/>
          <a:ext cx="2690813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0" imgH="0" progId="">
                  <p:embed/>
                </p:oleObj>
              </mc:Choice>
              <mc:Fallback>
                <p:oleObj r:id="rId11" imgW="0" imgH="0" progId="">
                  <p:embed/>
                  <p:pic>
                    <p:nvPicPr>
                      <p:cNvPr id="208902" name="Object 6">
                        <a:extLst>
                          <a:ext uri="{FF2B5EF4-FFF2-40B4-BE49-F238E27FC236}">
                            <a16:creationId xmlns:a16="http://schemas.microsoft.com/office/drawing/2014/main" id="{C7C7BADF-6C7B-E437-F00C-389FCF0126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6" y="4170364"/>
                        <a:ext cx="2690813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3" name="Object 7">
            <a:extLst>
              <a:ext uri="{FF2B5EF4-FFF2-40B4-BE49-F238E27FC236}">
                <a16:creationId xmlns:a16="http://schemas.microsoft.com/office/drawing/2014/main" id="{4AD76E83-9272-F2FB-F592-E4A4BAA9C5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89825" y="4170364"/>
          <a:ext cx="2584450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0" imgH="0" progId="">
                  <p:embed/>
                </p:oleObj>
              </mc:Choice>
              <mc:Fallback>
                <p:oleObj r:id="rId13" imgW="0" imgH="0" progId="">
                  <p:embed/>
                  <p:pic>
                    <p:nvPicPr>
                      <p:cNvPr id="208903" name="Object 7">
                        <a:extLst>
                          <a:ext uri="{FF2B5EF4-FFF2-40B4-BE49-F238E27FC236}">
                            <a16:creationId xmlns:a16="http://schemas.microsoft.com/office/drawing/2014/main" id="{4AD76E83-9272-F2FB-F592-E4A4BAA9C5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825" y="4170364"/>
                        <a:ext cx="2584450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1">
            <a:extLst>
              <a:ext uri="{FF2B5EF4-FFF2-40B4-BE49-F238E27FC236}">
                <a16:creationId xmlns:a16="http://schemas.microsoft.com/office/drawing/2014/main" id="{90911228-5AB0-624D-BA2F-E4CE3F174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HFS+</a:t>
            </a:r>
          </a:p>
        </p:txBody>
      </p:sp>
      <p:sp>
        <p:nvSpPr>
          <p:cNvPr id="198659" name="Text Box 2">
            <a:extLst>
              <a:ext uri="{FF2B5EF4-FFF2-40B4-BE49-F238E27FC236}">
                <a16:creationId xmlns:a16="http://schemas.microsoft.com/office/drawing/2014/main" id="{0E412F4F-38F2-E542-B80D-92746E8EC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6888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Developed by Apple to solve problems with HFS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Fully journaled data with write through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B+Trees for: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Catalog File, Extents Overflow File, and Attributes File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Data divided into sectors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1">
            <a:extLst>
              <a:ext uri="{FF2B5EF4-FFF2-40B4-BE49-F238E27FC236}">
                <a16:creationId xmlns:a16="http://schemas.microsoft.com/office/drawing/2014/main" id="{6FA9DF95-BDA3-334B-A3F6-6B5A33F22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NTFS</a:t>
            </a:r>
          </a:p>
        </p:txBody>
      </p:sp>
      <p:sp>
        <p:nvSpPr>
          <p:cNvPr id="200707" name="Text Box 2">
            <a:extLst>
              <a:ext uri="{FF2B5EF4-FFF2-40B4-BE49-F238E27FC236}">
                <a16:creationId xmlns:a16="http://schemas.microsoft.com/office/drawing/2014/main" id="{7393076E-3921-E24B-BE19-1325CDB32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6888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Created by Microsoft to replace FAT32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Allows for sparse files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B+Trees for indexing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Journaled Meta data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Everything about a file is meta-data and can be easily expanded and customized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Future of NTFS is WinFS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Relational database representing a filesystem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Developed on top of NTFS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1">
            <a:extLst>
              <a:ext uri="{FF2B5EF4-FFF2-40B4-BE49-F238E27FC236}">
                <a16:creationId xmlns:a16="http://schemas.microsoft.com/office/drawing/2014/main" id="{4BEB7BCC-B043-6C43-9B65-6E4560ADD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en-US" sz="3200" b="1">
                <a:solidFill>
                  <a:srgbClr val="000000"/>
                </a:solidFill>
                <a:latin typeface="Arial" charset="0"/>
              </a:rPr>
              <a:t>ZFS</a:t>
            </a:r>
          </a:p>
        </p:txBody>
      </p:sp>
      <p:sp>
        <p:nvSpPr>
          <p:cNvPr id="202755" name="Text Box 2">
            <a:extLst>
              <a:ext uri="{FF2B5EF4-FFF2-40B4-BE49-F238E27FC236}">
                <a16:creationId xmlns:a16="http://schemas.microsoft.com/office/drawing/2014/main" id="{4DE93F67-E035-EB41-8EC2-2EA8C3D00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1pPr>
            <a:lvl2pPr marL="496888" indent="-282575"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Verdana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Created by SUN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Pooled storage model</a:t>
            </a:r>
          </a:p>
          <a:p>
            <a:pPr lvl="1">
              <a:spcBef>
                <a:spcPts val="400"/>
              </a:spcBef>
              <a:buFont typeface="Arial" charset="0"/>
              <a:buChar char="–"/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charset="0"/>
              </a:rPr>
              <a:t>Can combine multiple drives as one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Borrows ideas from RAID-5 and adds journaling to prevent parity corruptions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Build in snapshot and clone features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Build in backup and restore</a:t>
            </a:r>
          </a:p>
          <a:p>
            <a:pPr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Build in compression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rrakesh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4443</Words>
  <Application>Microsoft Office PowerPoint</Application>
  <PresentationFormat>Widescreen</PresentationFormat>
  <Paragraphs>947</Paragraphs>
  <Slides>98</Slides>
  <Notes>97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98</vt:i4>
      </vt:variant>
    </vt:vector>
  </HeadingPairs>
  <TitlesOfParts>
    <vt:vector size="110" baseType="lpstr">
      <vt:lpstr>Aptos</vt:lpstr>
      <vt:lpstr>Arial</vt:lpstr>
      <vt:lpstr>DejaVu Sans</vt:lpstr>
      <vt:lpstr>Goudy Old Style</vt:lpstr>
      <vt:lpstr>Helvetica Neue</vt:lpstr>
      <vt:lpstr>Helvetica Neue Light</vt:lpstr>
      <vt:lpstr>Monotype Sorts</vt:lpstr>
      <vt:lpstr>MT Extra</vt:lpstr>
      <vt:lpstr>Symbol</vt:lpstr>
      <vt:lpstr>Times New Roman</vt:lpstr>
      <vt:lpstr>Verdana</vt:lpstr>
      <vt:lpstr>MarrakeshVTI</vt:lpstr>
      <vt:lpstr>Filesystems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Mongan, William</dc:creator>
  <cp:lastModifiedBy>Mongan, William</cp:lastModifiedBy>
  <cp:revision>82</cp:revision>
  <dcterms:created xsi:type="dcterms:W3CDTF">2024-01-11T18:12:50Z</dcterms:created>
  <dcterms:modified xsi:type="dcterms:W3CDTF">2024-01-12T21:19:51Z</dcterms:modified>
</cp:coreProperties>
</file>