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2"/>
  </p:notesMasterIdLst>
  <p:sldIdLst>
    <p:sldId id="256" r:id="rId2"/>
    <p:sldId id="258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285" r:id="rId17"/>
    <p:sldId id="371" r:id="rId18"/>
    <p:sldId id="257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4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12" r:id="rId53"/>
    <p:sldId id="413" r:id="rId54"/>
    <p:sldId id="414" r:id="rId55"/>
    <p:sldId id="415" r:id="rId56"/>
    <p:sldId id="416" r:id="rId57"/>
    <p:sldId id="417" r:id="rId58"/>
    <p:sldId id="418" r:id="rId59"/>
    <p:sldId id="419" r:id="rId60"/>
    <p:sldId id="420" r:id="rId61"/>
    <p:sldId id="421" r:id="rId62"/>
    <p:sldId id="422" r:id="rId63"/>
    <p:sldId id="423" r:id="rId64"/>
    <p:sldId id="424" r:id="rId65"/>
    <p:sldId id="425" r:id="rId66"/>
    <p:sldId id="428" r:id="rId67"/>
    <p:sldId id="429" r:id="rId68"/>
    <p:sldId id="370" r:id="rId69"/>
    <p:sldId id="286" r:id="rId70"/>
    <p:sldId id="287" r:id="rId71"/>
    <p:sldId id="288" r:id="rId72"/>
    <p:sldId id="444" r:id="rId73"/>
    <p:sldId id="445" r:id="rId74"/>
    <p:sldId id="446" r:id="rId75"/>
    <p:sldId id="447" r:id="rId76"/>
    <p:sldId id="448" r:id="rId77"/>
    <p:sldId id="449" r:id="rId78"/>
    <p:sldId id="450" r:id="rId79"/>
    <p:sldId id="451" r:id="rId80"/>
    <p:sldId id="452" r:id="rId81"/>
    <p:sldId id="453" r:id="rId82"/>
    <p:sldId id="289" r:id="rId83"/>
    <p:sldId id="291" r:id="rId84"/>
    <p:sldId id="292" r:id="rId85"/>
    <p:sldId id="293" r:id="rId86"/>
    <p:sldId id="294" r:id="rId87"/>
    <p:sldId id="295" r:id="rId88"/>
    <p:sldId id="298" r:id="rId89"/>
    <p:sldId id="299" r:id="rId90"/>
    <p:sldId id="301" r:id="rId91"/>
    <p:sldId id="304" r:id="rId92"/>
    <p:sldId id="305" r:id="rId93"/>
    <p:sldId id="306" r:id="rId94"/>
    <p:sldId id="308" r:id="rId95"/>
    <p:sldId id="309" r:id="rId96"/>
    <p:sldId id="310" r:id="rId97"/>
    <p:sldId id="315" r:id="rId98"/>
    <p:sldId id="316" r:id="rId99"/>
    <p:sldId id="317" r:id="rId100"/>
    <p:sldId id="318" r:id="rId101"/>
    <p:sldId id="319" r:id="rId102"/>
    <p:sldId id="320" r:id="rId103"/>
    <p:sldId id="321" r:id="rId104"/>
    <p:sldId id="322" r:id="rId105"/>
    <p:sldId id="323" r:id="rId106"/>
    <p:sldId id="324" r:id="rId107"/>
    <p:sldId id="325" r:id="rId108"/>
    <p:sldId id="326" r:id="rId109"/>
    <p:sldId id="327" r:id="rId110"/>
    <p:sldId id="328" r:id="rId111"/>
    <p:sldId id="329" r:id="rId112"/>
    <p:sldId id="330" r:id="rId113"/>
    <p:sldId id="331" r:id="rId114"/>
    <p:sldId id="332" r:id="rId115"/>
    <p:sldId id="333" r:id="rId116"/>
    <p:sldId id="334" r:id="rId117"/>
    <p:sldId id="335" r:id="rId118"/>
    <p:sldId id="336" r:id="rId119"/>
    <p:sldId id="337" r:id="rId120"/>
    <p:sldId id="338" r:id="rId121"/>
    <p:sldId id="339" r:id="rId122"/>
    <p:sldId id="340" r:id="rId123"/>
    <p:sldId id="341" r:id="rId124"/>
    <p:sldId id="342" r:id="rId125"/>
    <p:sldId id="343" r:id="rId126"/>
    <p:sldId id="344" r:id="rId127"/>
    <p:sldId id="345" r:id="rId128"/>
    <p:sldId id="346" r:id="rId129"/>
    <p:sldId id="347" r:id="rId130"/>
    <p:sldId id="348" r:id="rId131"/>
    <p:sldId id="351" r:id="rId132"/>
    <p:sldId id="352" r:id="rId133"/>
    <p:sldId id="353" r:id="rId134"/>
    <p:sldId id="354" r:id="rId135"/>
    <p:sldId id="355" r:id="rId136"/>
    <p:sldId id="356" r:id="rId137"/>
    <p:sldId id="357" r:id="rId138"/>
    <p:sldId id="358" r:id="rId139"/>
    <p:sldId id="360" r:id="rId140"/>
    <p:sldId id="361" r:id="rId141"/>
    <p:sldId id="362" r:id="rId142"/>
    <p:sldId id="363" r:id="rId143"/>
    <p:sldId id="365" r:id="rId144"/>
    <p:sldId id="367" r:id="rId145"/>
    <p:sldId id="454" r:id="rId146"/>
    <p:sldId id="455" r:id="rId147"/>
    <p:sldId id="456" r:id="rId148"/>
    <p:sldId id="457" r:id="rId149"/>
    <p:sldId id="458" r:id="rId150"/>
    <p:sldId id="459" r:id="rId151"/>
    <p:sldId id="460" r:id="rId152"/>
    <p:sldId id="461" r:id="rId153"/>
    <p:sldId id="462" r:id="rId154"/>
    <p:sldId id="463" r:id="rId155"/>
    <p:sldId id="464" r:id="rId156"/>
    <p:sldId id="465" r:id="rId157"/>
    <p:sldId id="466" r:id="rId158"/>
    <p:sldId id="467" r:id="rId159"/>
    <p:sldId id="468" r:id="rId160"/>
    <p:sldId id="469" r:id="rId1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89709" autoAdjust="0"/>
  </p:normalViewPr>
  <p:slideViewPr>
    <p:cSldViewPr snapToGrid="0">
      <p:cViewPr varScale="1">
        <p:scale>
          <a:sx n="95" d="100"/>
          <a:sy n="95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68C49-1136-4CD6-BF84-09BF06A9E6E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32FD0-8EFD-48B5-A1D0-1004723EE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5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0AA9AB-8382-44A9-8A31-1DCD44D2F19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C9FDD8D-D0AF-4A23-A374-34DAA2CE758C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5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D9DADF43-1C37-F0E0-F87D-679532BC9D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D56BE4A8-BDBD-423B-B9C2-E6614DDE377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1" name="Rectangle 1">
            <a:extLst>
              <a:ext uri="{FF2B5EF4-FFF2-40B4-BE49-F238E27FC236}">
                <a16:creationId xmlns:a16="http://schemas.microsoft.com/office/drawing/2014/main" id="{5892C7B1-CF42-F067-7AEC-30975DFF7A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2" name="Rectangle 2">
            <a:extLst>
              <a:ext uri="{FF2B5EF4-FFF2-40B4-BE49-F238E27FC236}">
                <a16:creationId xmlns:a16="http://schemas.microsoft.com/office/drawing/2014/main" id="{21F3173B-816C-9BE6-2E39-E612A7F9F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6978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AD2DFBA5-1177-FD4E-8939-D3BD2196A2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BDA24E68-326F-41CE-A4E2-77ED567327D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Text Box 1">
            <a:extLst>
              <a:ext uri="{FF2B5EF4-FFF2-40B4-BE49-F238E27FC236}">
                <a16:creationId xmlns:a16="http://schemas.microsoft.com/office/drawing/2014/main" id="{34C3B670-8DE7-B64A-8AC3-2D06917A9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1A3EBF4-35BE-4520-B095-4EE8192536A5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101</a:t>
            </a:fld>
            <a:endParaRPr lang="en-US" altLang="en-US"/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5E5ED5CC-740C-B547-04FE-6875989F5F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6513EB62-0E38-1BDF-9B46-F2DA58686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8C6613C7-7278-5C40-BA2C-E4C915E86A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3EC8E516-E8E9-4DD2-84F9-A7B43547C68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099" name="Text Box 1">
            <a:extLst>
              <a:ext uri="{FF2B5EF4-FFF2-40B4-BE49-F238E27FC236}">
                <a16:creationId xmlns:a16="http://schemas.microsoft.com/office/drawing/2014/main" id="{963FD348-4A42-2249-A961-8E34C0DCA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F612063-6B72-4936-B2AC-BF2C5F87D14B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102</a:t>
            </a:fld>
            <a:endParaRPr lang="en-US" altLang="en-US"/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7472E140-EA26-B654-75A0-6201F5A557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1" name="Rectangle 3">
            <a:extLst>
              <a:ext uri="{FF2B5EF4-FFF2-40B4-BE49-F238E27FC236}">
                <a16:creationId xmlns:a16="http://schemas.microsoft.com/office/drawing/2014/main" id="{321E02CD-3B54-9DCD-6FA9-CB39D70DB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2690E576-1199-E243-ACE3-B9F15B7201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D21704CA-8405-4729-830D-02420ED6A0B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3" name="Text Box 1">
            <a:extLst>
              <a:ext uri="{FF2B5EF4-FFF2-40B4-BE49-F238E27FC236}">
                <a16:creationId xmlns:a16="http://schemas.microsoft.com/office/drawing/2014/main" id="{B8992137-DF50-8C47-A29B-CE09DE1C6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C81F7C6-B665-44E0-8947-3B0B7081ABDA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103</a:t>
            </a:fld>
            <a:endParaRPr lang="en-US" altLang="en-US"/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id="{CDBB4EAA-E403-D135-B44E-8CC8A9375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F2B1CDC4-0DDB-D693-4431-AA23B8DE6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FAE5CC47-ECBB-DB49-ADC2-9D75C49A0E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D6652CB7-82EF-41CF-9ED6-BBD86088FEE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Rectangle 1">
            <a:extLst>
              <a:ext uri="{FF2B5EF4-FFF2-40B4-BE49-F238E27FC236}">
                <a16:creationId xmlns:a16="http://schemas.microsoft.com/office/drawing/2014/main" id="{41A31D35-B060-7147-633D-E6FAAC3034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21D18D10-BA41-C74C-ADA1-0B5D8EFBE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222E509D-EF35-9141-95C3-D319FF013D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2210B801-12DC-4DDF-B580-80B68BFC1E8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1" name="Text Box 1">
            <a:extLst>
              <a:ext uri="{FF2B5EF4-FFF2-40B4-BE49-F238E27FC236}">
                <a16:creationId xmlns:a16="http://schemas.microsoft.com/office/drawing/2014/main" id="{30594311-A8AC-C141-97AC-597D53B72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EA858E1-0C42-48DC-99A4-92629B410546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105</a:t>
            </a:fld>
            <a:endParaRPr lang="en-US" altLang="en-US"/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id="{F85DD91A-56AB-C5BB-ABDE-463F950C0C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5" name="Rectangle 3">
            <a:extLst>
              <a:ext uri="{FF2B5EF4-FFF2-40B4-BE49-F238E27FC236}">
                <a16:creationId xmlns:a16="http://schemas.microsoft.com/office/drawing/2014/main" id="{520C832F-C9DE-8744-9206-09EEA1944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62F1B833-7413-2F48-BDFA-5430B689E5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9095A1CB-632B-47FF-AC2D-9D801D37431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5" name="Text Box 1">
            <a:extLst>
              <a:ext uri="{FF2B5EF4-FFF2-40B4-BE49-F238E27FC236}">
                <a16:creationId xmlns:a16="http://schemas.microsoft.com/office/drawing/2014/main" id="{6C9DF244-18B2-CF40-A6E1-C861AACE3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453DFE0-837C-40D7-9EDF-16069B4FF154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106</a:t>
            </a:fld>
            <a:endParaRPr lang="en-US" altLang="en-US"/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8450BED1-9DD2-23CD-7704-3BED22CC6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B4EB4C30-F34E-6A3E-56DD-851B3DEC3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48A50B5A-2E49-B94E-AA04-ADC3E4FBD8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B954DF71-A3D7-4E93-BF32-E917BDE5B94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9" name="Text Box 1">
            <a:extLst>
              <a:ext uri="{FF2B5EF4-FFF2-40B4-BE49-F238E27FC236}">
                <a16:creationId xmlns:a16="http://schemas.microsoft.com/office/drawing/2014/main" id="{E0094DF6-5622-C949-950C-03259C886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E806EB0-7C1F-41DC-9010-99655AEAD49E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107</a:t>
            </a:fld>
            <a:endParaRPr lang="en-US" altLang="en-US"/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778AA207-32CF-47E3-FE43-2EC6998D9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16FAAE12-ECF7-0521-A5EE-0AF2F15F1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5409028F-967D-C343-8F6F-95E9C7DCC3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886717FC-4263-47CD-9877-2EC97389F29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3" name="Text Box 1">
            <a:extLst>
              <a:ext uri="{FF2B5EF4-FFF2-40B4-BE49-F238E27FC236}">
                <a16:creationId xmlns:a16="http://schemas.microsoft.com/office/drawing/2014/main" id="{76173FDD-F0AD-A546-926E-F9A54B83B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A9D4D18-5129-4A1A-A59C-2740FE7C0FCE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108</a:t>
            </a:fld>
            <a:endParaRPr lang="en-US" altLang="en-US"/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5FD9DA9D-CEBD-E146-6C44-2F19C2159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9" name="Rectangle 3">
            <a:extLst>
              <a:ext uri="{FF2B5EF4-FFF2-40B4-BE49-F238E27FC236}">
                <a16:creationId xmlns:a16="http://schemas.microsoft.com/office/drawing/2014/main" id="{52459701-28DF-A1B6-9C55-3DE0C6BFB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E683DF10-8083-544E-8B12-740FC7F21D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EEF8F42A-78FB-42AE-8561-187BC88E693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7" name="Text Box 1">
            <a:extLst>
              <a:ext uri="{FF2B5EF4-FFF2-40B4-BE49-F238E27FC236}">
                <a16:creationId xmlns:a16="http://schemas.microsoft.com/office/drawing/2014/main" id="{CAD43495-4617-C84E-A6D9-ABD39493A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0E97E05-D867-49CC-85A8-9B519E2B3483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109</a:t>
            </a:fld>
            <a:endParaRPr lang="en-US" altLang="en-US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08ED3B2A-FA67-55CA-92C2-97EB60C68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7864053B-BB6B-358E-F251-AA3BDABBE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751AE3CE-B821-D547-BAC9-0B8E3E65DD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6282CAD6-577F-476E-B01C-7EA354D8EAB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291" name="Text Box 1">
            <a:extLst>
              <a:ext uri="{FF2B5EF4-FFF2-40B4-BE49-F238E27FC236}">
                <a16:creationId xmlns:a16="http://schemas.microsoft.com/office/drawing/2014/main" id="{BCA5E84D-9B93-1846-A223-B24185E03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FECF17-3318-4A1E-94C8-B3144AC7CF98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110</a:t>
            </a:fld>
            <a:endParaRPr lang="en-US" altLang="en-US"/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46FC6EF8-34FA-0CE3-0428-8D04937CB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5" name="Rectangle 3">
            <a:extLst>
              <a:ext uri="{FF2B5EF4-FFF2-40B4-BE49-F238E27FC236}">
                <a16:creationId xmlns:a16="http://schemas.microsoft.com/office/drawing/2014/main" id="{53C0A507-6C3B-8D7E-EB81-EB13764EA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98351513-92D7-BEFD-B2D6-235E31B119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74DC8824-81E7-4E41-A5AA-641E02ADD50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5" name="Text Box 1">
            <a:extLst>
              <a:ext uri="{FF2B5EF4-FFF2-40B4-BE49-F238E27FC236}">
                <a16:creationId xmlns:a16="http://schemas.microsoft.com/office/drawing/2014/main" id="{15CC3977-59AF-150F-C578-343D29C3A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September 4, 1997</a:t>
            </a:r>
          </a:p>
        </p:txBody>
      </p:sp>
      <p:sp>
        <p:nvSpPr>
          <p:cNvPr id="172036" name="Text Box 2">
            <a:extLst>
              <a:ext uri="{FF2B5EF4-FFF2-40B4-BE49-F238E27FC236}">
                <a16:creationId xmlns:a16="http://schemas.microsoft.com/office/drawing/2014/main" id="{515AF95A-18B8-4B34-9388-01B8D88FD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D9F9CDC-B2BE-4259-8580-A3C073DCC3DF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7" name="Rectangle 3">
            <a:extLst>
              <a:ext uri="{FF2B5EF4-FFF2-40B4-BE49-F238E27FC236}">
                <a16:creationId xmlns:a16="http://schemas.microsoft.com/office/drawing/2014/main" id="{F1193BCF-D0FF-62B6-0020-417D725DB6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8" name="Rectangle 4">
            <a:extLst>
              <a:ext uri="{FF2B5EF4-FFF2-40B4-BE49-F238E27FC236}">
                <a16:creationId xmlns:a16="http://schemas.microsoft.com/office/drawing/2014/main" id="{78296539-7D55-9C31-F6E8-4B9412894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0524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5C26A2A8-EDEC-074A-9D7E-830873C618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3165FBAB-29A8-4CDB-AF49-9BD20FFC135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5" name="Text Box 1">
            <a:extLst>
              <a:ext uri="{FF2B5EF4-FFF2-40B4-BE49-F238E27FC236}">
                <a16:creationId xmlns:a16="http://schemas.microsoft.com/office/drawing/2014/main" id="{73129E4C-3E3E-3546-B882-FE85D3433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75B4F22-30A6-44D2-8BBD-95D4E4CDEBDE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111</a:t>
            </a:fld>
            <a:endParaRPr lang="en-US" altLang="en-US"/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03D26009-1C39-4CAA-FB26-9F4A37A833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5B530C46-8A86-1B75-C53A-138F6F7CC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90C78E46-B0BF-CF46-BDA2-DA0862A4B2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A927AFF0-2517-4456-A245-6E1DE3DA87A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39" name="Rectangle 1">
            <a:extLst>
              <a:ext uri="{FF2B5EF4-FFF2-40B4-BE49-F238E27FC236}">
                <a16:creationId xmlns:a16="http://schemas.microsoft.com/office/drawing/2014/main" id="{A7CDCF8F-796D-0FCA-CA94-BB2ABE67F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0" name="Rectangle 2">
            <a:extLst>
              <a:ext uri="{FF2B5EF4-FFF2-40B4-BE49-F238E27FC236}">
                <a16:creationId xmlns:a16="http://schemas.microsoft.com/office/drawing/2014/main" id="{2EAD5C97-356B-2EB3-8558-8D316BA4A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6B46F8AB-ED24-8743-BA74-5312AD99E7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B591BA9F-3A44-457C-8AD7-01DFD132351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7" name="Rectangle 1">
            <a:extLst>
              <a:ext uri="{FF2B5EF4-FFF2-40B4-BE49-F238E27FC236}">
                <a16:creationId xmlns:a16="http://schemas.microsoft.com/office/drawing/2014/main" id="{382576B6-5E88-43A9-B62E-55B41A1D9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4114887C-469A-DC1C-AC67-CB4B1D61D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8BFC63B7-5919-284A-80BE-235D74EE3D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17FDE242-2E84-4D0A-916D-FF2BB5771AD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5" name="Rectangle 1">
            <a:extLst>
              <a:ext uri="{FF2B5EF4-FFF2-40B4-BE49-F238E27FC236}">
                <a16:creationId xmlns:a16="http://schemas.microsoft.com/office/drawing/2014/main" id="{8D8858DC-ECAA-3576-7193-97FBF8CB25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6" name="Rectangle 2">
            <a:extLst>
              <a:ext uri="{FF2B5EF4-FFF2-40B4-BE49-F238E27FC236}">
                <a16:creationId xmlns:a16="http://schemas.microsoft.com/office/drawing/2014/main" id="{69C5A4C9-A0EB-52CF-ED58-8FBC30FD9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66D97FCC-F682-F141-818A-795016B7B6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9BB5A254-C354-4C7B-95DB-E2833BC8FEF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3" name="Rectangle 1">
            <a:extLst>
              <a:ext uri="{FF2B5EF4-FFF2-40B4-BE49-F238E27FC236}">
                <a16:creationId xmlns:a16="http://schemas.microsoft.com/office/drawing/2014/main" id="{B6068F1A-6962-FFFB-0405-D66A9B5072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4" name="Rectangle 2">
            <a:extLst>
              <a:ext uri="{FF2B5EF4-FFF2-40B4-BE49-F238E27FC236}">
                <a16:creationId xmlns:a16="http://schemas.microsoft.com/office/drawing/2014/main" id="{31D90D38-F184-6D5C-2C15-C2CA632F8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1A81218E-04D0-354A-B12D-12F171344C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C640919D-852D-4070-AEDB-0D5F36D947C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1" name="Rectangle 1">
            <a:extLst>
              <a:ext uri="{FF2B5EF4-FFF2-40B4-BE49-F238E27FC236}">
                <a16:creationId xmlns:a16="http://schemas.microsoft.com/office/drawing/2014/main" id="{A53004D6-D3CF-A47E-5511-6C097A7FF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2" name="Rectangle 2">
            <a:extLst>
              <a:ext uri="{FF2B5EF4-FFF2-40B4-BE49-F238E27FC236}">
                <a16:creationId xmlns:a16="http://schemas.microsoft.com/office/drawing/2014/main" id="{61FEF104-94DF-826F-3F7B-E64B27D90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72414507-DEE4-EE4F-BC1C-BEB54623BD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05E6BE49-616A-4091-8519-6EB69CEB581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79" name="Rectangle 1">
            <a:extLst>
              <a:ext uri="{FF2B5EF4-FFF2-40B4-BE49-F238E27FC236}">
                <a16:creationId xmlns:a16="http://schemas.microsoft.com/office/drawing/2014/main" id="{4378D332-588B-D5E3-5F23-FC5F13BACD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0" name="Rectangle 2">
            <a:extLst>
              <a:ext uri="{FF2B5EF4-FFF2-40B4-BE49-F238E27FC236}">
                <a16:creationId xmlns:a16="http://schemas.microsoft.com/office/drawing/2014/main" id="{10E733F6-A921-FE9D-8CAD-3AED5C571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3FF5CC98-5A42-474A-B206-1382B0F193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C2A9C61D-55CB-4F95-BFAB-A7E060A62D3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83" name="Text Box 1">
            <a:extLst>
              <a:ext uri="{FF2B5EF4-FFF2-40B4-BE49-F238E27FC236}">
                <a16:creationId xmlns:a16="http://schemas.microsoft.com/office/drawing/2014/main" id="{B4FDB3B0-F053-464D-B60C-23B69EBB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854576A-6BE5-4EF0-9BCE-F93FEE539817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118</a:t>
            </a:fld>
            <a:endParaRPr lang="en-US" altLang="en-US"/>
          </a:p>
        </p:txBody>
      </p:sp>
      <p:sp>
        <p:nvSpPr>
          <p:cNvPr id="129028" name="Rectangle 2">
            <a:extLst>
              <a:ext uri="{FF2B5EF4-FFF2-40B4-BE49-F238E27FC236}">
                <a16:creationId xmlns:a16="http://schemas.microsoft.com/office/drawing/2014/main" id="{6B5D26FB-A0AA-6D39-5121-4F02EEC57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9" name="Rectangle 3">
            <a:extLst>
              <a:ext uri="{FF2B5EF4-FFF2-40B4-BE49-F238E27FC236}">
                <a16:creationId xmlns:a16="http://schemas.microsoft.com/office/drawing/2014/main" id="{F2B70E2B-0D99-41AD-6EB5-245AC446E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D0FE645F-8EB2-AE40-812B-15A2666E5D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58C979A8-6C03-4868-AAC5-D6D0BD4DE50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3F3488F5-76AF-C414-7A1B-623C77C5E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B4A4BF8-2FF8-A19D-61A1-EC7305F3D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BA4FB5FC-4D04-FE40-89A3-C772E01596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4FEE82F8-0EA9-428D-8516-EB27577A532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3" name="Rectangle 1">
            <a:extLst>
              <a:ext uri="{FF2B5EF4-FFF2-40B4-BE49-F238E27FC236}">
                <a16:creationId xmlns:a16="http://schemas.microsoft.com/office/drawing/2014/main" id="{BE3BFDB5-DD1B-818B-9EB3-275889946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4" name="Rectangle 2">
            <a:extLst>
              <a:ext uri="{FF2B5EF4-FFF2-40B4-BE49-F238E27FC236}">
                <a16:creationId xmlns:a16="http://schemas.microsoft.com/office/drawing/2014/main" id="{B07B9A8B-BE74-206F-306A-57AFCB1E9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56F34A72-7278-86DE-21D9-D8D32A7997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6354DCFA-885D-46CB-AFCD-D9979D39575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Text Box 1">
            <a:extLst>
              <a:ext uri="{FF2B5EF4-FFF2-40B4-BE49-F238E27FC236}">
                <a16:creationId xmlns:a16="http://schemas.microsoft.com/office/drawing/2014/main" id="{B04D67ED-2FA7-D274-073C-4C02D0415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September 4, 1997</a:t>
            </a:r>
          </a:p>
        </p:txBody>
      </p:sp>
      <p:sp>
        <p:nvSpPr>
          <p:cNvPr id="173060" name="Text Box 2">
            <a:extLst>
              <a:ext uri="{FF2B5EF4-FFF2-40B4-BE49-F238E27FC236}">
                <a16:creationId xmlns:a16="http://schemas.microsoft.com/office/drawing/2014/main" id="{C7F669E3-87E3-D08E-B24B-4236DA2F0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741F2D-EC94-4371-A493-B12C889337C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61" name="Rectangle 3">
            <a:extLst>
              <a:ext uri="{FF2B5EF4-FFF2-40B4-BE49-F238E27FC236}">
                <a16:creationId xmlns:a16="http://schemas.microsoft.com/office/drawing/2014/main" id="{D6D9FACE-9643-2173-EA54-1301CF486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62" name="Rectangle 4">
            <a:extLst>
              <a:ext uri="{FF2B5EF4-FFF2-40B4-BE49-F238E27FC236}">
                <a16:creationId xmlns:a16="http://schemas.microsoft.com/office/drawing/2014/main" id="{992F3BF4-0F38-256B-E742-4EC02B592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0434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5DB995E0-2C90-F94C-B014-1D41B2B7B2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7B2E9928-04EC-404D-9705-8C3742A1790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55" name="Text Box 1">
            <a:extLst>
              <a:ext uri="{FF2B5EF4-FFF2-40B4-BE49-F238E27FC236}">
                <a16:creationId xmlns:a16="http://schemas.microsoft.com/office/drawing/2014/main" id="{D10C2EDC-E1C6-3C48-9FD6-6096575AC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C8FB935-F95B-407A-9049-5060809A9470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121</a:t>
            </a:fld>
            <a:endParaRPr lang="en-US" altLang="en-US"/>
          </a:p>
        </p:txBody>
      </p:sp>
      <p:sp>
        <p:nvSpPr>
          <p:cNvPr id="135172" name="Rectangle 2">
            <a:extLst>
              <a:ext uri="{FF2B5EF4-FFF2-40B4-BE49-F238E27FC236}">
                <a16:creationId xmlns:a16="http://schemas.microsoft.com/office/drawing/2014/main" id="{68949CC2-2380-CE5A-868B-91A41645D9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3" name="Rectangle 3">
            <a:extLst>
              <a:ext uri="{FF2B5EF4-FFF2-40B4-BE49-F238E27FC236}">
                <a16:creationId xmlns:a16="http://schemas.microsoft.com/office/drawing/2014/main" id="{042DDED5-AF61-657F-CE52-4BF9B4E27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EF7FBB27-AF7D-0B4F-ACAF-76250B18A8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534CF187-99FE-41B0-9DE0-40CA2A84002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9" name="Rectangle 1">
            <a:extLst>
              <a:ext uri="{FF2B5EF4-FFF2-40B4-BE49-F238E27FC236}">
                <a16:creationId xmlns:a16="http://schemas.microsoft.com/office/drawing/2014/main" id="{A8F32273-3C75-6D55-2757-CEBE3BA4C5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20" name="Rectangle 2">
            <a:extLst>
              <a:ext uri="{FF2B5EF4-FFF2-40B4-BE49-F238E27FC236}">
                <a16:creationId xmlns:a16="http://schemas.microsoft.com/office/drawing/2014/main" id="{F2B4463F-BCF4-E068-1B50-EF7D1E15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2F05AC39-149B-7641-972E-472C32E488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FE834092-0F15-4255-9A65-AB541C7E129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7" name="Rectangle 1">
            <a:extLst>
              <a:ext uri="{FF2B5EF4-FFF2-40B4-BE49-F238E27FC236}">
                <a16:creationId xmlns:a16="http://schemas.microsoft.com/office/drawing/2014/main" id="{3442B5F0-832D-76DD-5C07-F6F99E39A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8" name="Rectangle 2">
            <a:extLst>
              <a:ext uri="{FF2B5EF4-FFF2-40B4-BE49-F238E27FC236}">
                <a16:creationId xmlns:a16="http://schemas.microsoft.com/office/drawing/2014/main" id="{07C7CBA1-E74F-8E58-BE93-E88865582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E9CC51CB-8D67-6A45-B336-DDD16F68B9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9866060E-9F84-43BA-AFD5-A62327FFCF9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5" name="Rectangle 1">
            <a:extLst>
              <a:ext uri="{FF2B5EF4-FFF2-40B4-BE49-F238E27FC236}">
                <a16:creationId xmlns:a16="http://schemas.microsoft.com/office/drawing/2014/main" id="{B5C82182-DB59-4CA7-645B-CFB3B05D3D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6" name="Rectangle 2">
            <a:extLst>
              <a:ext uri="{FF2B5EF4-FFF2-40B4-BE49-F238E27FC236}">
                <a16:creationId xmlns:a16="http://schemas.microsoft.com/office/drawing/2014/main" id="{59CFEAC8-913C-8BCB-5D0B-4156F90D9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AD04FAE1-D795-434D-82E6-1B280A6379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C76A402A-9C8B-435E-8B82-E9C791E54BA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651" name="Text Box 1">
            <a:extLst>
              <a:ext uri="{FF2B5EF4-FFF2-40B4-BE49-F238E27FC236}">
                <a16:creationId xmlns:a16="http://schemas.microsoft.com/office/drawing/2014/main" id="{A0535426-D62E-354C-B108-108D61862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9D5EAA-CDCD-48EE-AF54-592E11B528CC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125</a:t>
            </a:fld>
            <a:endParaRPr lang="en-US" altLang="en-US"/>
          </a:p>
        </p:txBody>
      </p:sp>
      <p:sp>
        <p:nvSpPr>
          <p:cNvPr id="143364" name="Rectangle 2">
            <a:extLst>
              <a:ext uri="{FF2B5EF4-FFF2-40B4-BE49-F238E27FC236}">
                <a16:creationId xmlns:a16="http://schemas.microsoft.com/office/drawing/2014/main" id="{1ED1148D-463C-8A07-D4C4-1D6B7B139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5" name="Rectangle 3">
            <a:extLst>
              <a:ext uri="{FF2B5EF4-FFF2-40B4-BE49-F238E27FC236}">
                <a16:creationId xmlns:a16="http://schemas.microsoft.com/office/drawing/2014/main" id="{1BC86864-0B2D-8427-38D2-6912DE671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105537CE-17C2-9E4B-9D36-4587D16ABF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B5B34B44-2D67-4E36-8204-A304EA7F983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1" name="Rectangle 1">
            <a:extLst>
              <a:ext uri="{FF2B5EF4-FFF2-40B4-BE49-F238E27FC236}">
                <a16:creationId xmlns:a16="http://schemas.microsoft.com/office/drawing/2014/main" id="{719CA751-3054-E8C0-6E11-A6A0125DF3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2" name="Rectangle 2">
            <a:extLst>
              <a:ext uri="{FF2B5EF4-FFF2-40B4-BE49-F238E27FC236}">
                <a16:creationId xmlns:a16="http://schemas.microsoft.com/office/drawing/2014/main" id="{BC05678A-37C0-A806-7FAF-3529A884B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1A27C5D6-DBA3-0548-B4FB-5554720E2D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5824D919-1834-44A0-8DA9-39436612A1D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7459" name="Rectangle 1">
            <a:extLst>
              <a:ext uri="{FF2B5EF4-FFF2-40B4-BE49-F238E27FC236}">
                <a16:creationId xmlns:a16="http://schemas.microsoft.com/office/drawing/2014/main" id="{E55FFFDD-B50C-D03C-01B1-FDF68A684B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60" name="Rectangle 2">
            <a:extLst>
              <a:ext uri="{FF2B5EF4-FFF2-40B4-BE49-F238E27FC236}">
                <a16:creationId xmlns:a16="http://schemas.microsoft.com/office/drawing/2014/main" id="{52F74BC3-604D-F057-ED96-10ED34C82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46165949-154E-5043-A300-B773A1E16A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1A5332A2-85C8-49D5-93AF-FD8B33525BA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07" name="Rectangle 1">
            <a:extLst>
              <a:ext uri="{FF2B5EF4-FFF2-40B4-BE49-F238E27FC236}">
                <a16:creationId xmlns:a16="http://schemas.microsoft.com/office/drawing/2014/main" id="{C2EDDAA3-D6F9-B854-C10C-B79EF27D1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8" name="Rectangle 2">
            <a:extLst>
              <a:ext uri="{FF2B5EF4-FFF2-40B4-BE49-F238E27FC236}">
                <a16:creationId xmlns:a16="http://schemas.microsoft.com/office/drawing/2014/main" id="{FF9011A5-6C97-CDD4-2304-C32A66B3B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184C1A8A-6623-644D-9FD8-1FCDFF56A3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99F3A314-8806-4028-AB8E-AEC835044F5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55" name="Rectangle 1">
            <a:extLst>
              <a:ext uri="{FF2B5EF4-FFF2-40B4-BE49-F238E27FC236}">
                <a16:creationId xmlns:a16="http://schemas.microsoft.com/office/drawing/2014/main" id="{C05D0B03-681C-1666-F4AC-D7A96A376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6" name="Rectangle 2">
            <a:extLst>
              <a:ext uri="{FF2B5EF4-FFF2-40B4-BE49-F238E27FC236}">
                <a16:creationId xmlns:a16="http://schemas.microsoft.com/office/drawing/2014/main" id="{1055D4CB-3647-75D7-ABBD-7341CB8A9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84675C7A-956B-6F4B-975B-ED07C6754C7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AE5BADFB-0A82-499D-9F6F-F6335497690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03" name="Rectangle 1">
            <a:extLst>
              <a:ext uri="{FF2B5EF4-FFF2-40B4-BE49-F238E27FC236}">
                <a16:creationId xmlns:a16="http://schemas.microsoft.com/office/drawing/2014/main" id="{BFDFAE54-1A5F-B3D6-D8EA-79948BF1F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4" name="Rectangle 2">
            <a:extLst>
              <a:ext uri="{FF2B5EF4-FFF2-40B4-BE49-F238E27FC236}">
                <a16:creationId xmlns:a16="http://schemas.microsoft.com/office/drawing/2014/main" id="{068A0628-3785-0153-BB52-2FA9C6CAB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>
            <a:extLst>
              <a:ext uri="{FF2B5EF4-FFF2-40B4-BE49-F238E27FC236}">
                <a16:creationId xmlns:a16="http://schemas.microsoft.com/office/drawing/2014/main" id="{6034104D-C15A-48A7-3D16-5918BE0F81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0A4363F9-396F-44C2-B26E-A1CA77E85C6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3" name="Text Box 1">
            <a:extLst>
              <a:ext uri="{FF2B5EF4-FFF2-40B4-BE49-F238E27FC236}">
                <a16:creationId xmlns:a16="http://schemas.microsoft.com/office/drawing/2014/main" id="{546DC3CC-81F6-4A7D-A458-2F50D47D7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September 4, 1997</a:t>
            </a:r>
          </a:p>
        </p:txBody>
      </p:sp>
      <p:sp>
        <p:nvSpPr>
          <p:cNvPr id="174084" name="Text Box 2">
            <a:extLst>
              <a:ext uri="{FF2B5EF4-FFF2-40B4-BE49-F238E27FC236}">
                <a16:creationId xmlns:a16="http://schemas.microsoft.com/office/drawing/2014/main" id="{F4D368EC-9AED-1D10-57BA-2637B282E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AAFE2A-17B9-4980-830E-8F0380805136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5" name="Rectangle 3">
            <a:extLst>
              <a:ext uri="{FF2B5EF4-FFF2-40B4-BE49-F238E27FC236}">
                <a16:creationId xmlns:a16="http://schemas.microsoft.com/office/drawing/2014/main" id="{CC5B6B62-098F-3F0F-4894-4D2A2D650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086" name="Rectangle 4">
            <a:extLst>
              <a:ext uri="{FF2B5EF4-FFF2-40B4-BE49-F238E27FC236}">
                <a16:creationId xmlns:a16="http://schemas.microsoft.com/office/drawing/2014/main" id="{C02DAE71-A3D2-58D0-350B-6A2DEEBF6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2911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62378165-DA79-A841-970D-786F6C3D86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E0CA9394-291E-46CE-BB96-00CE1A76E1F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43" name="Text Box 1">
            <a:extLst>
              <a:ext uri="{FF2B5EF4-FFF2-40B4-BE49-F238E27FC236}">
                <a16:creationId xmlns:a16="http://schemas.microsoft.com/office/drawing/2014/main" id="{A17BE452-D2FA-B84F-A630-35E8E4A09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D1ED29-F3CB-4992-94C8-C0874B8CD59A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131</a:t>
            </a:fld>
            <a:endParaRPr lang="en-US" altLang="en-US"/>
          </a:p>
        </p:txBody>
      </p:sp>
      <p:sp>
        <p:nvSpPr>
          <p:cNvPr id="159748" name="Rectangle 2">
            <a:extLst>
              <a:ext uri="{FF2B5EF4-FFF2-40B4-BE49-F238E27FC236}">
                <a16:creationId xmlns:a16="http://schemas.microsoft.com/office/drawing/2014/main" id="{3CDD2BA4-C3A8-0EE0-2F7E-FD191F1DC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9" name="Rectangle 3">
            <a:extLst>
              <a:ext uri="{FF2B5EF4-FFF2-40B4-BE49-F238E27FC236}">
                <a16:creationId xmlns:a16="http://schemas.microsoft.com/office/drawing/2014/main" id="{6EA99F7A-641A-0ECF-B704-D33CA447A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43DFA5CF-41B4-0C4F-8739-D549AC80A7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18DC0445-442E-4BEF-B9DF-237D7C2B933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1795" name="Rectangle 1">
            <a:extLst>
              <a:ext uri="{FF2B5EF4-FFF2-40B4-BE49-F238E27FC236}">
                <a16:creationId xmlns:a16="http://schemas.microsoft.com/office/drawing/2014/main" id="{56B21125-64A6-E482-672A-618BD200D4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6" name="Rectangle 2">
            <a:extLst>
              <a:ext uri="{FF2B5EF4-FFF2-40B4-BE49-F238E27FC236}">
                <a16:creationId xmlns:a16="http://schemas.microsoft.com/office/drawing/2014/main" id="{113620AB-61AB-5312-0D01-C3F9A307C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9C2CE68B-16CA-3D4C-8202-451333A2D2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AD744C88-7270-44EB-B73F-C2C34934BF5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891" name="Text Box 1">
            <a:extLst>
              <a:ext uri="{FF2B5EF4-FFF2-40B4-BE49-F238E27FC236}">
                <a16:creationId xmlns:a16="http://schemas.microsoft.com/office/drawing/2014/main" id="{22B11F31-73EB-FE48-B93D-8270CCB46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B366F14-B457-434B-9B49-24C6C95B6563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133</a:t>
            </a:fld>
            <a:endParaRPr lang="en-US" altLang="en-US"/>
          </a:p>
        </p:txBody>
      </p:sp>
      <p:sp>
        <p:nvSpPr>
          <p:cNvPr id="163844" name="Rectangle 2">
            <a:extLst>
              <a:ext uri="{FF2B5EF4-FFF2-40B4-BE49-F238E27FC236}">
                <a16:creationId xmlns:a16="http://schemas.microsoft.com/office/drawing/2014/main" id="{E97390BC-B3C1-8363-51FD-7675FEA427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5" name="Rectangle 3">
            <a:extLst>
              <a:ext uri="{FF2B5EF4-FFF2-40B4-BE49-F238E27FC236}">
                <a16:creationId xmlns:a16="http://schemas.microsoft.com/office/drawing/2014/main" id="{461B621A-8BEC-F0C0-79CB-0D9CFD389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6000EF5D-0B72-A545-83E6-CB78051836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22C27D4F-95A3-4B1D-9606-7559F52EA5D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6915" name="Text Box 1">
            <a:extLst>
              <a:ext uri="{FF2B5EF4-FFF2-40B4-BE49-F238E27FC236}">
                <a16:creationId xmlns:a16="http://schemas.microsoft.com/office/drawing/2014/main" id="{734015E8-F687-D94D-B624-DD2ED6479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4F79E45-D0D2-454B-A0B9-D3C8FB90E813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134</a:t>
            </a:fld>
            <a:endParaRPr lang="en-US" altLang="en-US"/>
          </a:p>
        </p:txBody>
      </p:sp>
      <p:sp>
        <p:nvSpPr>
          <p:cNvPr id="165892" name="Rectangle 2">
            <a:extLst>
              <a:ext uri="{FF2B5EF4-FFF2-40B4-BE49-F238E27FC236}">
                <a16:creationId xmlns:a16="http://schemas.microsoft.com/office/drawing/2014/main" id="{6AE46BA0-B2E3-F64C-9AE1-85FD588DB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3" name="Rectangle 3">
            <a:extLst>
              <a:ext uri="{FF2B5EF4-FFF2-40B4-BE49-F238E27FC236}">
                <a16:creationId xmlns:a16="http://schemas.microsoft.com/office/drawing/2014/main" id="{065E4F3B-26C7-F980-DE8A-5F8DBC644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5C506A97-8E2F-234E-B1B4-6B7A5ECA37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3E3B4C7F-7A5D-4F6E-A421-55958A28C6D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939" name="Text Box 1">
            <a:extLst>
              <a:ext uri="{FF2B5EF4-FFF2-40B4-BE49-F238E27FC236}">
                <a16:creationId xmlns:a16="http://schemas.microsoft.com/office/drawing/2014/main" id="{20B32CD3-2F0E-E542-BA92-A7C746E9C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DA4290-68A7-46A6-971F-189E33921159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135</a:t>
            </a:fld>
            <a:endParaRPr lang="en-US" altLang="en-US"/>
          </a:p>
        </p:txBody>
      </p:sp>
      <p:sp>
        <p:nvSpPr>
          <p:cNvPr id="167940" name="Rectangle 2">
            <a:extLst>
              <a:ext uri="{FF2B5EF4-FFF2-40B4-BE49-F238E27FC236}">
                <a16:creationId xmlns:a16="http://schemas.microsoft.com/office/drawing/2014/main" id="{39B6BF57-E7B9-6355-FA53-A05B788DC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7941" name="Rectangle 3">
            <a:extLst>
              <a:ext uri="{FF2B5EF4-FFF2-40B4-BE49-F238E27FC236}">
                <a16:creationId xmlns:a16="http://schemas.microsoft.com/office/drawing/2014/main" id="{75EAE663-CF1C-2729-FEB4-B57E3A348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67875A39-F1F3-124C-AD20-DD49C30C64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29F3D0C5-A3D8-46A6-9452-93E801F83B0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9987" name="Rectangle 1">
            <a:extLst>
              <a:ext uri="{FF2B5EF4-FFF2-40B4-BE49-F238E27FC236}">
                <a16:creationId xmlns:a16="http://schemas.microsoft.com/office/drawing/2014/main" id="{B463B765-8414-25C7-1AB9-1637D9B4B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88" name="Rectangle 2">
            <a:extLst>
              <a:ext uri="{FF2B5EF4-FFF2-40B4-BE49-F238E27FC236}">
                <a16:creationId xmlns:a16="http://schemas.microsoft.com/office/drawing/2014/main" id="{5EFD192A-F1F3-0629-1FD0-218342238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43E3A2F9-99B5-504A-A7BB-C87F8883527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5B452677-CE8E-464D-BB84-E6C9C2B93E9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9987" name="Text Box 1">
            <a:extLst>
              <a:ext uri="{FF2B5EF4-FFF2-40B4-BE49-F238E27FC236}">
                <a16:creationId xmlns:a16="http://schemas.microsoft.com/office/drawing/2014/main" id="{79A7EF77-F976-C64A-AF0B-E7BFE4C36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38C0994-09E8-4CB1-B113-DF288E3EF8E6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137</a:t>
            </a:fld>
            <a:endParaRPr lang="en-US" altLang="en-US"/>
          </a:p>
        </p:txBody>
      </p:sp>
      <p:sp>
        <p:nvSpPr>
          <p:cNvPr id="172036" name="Rectangle 2">
            <a:extLst>
              <a:ext uri="{FF2B5EF4-FFF2-40B4-BE49-F238E27FC236}">
                <a16:creationId xmlns:a16="http://schemas.microsoft.com/office/drawing/2014/main" id="{7CFBD34B-2DC0-8D29-F8B7-B367E9F9E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7" name="Rectangle 3">
            <a:extLst>
              <a:ext uri="{FF2B5EF4-FFF2-40B4-BE49-F238E27FC236}">
                <a16:creationId xmlns:a16="http://schemas.microsoft.com/office/drawing/2014/main" id="{8CE4EECE-C3BB-60AB-B090-2D3EDC779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05441B84-B2D8-C046-B061-3E371111F79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A429A177-B249-4DFA-8C3B-8C1DA312A67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1" name="Text Box 1">
            <a:extLst>
              <a:ext uri="{FF2B5EF4-FFF2-40B4-BE49-F238E27FC236}">
                <a16:creationId xmlns:a16="http://schemas.microsoft.com/office/drawing/2014/main" id="{FFE4B0AB-F134-5F48-968C-57E27B2F9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024C82A-7042-4E88-B38D-2C62E914BC88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138</a:t>
            </a:fld>
            <a:endParaRPr lang="en-US" altLang="en-US"/>
          </a:p>
        </p:txBody>
      </p:sp>
      <p:sp>
        <p:nvSpPr>
          <p:cNvPr id="174084" name="Rectangle 2">
            <a:extLst>
              <a:ext uri="{FF2B5EF4-FFF2-40B4-BE49-F238E27FC236}">
                <a16:creationId xmlns:a16="http://schemas.microsoft.com/office/drawing/2014/main" id="{E77E7441-5A54-BF53-BF50-A0BFD8C52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085" name="Rectangle 3">
            <a:extLst>
              <a:ext uri="{FF2B5EF4-FFF2-40B4-BE49-F238E27FC236}">
                <a16:creationId xmlns:a16="http://schemas.microsoft.com/office/drawing/2014/main" id="{46CC40E7-F711-B422-C87C-330FEFDA0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5215ACD6-1012-BD44-9103-999AABAACE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05F41B1B-7710-4690-892C-0811E4E946C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Text Box 1">
            <a:extLst>
              <a:ext uri="{FF2B5EF4-FFF2-40B4-BE49-F238E27FC236}">
                <a16:creationId xmlns:a16="http://schemas.microsoft.com/office/drawing/2014/main" id="{A084BC02-5926-1C47-A02D-BD40A2DED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46672C-8C66-4F66-A2AF-FEEB313EE7E0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139</a:t>
            </a:fld>
            <a:endParaRPr lang="en-US" altLang="en-US"/>
          </a:p>
        </p:txBody>
      </p:sp>
      <p:sp>
        <p:nvSpPr>
          <p:cNvPr id="178180" name="Rectangle 2">
            <a:extLst>
              <a:ext uri="{FF2B5EF4-FFF2-40B4-BE49-F238E27FC236}">
                <a16:creationId xmlns:a16="http://schemas.microsoft.com/office/drawing/2014/main" id="{F40F4E21-619F-1D96-0580-8A80FBD635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81" name="Rectangle 3">
            <a:extLst>
              <a:ext uri="{FF2B5EF4-FFF2-40B4-BE49-F238E27FC236}">
                <a16:creationId xmlns:a16="http://schemas.microsoft.com/office/drawing/2014/main" id="{0E5BB21A-99E3-AD5E-75A0-6EF230EE1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>
            <a:extLst>
              <a:ext uri="{FF2B5EF4-FFF2-40B4-BE49-F238E27FC236}">
                <a16:creationId xmlns:a16="http://schemas.microsoft.com/office/drawing/2014/main" id="{3C039055-CD00-114F-B0FE-7073BE365F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1C7834CC-D595-4FCC-96EF-7C9D180D53B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3" name="Text Box 1">
            <a:extLst>
              <a:ext uri="{FF2B5EF4-FFF2-40B4-BE49-F238E27FC236}">
                <a16:creationId xmlns:a16="http://schemas.microsoft.com/office/drawing/2014/main" id="{BED477A6-765A-0449-BA20-250794FEB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D3E5F0B-2A42-4DA3-9F5A-BA91A0BF834D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140</a:t>
            </a:fld>
            <a:endParaRPr lang="en-US" altLang="en-US"/>
          </a:p>
        </p:txBody>
      </p:sp>
      <p:sp>
        <p:nvSpPr>
          <p:cNvPr id="180228" name="Rectangle 2">
            <a:extLst>
              <a:ext uri="{FF2B5EF4-FFF2-40B4-BE49-F238E27FC236}">
                <a16:creationId xmlns:a16="http://schemas.microsoft.com/office/drawing/2014/main" id="{E55FD923-BEE9-C0F7-B3A5-60CE05FB91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9" name="Rectangle 3">
            <a:extLst>
              <a:ext uri="{FF2B5EF4-FFF2-40B4-BE49-F238E27FC236}">
                <a16:creationId xmlns:a16="http://schemas.microsoft.com/office/drawing/2014/main" id="{1FEEE385-E689-3FF8-24C2-493EB5C75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>
            <a:extLst>
              <a:ext uri="{FF2B5EF4-FFF2-40B4-BE49-F238E27FC236}">
                <a16:creationId xmlns:a16="http://schemas.microsoft.com/office/drawing/2014/main" id="{87045312-8D84-D276-6541-B7632D2CA5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33EBB534-3C27-43EA-8E79-81AE292342F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07" name="Rectangle 1">
            <a:extLst>
              <a:ext uri="{FF2B5EF4-FFF2-40B4-BE49-F238E27FC236}">
                <a16:creationId xmlns:a16="http://schemas.microsoft.com/office/drawing/2014/main" id="{4AEA7293-3682-6935-56E8-C99794924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5108" name="Rectangle 2">
            <a:extLst>
              <a:ext uri="{FF2B5EF4-FFF2-40B4-BE49-F238E27FC236}">
                <a16:creationId xmlns:a16="http://schemas.microsoft.com/office/drawing/2014/main" id="{110E73DB-56FC-68AB-22AD-35D2171D3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25965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>
            <a:extLst>
              <a:ext uri="{FF2B5EF4-FFF2-40B4-BE49-F238E27FC236}">
                <a16:creationId xmlns:a16="http://schemas.microsoft.com/office/drawing/2014/main" id="{6705B048-EEB8-A24F-AAF9-1FE7CF038F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F4BB84B5-62A2-4418-BD6D-2A933C4FD82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07" name="Text Box 1">
            <a:extLst>
              <a:ext uri="{FF2B5EF4-FFF2-40B4-BE49-F238E27FC236}">
                <a16:creationId xmlns:a16="http://schemas.microsoft.com/office/drawing/2014/main" id="{2A92FCBB-4957-2D45-8021-0105124E7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877563-03BE-4DB3-B6AA-9E8A4B57929D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141</a:t>
            </a:fld>
            <a:endParaRPr lang="en-US" altLang="en-US"/>
          </a:p>
        </p:txBody>
      </p:sp>
      <p:sp>
        <p:nvSpPr>
          <p:cNvPr id="182276" name="Rectangle 2">
            <a:extLst>
              <a:ext uri="{FF2B5EF4-FFF2-40B4-BE49-F238E27FC236}">
                <a16:creationId xmlns:a16="http://schemas.microsoft.com/office/drawing/2014/main" id="{B8820D6E-7DEA-F265-0FC3-1BBD0563EC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2277" name="Rectangle 3">
            <a:extLst>
              <a:ext uri="{FF2B5EF4-FFF2-40B4-BE49-F238E27FC236}">
                <a16:creationId xmlns:a16="http://schemas.microsoft.com/office/drawing/2014/main" id="{6235F5CC-8DF6-5F7F-3AFA-D06A9F71A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>
            <a:extLst>
              <a:ext uri="{FF2B5EF4-FFF2-40B4-BE49-F238E27FC236}">
                <a16:creationId xmlns:a16="http://schemas.microsoft.com/office/drawing/2014/main" id="{41BCE9BA-F776-A246-86AF-2715BA0202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96F688DD-BA8C-4D91-B6B5-980C21AB182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23" name="Rectangle 1">
            <a:extLst>
              <a:ext uri="{FF2B5EF4-FFF2-40B4-BE49-F238E27FC236}">
                <a16:creationId xmlns:a16="http://schemas.microsoft.com/office/drawing/2014/main" id="{24687DD9-9DC6-C20E-39C4-D5BF2E645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24" name="Rectangle 2">
            <a:extLst>
              <a:ext uri="{FF2B5EF4-FFF2-40B4-BE49-F238E27FC236}">
                <a16:creationId xmlns:a16="http://schemas.microsoft.com/office/drawing/2014/main" id="{2ABA20C7-2336-AF14-C30D-9BE0D6A8B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85180669-40DC-2646-86CF-AE536A7117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07C67020-C787-45E1-8C77-8361213BFE2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79" name="Text Box 1">
            <a:extLst>
              <a:ext uri="{FF2B5EF4-FFF2-40B4-BE49-F238E27FC236}">
                <a16:creationId xmlns:a16="http://schemas.microsoft.com/office/drawing/2014/main" id="{BBF83A50-2A44-4143-9CD9-31F990DC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0254A6A-691C-4225-B3FC-E59BEF8C1D71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143</a:t>
            </a:fld>
            <a:endParaRPr lang="en-US" altLang="en-US"/>
          </a:p>
        </p:txBody>
      </p:sp>
      <p:sp>
        <p:nvSpPr>
          <p:cNvPr id="188420" name="Rectangle 2">
            <a:extLst>
              <a:ext uri="{FF2B5EF4-FFF2-40B4-BE49-F238E27FC236}">
                <a16:creationId xmlns:a16="http://schemas.microsoft.com/office/drawing/2014/main" id="{C374401D-70F5-A135-30EA-611FAB139B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8421" name="Rectangle 3">
            <a:extLst>
              <a:ext uri="{FF2B5EF4-FFF2-40B4-BE49-F238E27FC236}">
                <a16:creationId xmlns:a16="http://schemas.microsoft.com/office/drawing/2014/main" id="{18F5D404-731B-520F-FB67-1B7856D81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>
            <a:extLst>
              <a:ext uri="{FF2B5EF4-FFF2-40B4-BE49-F238E27FC236}">
                <a16:creationId xmlns:a16="http://schemas.microsoft.com/office/drawing/2014/main" id="{D4D68C77-BF4F-1A4C-9E68-CDC86499E0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>
            <a:extLst>
              <a:ext uri="{FF2B5EF4-FFF2-40B4-BE49-F238E27FC236}">
                <a16:creationId xmlns:a16="http://schemas.microsoft.com/office/drawing/2014/main" id="{D54CD91B-C1EF-4047-B105-B54F5E0F0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0228" name="Slide Number Placeholder 3">
            <a:extLst>
              <a:ext uri="{FF2B5EF4-FFF2-40B4-BE49-F238E27FC236}">
                <a16:creationId xmlns:a16="http://schemas.microsoft.com/office/drawing/2014/main" id="{3A546E0B-7B07-C649-A50B-39978C429EC0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090D9616-367F-499D-B3E4-91F5C5067D6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C2888429-239C-C14E-0AA7-55A4FC0826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9D352B-09CB-47F4-BFCA-45F92E1A69E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149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BCDD66A3-6533-DA3E-765B-15044E261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A2A431-B123-4BB2-BC3D-144075AF6DC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149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64DB75BA-969F-6683-D09D-3DA18A216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B9BE261C-532D-47AE-C798-D71830DD0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B54D5FD-BD45-68FF-EE77-6BB2C7145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DE316B-9DC6-42B8-9742-01615B2EB52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3FC7D44E-2FA5-292F-87F0-8331A1C26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5868D6-7A8E-406A-880B-01F16BEB0EE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196DBB6A-4926-6453-2EA8-899778EB7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89CA908F-03FF-D90E-30E6-B5215AE3B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FD597BD-20CF-517D-128A-DDBA2371F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2380D1-D5F3-444E-A055-44ADE2EF970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C7FEF5C5-DC6F-6276-AC98-89F8D8432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F1AA56-6DE6-4DFA-B542-A7B930C5898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E10D3798-D6EC-728D-CBE4-3B153C6E0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C2D7400A-C22F-DD2B-0143-D7A32B6FD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D50D251-1C06-1183-F15A-00BC73661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3A5773-3BCF-465E-A681-403492C6950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F493C09E-EDBB-2469-4769-E19DD04E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C6BBA9-454D-4760-9F41-49C883570C5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66EF7E7E-A668-0953-6E74-54BC2EBB1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FF7202CB-39E7-2AFA-FFC3-07279F910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1704858-CF2E-1BBB-3D70-78EE9426F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C22631-A48C-4870-82A6-78F36BEDBC4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A4594459-8FEF-6757-86C5-4BFAA88FD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474314-34C8-4A45-A0AC-5E7965E8CC0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5C9D1822-1190-A576-4488-58119EFC7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C156191E-6C76-6D33-84A8-215B7AC06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5CDD466-3446-8D19-863A-7E16B762C2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5D3048-1EAA-4080-88FB-B1E5E380AA1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764FD25C-137E-2276-3443-63EA5A3CB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213DCE-6912-486A-B47E-925DD87CB64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00E56E4C-0D82-AD82-A4C8-A2E046698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0A7D0EAE-BCD4-CAE2-E533-2F2DC545C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006E842F-A5F8-4E49-A0DA-83A3E7C4EC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A45DECCD-A64D-4607-A9C8-5D0AD88EE88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5" name="Text Box 1">
            <a:extLst>
              <a:ext uri="{FF2B5EF4-FFF2-40B4-BE49-F238E27FC236}">
                <a16:creationId xmlns:a16="http://schemas.microsoft.com/office/drawing/2014/main" id="{66F0E38D-F658-0945-8A71-24DAACDF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CCE475C-B296-4898-87CA-432D8FB17278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9A974DA1-5E0F-6772-41D9-6587854591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F6F54375-E419-ACAF-D0FD-D87A45CBC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8CC01AD9-315D-C437-B9D8-C51B2CFEC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ED52C7-6B06-49D5-888A-F2044E82906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0AFB834C-42D9-2015-ED09-93096F48E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C6533E-C4E0-4711-8166-46C814CF673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4C1A0283-E8A4-966A-38AA-87707AAD59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DF98E782-F0CA-5CA7-4618-B5A9294CD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D0957547-91C8-0718-BF62-D4DBC3399A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CAB66C-EB3A-4861-A013-5D6822103E9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8E622796-317E-9DB5-4879-166EC7C05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CC981F-0E6E-4A3A-B850-098BB6FF631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851C2752-92C9-94EF-7EBC-D3548740E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2D5448D3-79D7-8226-56E6-FE85C3C16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80581B0-51F6-8C7F-E5FE-A2A683078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3A64DB-6DF6-46F9-95B8-5C5E45C6EFF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9F7558F7-BC90-F955-7052-D6123842E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03BDA8-511B-4F90-BADB-ADC3B385142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4F2B31CD-4C38-C3DB-09B7-0E4946A5CA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02C268F4-233C-27BE-4683-55716BB4F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DDC2920A-7928-9B04-3757-15EB8EECE5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66B658-5B77-405A-820D-C22598068BC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51C761B4-5F37-382C-53BB-4EA49470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C18C89-8A66-4E87-BED6-6F53D1E732C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8750EF07-061E-E795-29E7-E2961E5E4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04628DA8-BF98-54D4-84BD-2EE1C08B9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AD6BF30-1495-BDC8-1F65-9E48CEA56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2A48BC-152B-4C47-99A1-0DF7CCD2EE5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EEFA9714-3E09-8326-3265-7A2B2281E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3571A5-728C-445B-B90F-1BC46D0678E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159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F7EA3E7D-C3DA-1FEC-2200-B9401842E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782106BC-C000-5F37-D991-DFD80F7F5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DFA9E5A0-E441-5213-509D-BF8724B51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5AD5F8-6345-4286-9CFA-1CE483C2155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160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4D14A351-BFBB-32C1-8818-E41D8ECD4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D2A4DF-BB02-43A9-B85C-AAB8A9029A5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>
                <a:spcBef>
                  <a:spcPct val="0"/>
                </a:spcBef>
              </a:pPr>
              <a:t>160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C9235008-4FE0-469D-9398-A4B64194A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5168D48F-0DD1-BBF6-37A0-9B784A16E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564A53A3-BBAE-7C11-5B0D-D4BA87BA94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51E4160C-B4E0-4BEC-8148-7C76F3823EF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9" name="Rectangle 1">
            <a:extLst>
              <a:ext uri="{FF2B5EF4-FFF2-40B4-BE49-F238E27FC236}">
                <a16:creationId xmlns:a16="http://schemas.microsoft.com/office/drawing/2014/main" id="{B09138B8-5040-D40A-7415-05889FE2CB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03A85EAD-7555-8727-669A-486B9145E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47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C388C6-A784-4A2C-9212-EEE665A76D5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DejaVu Sans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84275" y="688975"/>
            <a:ext cx="4486275" cy="3421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4988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10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F66FEBCE-8190-5CB6-93C5-C5E5C11171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0B66F433-5621-4D37-A9F7-40E011C2562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3" name="Text Box 1">
            <a:extLst>
              <a:ext uri="{FF2B5EF4-FFF2-40B4-BE49-F238E27FC236}">
                <a16:creationId xmlns:a16="http://schemas.microsoft.com/office/drawing/2014/main" id="{4BB3EA79-4E38-09CD-05E2-CCF49707C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4C6EE0A-2C9F-4E79-ACF4-A00DB34F2120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D4115429-7750-31AA-C03C-CD9810527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882763F8-256D-9E26-66F7-3D0CFB17F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71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C970D5BF-F0DD-1A57-F01E-2A52E983E7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D5B48D44-60AC-4DB6-AF49-22B06C47B69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D745DEB6-DA97-ECB5-CC92-B14ED3C39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2C1458-E77E-4FA6-9E77-A1EAACCE1C13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51B4EBC1-49FD-7F46-E081-EDDCDBBA7C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9" name="Rectangle 3">
            <a:extLst>
              <a:ext uri="{FF2B5EF4-FFF2-40B4-BE49-F238E27FC236}">
                <a16:creationId xmlns:a16="http://schemas.microsoft.com/office/drawing/2014/main" id="{F2ED7A67-5CF3-9F2B-2A2D-0E77E6916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FAB22944-CAFD-1187-5080-1AFC560D56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64D61129-D002-41EA-91D1-807DF7342A5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19" name="Rectangle 1">
            <a:extLst>
              <a:ext uri="{FF2B5EF4-FFF2-40B4-BE49-F238E27FC236}">
                <a16:creationId xmlns:a16="http://schemas.microsoft.com/office/drawing/2014/main" id="{A236A449-087F-941E-C448-E2DC5B585F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20" name="Rectangle 2">
            <a:extLst>
              <a:ext uri="{FF2B5EF4-FFF2-40B4-BE49-F238E27FC236}">
                <a16:creationId xmlns:a16="http://schemas.microsoft.com/office/drawing/2014/main" id="{C188C1FF-8F50-068E-4861-751452767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72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FDB95FDC-1E9E-C6D7-5774-F02C147AF9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A9C80D43-4E6C-44DD-91F6-01A15C85C4D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1" name="Text Box 1">
            <a:extLst>
              <a:ext uri="{FF2B5EF4-FFF2-40B4-BE49-F238E27FC236}">
                <a16:creationId xmlns:a16="http://schemas.microsoft.com/office/drawing/2014/main" id="{8EB06EF9-8D51-44DF-2D80-F041D34FE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4871F6D-FF51-4DCC-9580-E80329B47124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1FA4FA5E-6838-271D-E58E-FB78C64E1C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34F244EE-31C8-F89E-D9B8-E230EBEC8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47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0D0EA3DE-5001-3C55-574E-88556C6187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FC0EEDC3-66E1-4759-83FF-4B9A16A7FD0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5" name="Text Box 1">
            <a:extLst>
              <a:ext uri="{FF2B5EF4-FFF2-40B4-BE49-F238E27FC236}">
                <a16:creationId xmlns:a16="http://schemas.microsoft.com/office/drawing/2014/main" id="{349CBAAB-A6D3-F6B0-B001-90C3D01D3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B56752C-2778-4207-B92C-7ED828751642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1174AFBA-F2A2-9931-E4B9-0AE9A6429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56D43916-FB62-F9D9-A5F5-BD424C19A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47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18AF3F54-CABB-3160-8BB4-115E6C2062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8FD99F87-D518-45AA-8969-C19B3ADB450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19" name="Rectangle 1">
            <a:extLst>
              <a:ext uri="{FF2B5EF4-FFF2-40B4-BE49-F238E27FC236}">
                <a16:creationId xmlns:a16="http://schemas.microsoft.com/office/drawing/2014/main" id="{5AEB558A-DF3F-24FC-1FE3-61E3D8A52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98A3CB00-67FF-5775-8B71-B5ECDEA93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05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C920D96B-D774-695C-F09E-BB657646CE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E5151193-69BA-4902-804F-7573548FA0C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3" name="Text Box 1">
            <a:extLst>
              <a:ext uri="{FF2B5EF4-FFF2-40B4-BE49-F238E27FC236}">
                <a16:creationId xmlns:a16="http://schemas.microsoft.com/office/drawing/2014/main" id="{C812B326-585C-C3BC-4DB3-A969E5554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282293-F936-4742-9766-A8BB6E89890F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4AD2F588-3953-6AC9-5DBB-5C45F75D4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5" name="Rectangle 3">
            <a:extLst>
              <a:ext uri="{FF2B5EF4-FFF2-40B4-BE49-F238E27FC236}">
                <a16:creationId xmlns:a16="http://schemas.microsoft.com/office/drawing/2014/main" id="{695D558E-9D0B-C885-8667-C544C53FB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91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1926A995-DD5B-342C-64E9-CAEF06177F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AD8CFED1-437C-4AFF-B8B7-9351F66702C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7" name="Text Box 1">
            <a:extLst>
              <a:ext uri="{FF2B5EF4-FFF2-40B4-BE49-F238E27FC236}">
                <a16:creationId xmlns:a16="http://schemas.microsoft.com/office/drawing/2014/main" id="{339CE689-2D4F-3DA1-1DC1-0A6FEE877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38708B-FEDA-49B0-93BD-AA1D2D514C57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8" name="Rectangle 2">
            <a:extLst>
              <a:ext uri="{FF2B5EF4-FFF2-40B4-BE49-F238E27FC236}">
                <a16:creationId xmlns:a16="http://schemas.microsoft.com/office/drawing/2014/main" id="{451BE981-EAB3-E12F-FB3E-1DA118109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9" name="Rectangle 3">
            <a:extLst>
              <a:ext uri="{FF2B5EF4-FFF2-40B4-BE49-F238E27FC236}">
                <a16:creationId xmlns:a16="http://schemas.microsoft.com/office/drawing/2014/main" id="{F0FE6585-ED0C-176B-070C-1916B7CC8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48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91653E24-FC22-31C6-193E-22F493586D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1FC0395D-0B71-42AB-9CA4-3602A1D77E3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Text Box 1">
            <a:extLst>
              <a:ext uri="{FF2B5EF4-FFF2-40B4-BE49-F238E27FC236}">
                <a16:creationId xmlns:a16="http://schemas.microsoft.com/office/drawing/2014/main" id="{1AE65BD3-B691-C320-2AE5-76B8C2B37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C4E00F-4C61-48B3-9E96-4D24D73201E7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E9BF3861-1BC5-CF57-0633-D21DC5F37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AD8826F3-B835-51FA-7911-902E3B598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22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73AE8D63-0AAD-8FBA-5623-2023569BA4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254EAB2D-9D74-4348-AA2E-A66A24005AC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5" name="Text Box 1">
            <a:extLst>
              <a:ext uri="{FF2B5EF4-FFF2-40B4-BE49-F238E27FC236}">
                <a16:creationId xmlns:a16="http://schemas.microsoft.com/office/drawing/2014/main" id="{A97A3E5C-40A1-382D-EB52-A61342463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61C6380-E8EC-41C3-B01A-A8C6644C05A0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2F15E30C-6B61-04C1-D5D2-B6E76AA07C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7" name="Rectangle 3">
            <a:extLst>
              <a:ext uri="{FF2B5EF4-FFF2-40B4-BE49-F238E27FC236}">
                <a16:creationId xmlns:a16="http://schemas.microsoft.com/office/drawing/2014/main" id="{D3E5F364-429A-5736-D3D7-DAD9F6EF1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7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8DFA492C-7E82-5465-CEE1-D658ADAF50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474DB7A1-E7B8-4A61-950D-2097271CB34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39" name="Text Box 1">
            <a:extLst>
              <a:ext uri="{FF2B5EF4-FFF2-40B4-BE49-F238E27FC236}">
                <a16:creationId xmlns:a16="http://schemas.microsoft.com/office/drawing/2014/main" id="{6BBCAA91-F37E-602B-4888-AE70BC490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AA7AD9B-4223-42F8-9398-2C5F49011605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40" name="Rectangle 2">
            <a:extLst>
              <a:ext uri="{FF2B5EF4-FFF2-40B4-BE49-F238E27FC236}">
                <a16:creationId xmlns:a16="http://schemas.microsoft.com/office/drawing/2014/main" id="{05BB39BE-773B-0950-937D-E156A00CE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1" name="Rectangle 3">
            <a:extLst>
              <a:ext uri="{FF2B5EF4-FFF2-40B4-BE49-F238E27FC236}">
                <a16:creationId xmlns:a16="http://schemas.microsoft.com/office/drawing/2014/main" id="{5D722F8B-F838-DA2E-5BE9-535D391CD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68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E549CFC3-AED4-BF82-B27F-11B5855375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B8B9951D-3188-4B30-B929-987562D2E74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3" name="Text Box 1">
            <a:extLst>
              <a:ext uri="{FF2B5EF4-FFF2-40B4-BE49-F238E27FC236}">
                <a16:creationId xmlns:a16="http://schemas.microsoft.com/office/drawing/2014/main" id="{10D59E1E-5552-F17D-9ED3-E390140E2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F7AA3BF-F1A3-4EC1-8627-EDBDF7FC8A5A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4" name="Rectangle 2">
            <a:extLst>
              <a:ext uri="{FF2B5EF4-FFF2-40B4-BE49-F238E27FC236}">
                <a16:creationId xmlns:a16="http://schemas.microsoft.com/office/drawing/2014/main" id="{EAE4BCAC-B8AB-7032-6B70-2FF23FFBF6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5" name="Rectangle 3">
            <a:extLst>
              <a:ext uri="{FF2B5EF4-FFF2-40B4-BE49-F238E27FC236}">
                <a16:creationId xmlns:a16="http://schemas.microsoft.com/office/drawing/2014/main" id="{CD25075E-8D6F-52D9-0512-A17BB5405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0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0623A787-5A8C-F189-6AD5-C8561A96A6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7AAB8E7A-C874-4FD7-B903-3024C0F89E1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7" name="Rectangle 1">
            <a:extLst>
              <a:ext uri="{FF2B5EF4-FFF2-40B4-BE49-F238E27FC236}">
                <a16:creationId xmlns:a16="http://schemas.microsoft.com/office/drawing/2014/main" id="{588F2F3F-1D13-F220-8625-54FD931AC9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2E9C8E66-BD74-E4FD-6355-66ECB6887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0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0B0CB06B-C6AA-C419-D587-7026F10CC1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90C07E11-D27B-4855-A1BC-302E65AA802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43" name="Rectangle 1">
            <a:extLst>
              <a:ext uri="{FF2B5EF4-FFF2-40B4-BE49-F238E27FC236}">
                <a16:creationId xmlns:a16="http://schemas.microsoft.com/office/drawing/2014/main" id="{422AB35A-95DA-E607-B569-3BB88CD5D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4" name="Rectangle 2">
            <a:extLst>
              <a:ext uri="{FF2B5EF4-FFF2-40B4-BE49-F238E27FC236}">
                <a16:creationId xmlns:a16="http://schemas.microsoft.com/office/drawing/2014/main" id="{15A71EAF-5780-4928-419C-0A73C2DEE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78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1D81943B-BA85-A201-254E-2DE52A1EED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9D903718-701B-43FA-9EC8-06CAA18DC49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1" name="Text Box 1">
            <a:extLst>
              <a:ext uri="{FF2B5EF4-FFF2-40B4-BE49-F238E27FC236}">
                <a16:creationId xmlns:a16="http://schemas.microsoft.com/office/drawing/2014/main" id="{B95F53EE-2DD1-E4B3-6F56-E60230AAC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ECEB0D0-14BC-4044-BC0E-1AA4CEFB632D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EFB321E3-FD22-4AFA-5132-DB22BEB3E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3" name="Rectangle 3">
            <a:extLst>
              <a:ext uri="{FF2B5EF4-FFF2-40B4-BE49-F238E27FC236}">
                <a16:creationId xmlns:a16="http://schemas.microsoft.com/office/drawing/2014/main" id="{69172C8A-7A88-B305-435D-22E8E506E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825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08690F04-3430-09CC-54B3-20A186570E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2A27DEDE-A655-431D-95D1-19005370400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5" name="Text Box 1">
            <a:extLst>
              <a:ext uri="{FF2B5EF4-FFF2-40B4-BE49-F238E27FC236}">
                <a16:creationId xmlns:a16="http://schemas.microsoft.com/office/drawing/2014/main" id="{FA76BC33-60BC-DB8C-7C82-38C5A3C46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73FA89-F028-4B54-9258-3E4F4BE3170F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6" name="Rectangle 2">
            <a:extLst>
              <a:ext uri="{FF2B5EF4-FFF2-40B4-BE49-F238E27FC236}">
                <a16:creationId xmlns:a16="http://schemas.microsoft.com/office/drawing/2014/main" id="{42789D6A-B21F-F3B0-6B1C-E7A081010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7" name="Rectangle 3">
            <a:extLst>
              <a:ext uri="{FF2B5EF4-FFF2-40B4-BE49-F238E27FC236}">
                <a16:creationId xmlns:a16="http://schemas.microsoft.com/office/drawing/2014/main" id="{9B93CB2F-A7B1-0B0D-FE5D-3373CBB19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076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DD77BDC9-42F9-4712-FDEB-35B35A0845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D84A7E2A-390A-472D-985C-E745F7189A3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59" name="Text Box 1">
            <a:extLst>
              <a:ext uri="{FF2B5EF4-FFF2-40B4-BE49-F238E27FC236}">
                <a16:creationId xmlns:a16="http://schemas.microsoft.com/office/drawing/2014/main" id="{0C1EEA4F-63CA-050C-6155-10F94B61A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2BF59FA-FBA0-41A6-BEBB-37E3513146C0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555B41A3-3E25-FB05-3749-9C3DE2A9E2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1" name="Rectangle 3">
            <a:extLst>
              <a:ext uri="{FF2B5EF4-FFF2-40B4-BE49-F238E27FC236}">
                <a16:creationId xmlns:a16="http://schemas.microsoft.com/office/drawing/2014/main" id="{9C1A46B1-0F20-4794-5877-6CBCF79C0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52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6A9489DE-DAA2-53FB-6C3A-4555F7064CC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C5916740-0D79-46D7-9BF0-DB09A9471CF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3" name="Text Box 1">
            <a:extLst>
              <a:ext uri="{FF2B5EF4-FFF2-40B4-BE49-F238E27FC236}">
                <a16:creationId xmlns:a16="http://schemas.microsoft.com/office/drawing/2014/main" id="{48664018-E357-2E5B-B03A-282570391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3C782CE-CF4F-4F5C-A785-F348ADBDBF06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4" name="Rectangle 2">
            <a:extLst>
              <a:ext uri="{FF2B5EF4-FFF2-40B4-BE49-F238E27FC236}">
                <a16:creationId xmlns:a16="http://schemas.microsoft.com/office/drawing/2014/main" id="{129B8152-973E-D5C3-BF43-1789E01FF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5" name="Rectangle 3">
            <a:extLst>
              <a:ext uri="{FF2B5EF4-FFF2-40B4-BE49-F238E27FC236}">
                <a16:creationId xmlns:a16="http://schemas.microsoft.com/office/drawing/2014/main" id="{DA7219D0-9423-F40C-EB98-4443CA239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270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9C300D4D-95FB-C4F8-2E22-6F24FD386E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FB4E2EC1-66CD-441B-AB87-0F75C1386CC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7" name="Rectangle 1">
            <a:extLst>
              <a:ext uri="{FF2B5EF4-FFF2-40B4-BE49-F238E27FC236}">
                <a16:creationId xmlns:a16="http://schemas.microsoft.com/office/drawing/2014/main" id="{1E0F0535-8FB6-C48E-56DD-39D1EE100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8" name="Rectangle 2">
            <a:extLst>
              <a:ext uri="{FF2B5EF4-FFF2-40B4-BE49-F238E27FC236}">
                <a16:creationId xmlns:a16="http://schemas.microsoft.com/office/drawing/2014/main" id="{5C2A72EE-2BCE-71A0-6CA0-84E2547DE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190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FCE6C0EB-600E-60F9-10C1-D4976569625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F60E3B0D-CD0E-4427-8763-1DFD1D51FF4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1" name="Text Box 1">
            <a:extLst>
              <a:ext uri="{FF2B5EF4-FFF2-40B4-BE49-F238E27FC236}">
                <a16:creationId xmlns:a16="http://schemas.microsoft.com/office/drawing/2014/main" id="{EA684F5F-94EA-8184-AE17-D2A12AF9C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8A1477E-FB72-4074-8856-66EBAA9A36FB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2" name="Rectangle 2">
            <a:extLst>
              <a:ext uri="{FF2B5EF4-FFF2-40B4-BE49-F238E27FC236}">
                <a16:creationId xmlns:a16="http://schemas.microsoft.com/office/drawing/2014/main" id="{5116AA28-DFF0-FF2C-326D-42670F4E2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3" name="Rectangle 3">
            <a:extLst>
              <a:ext uri="{FF2B5EF4-FFF2-40B4-BE49-F238E27FC236}">
                <a16:creationId xmlns:a16="http://schemas.microsoft.com/office/drawing/2014/main" id="{46A64B47-8A1D-A89D-1C63-E1F596DE8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123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9D4616E8-D2A9-9F32-4B83-FE6F321DF5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A2D301FF-547E-4DB6-8072-A0D328E0750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955" name="Rectangle 1">
            <a:extLst>
              <a:ext uri="{FF2B5EF4-FFF2-40B4-BE49-F238E27FC236}">
                <a16:creationId xmlns:a16="http://schemas.microsoft.com/office/drawing/2014/main" id="{E023D077-36E0-84A9-28B0-C6251B2E8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6" name="Rectangle 2">
            <a:extLst>
              <a:ext uri="{FF2B5EF4-FFF2-40B4-BE49-F238E27FC236}">
                <a16:creationId xmlns:a16="http://schemas.microsoft.com/office/drawing/2014/main" id="{076A299C-5525-D5B9-F8AA-A2DB8AB8E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40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22760A74-C830-A830-8868-945BEE7F4A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42A3DB58-0EA5-48C7-882C-37040F5CFFD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79" name="Text Box 1">
            <a:extLst>
              <a:ext uri="{FF2B5EF4-FFF2-40B4-BE49-F238E27FC236}">
                <a16:creationId xmlns:a16="http://schemas.microsoft.com/office/drawing/2014/main" id="{64564F42-50BF-C7F9-E2A6-518A7769E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F3CD3F-B62C-4B21-8CA1-90C798683378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80" name="Rectangle 2">
            <a:extLst>
              <a:ext uri="{FF2B5EF4-FFF2-40B4-BE49-F238E27FC236}">
                <a16:creationId xmlns:a16="http://schemas.microsoft.com/office/drawing/2014/main" id="{848ED713-226A-1673-EFA5-6741541643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1" name="Rectangle 3">
            <a:extLst>
              <a:ext uri="{FF2B5EF4-FFF2-40B4-BE49-F238E27FC236}">
                <a16:creationId xmlns:a16="http://schemas.microsoft.com/office/drawing/2014/main" id="{BC336ABD-249F-FDE7-7402-2F40AB834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208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ABC95F57-8FF2-0A83-4166-F75EFDA87B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870DECED-2023-4733-9C5B-A54A1466A29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03" name="Text Box 1">
            <a:extLst>
              <a:ext uri="{FF2B5EF4-FFF2-40B4-BE49-F238E27FC236}">
                <a16:creationId xmlns:a16="http://schemas.microsoft.com/office/drawing/2014/main" id="{9AEAA90F-7FFC-135F-F596-99EE632CC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EE6935-2468-4466-98B0-182769789649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04" name="Rectangle 2">
            <a:extLst>
              <a:ext uri="{FF2B5EF4-FFF2-40B4-BE49-F238E27FC236}">
                <a16:creationId xmlns:a16="http://schemas.microsoft.com/office/drawing/2014/main" id="{A523D821-64B6-7489-FAF7-7F8BC43ECD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5" name="Rectangle 3">
            <a:extLst>
              <a:ext uri="{FF2B5EF4-FFF2-40B4-BE49-F238E27FC236}">
                <a16:creationId xmlns:a16="http://schemas.microsoft.com/office/drawing/2014/main" id="{C8F03E2B-4FBD-8FD3-DE0B-99784546E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180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AB975A33-82B5-8518-1DAA-0F60AE6B12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36CACF4E-E707-4541-8A2E-3B661C8C062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Text Box 1">
            <a:extLst>
              <a:ext uri="{FF2B5EF4-FFF2-40B4-BE49-F238E27FC236}">
                <a16:creationId xmlns:a16="http://schemas.microsoft.com/office/drawing/2014/main" id="{C099DDC1-46BF-7BB4-C79B-3176354FC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FDF878-0997-486A-BBE4-8A83312625A6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8" name="Rectangle 2">
            <a:extLst>
              <a:ext uri="{FF2B5EF4-FFF2-40B4-BE49-F238E27FC236}">
                <a16:creationId xmlns:a16="http://schemas.microsoft.com/office/drawing/2014/main" id="{4F41B6BD-0AB3-9DDC-AB61-5EBFC33B0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9" name="Rectangle 3">
            <a:extLst>
              <a:ext uri="{FF2B5EF4-FFF2-40B4-BE49-F238E27FC236}">
                <a16:creationId xmlns:a16="http://schemas.microsoft.com/office/drawing/2014/main" id="{FCC399F7-B01D-D036-E8A3-1A458474D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5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C304B5DE-EBD9-2E34-CDF2-43DB02B4BE6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5A77D873-B52D-43F1-94BA-365FEB662C0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67" name="Rectangle 1">
            <a:extLst>
              <a:ext uri="{FF2B5EF4-FFF2-40B4-BE49-F238E27FC236}">
                <a16:creationId xmlns:a16="http://schemas.microsoft.com/office/drawing/2014/main" id="{F76D2AA1-7393-7D20-33D1-F3AF023E4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8" name="Rectangle 2">
            <a:extLst>
              <a:ext uri="{FF2B5EF4-FFF2-40B4-BE49-F238E27FC236}">
                <a16:creationId xmlns:a16="http://schemas.microsoft.com/office/drawing/2014/main" id="{B62027A9-837A-71C1-DF51-B9DE03C3C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492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C7A18DE5-9B5B-B9A5-C705-5AEA837B37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2837B354-F2D0-4A0C-A597-549E5605EB2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51" name="Text Box 1">
            <a:extLst>
              <a:ext uri="{FF2B5EF4-FFF2-40B4-BE49-F238E27FC236}">
                <a16:creationId xmlns:a16="http://schemas.microsoft.com/office/drawing/2014/main" id="{9286E6CE-B177-BD19-A445-4AA7E143D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2044DD-E141-4253-9ED5-220243D08D96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52" name="Rectangle 2">
            <a:extLst>
              <a:ext uri="{FF2B5EF4-FFF2-40B4-BE49-F238E27FC236}">
                <a16:creationId xmlns:a16="http://schemas.microsoft.com/office/drawing/2014/main" id="{61292347-11EC-306F-562B-3616D3F20D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3" name="Rectangle 3">
            <a:extLst>
              <a:ext uri="{FF2B5EF4-FFF2-40B4-BE49-F238E27FC236}">
                <a16:creationId xmlns:a16="http://schemas.microsoft.com/office/drawing/2014/main" id="{3B7E1BA1-BD78-6D1A-2FD0-95FA0F6B0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099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79F5B6B9-084D-A463-CA2B-C241B07264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4BE09DEA-DE3D-4552-87D3-45F61B1A953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Text Box 1">
            <a:extLst>
              <a:ext uri="{FF2B5EF4-FFF2-40B4-BE49-F238E27FC236}">
                <a16:creationId xmlns:a16="http://schemas.microsoft.com/office/drawing/2014/main" id="{C67D41C4-8BE9-2E33-799B-AA836D796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6EFBB0A-E91C-40B7-829A-88DC02214746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517D5BA5-402F-0B14-A07F-20E622723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7" name="Rectangle 3">
            <a:extLst>
              <a:ext uri="{FF2B5EF4-FFF2-40B4-BE49-F238E27FC236}">
                <a16:creationId xmlns:a16="http://schemas.microsoft.com/office/drawing/2014/main" id="{69774046-E443-DBBF-0D20-11A218989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399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ACABBE52-999C-1B64-9C02-B7AE859F59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BE97EEDD-703C-4F71-8B4F-B5515C99D7C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099" name="Text Box 1">
            <a:extLst>
              <a:ext uri="{FF2B5EF4-FFF2-40B4-BE49-F238E27FC236}">
                <a16:creationId xmlns:a16="http://schemas.microsoft.com/office/drawing/2014/main" id="{E8E9DD14-BCC9-EB16-C0F7-49CB9B873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8252134-2241-40C3-842A-0D6347684E24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E431A192-9271-1C6D-70D1-DCF853D73E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1" name="Rectangle 3">
            <a:extLst>
              <a:ext uri="{FF2B5EF4-FFF2-40B4-BE49-F238E27FC236}">
                <a16:creationId xmlns:a16="http://schemas.microsoft.com/office/drawing/2014/main" id="{90643F94-3D86-0885-C5A7-BD8DFBCE6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356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D6595584-6FC0-95E2-CBE7-9083DC9389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75152150-28B7-4D0B-8ADC-4502C6FBB09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1" name="Text Box 1">
            <a:extLst>
              <a:ext uri="{FF2B5EF4-FFF2-40B4-BE49-F238E27FC236}">
                <a16:creationId xmlns:a16="http://schemas.microsoft.com/office/drawing/2014/main" id="{E36DBF28-93C7-74E4-B3F1-FBD90D8BE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9FAFD8E-01D5-4800-9430-DB2D7BFA57D0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2" name="Rectangle 2">
            <a:extLst>
              <a:ext uri="{FF2B5EF4-FFF2-40B4-BE49-F238E27FC236}">
                <a16:creationId xmlns:a16="http://schemas.microsoft.com/office/drawing/2014/main" id="{329750CA-C3CE-610B-87A8-4D37006A66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3" name="Rectangle 3">
            <a:extLst>
              <a:ext uri="{FF2B5EF4-FFF2-40B4-BE49-F238E27FC236}">
                <a16:creationId xmlns:a16="http://schemas.microsoft.com/office/drawing/2014/main" id="{ECDBF01B-EB49-4151-E867-DD0B5060B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420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B8B63E71-2F31-A702-C442-492E59E985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8DDF51B4-69FE-400B-84D8-5C31426FE2B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5" name="Text Box 1">
            <a:extLst>
              <a:ext uri="{FF2B5EF4-FFF2-40B4-BE49-F238E27FC236}">
                <a16:creationId xmlns:a16="http://schemas.microsoft.com/office/drawing/2014/main" id="{6492A9B8-B133-04B8-E9BF-0DC74825E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021947-EDBE-49D2-B810-973D4A9AB98C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6" name="Rectangle 2">
            <a:extLst>
              <a:ext uri="{FF2B5EF4-FFF2-40B4-BE49-F238E27FC236}">
                <a16:creationId xmlns:a16="http://schemas.microsoft.com/office/drawing/2014/main" id="{EE480BB0-D1FE-3A47-6DE5-BC4FD7E5DD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7" name="Rectangle 3">
            <a:extLst>
              <a:ext uri="{FF2B5EF4-FFF2-40B4-BE49-F238E27FC236}">
                <a16:creationId xmlns:a16="http://schemas.microsoft.com/office/drawing/2014/main" id="{D697FF28-E68C-1DBD-5444-6E3FE497D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422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249BCFE6-76C1-EF2D-E331-D5D70D0972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062CC61D-4D43-43F9-8612-EF2285690BA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9" name="Text Box 1">
            <a:extLst>
              <a:ext uri="{FF2B5EF4-FFF2-40B4-BE49-F238E27FC236}">
                <a16:creationId xmlns:a16="http://schemas.microsoft.com/office/drawing/2014/main" id="{CB179A87-2B16-D5EE-F40C-4914025E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E757F5-FDEA-4B6A-918F-5B285BA4D875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20" name="Rectangle 2">
            <a:extLst>
              <a:ext uri="{FF2B5EF4-FFF2-40B4-BE49-F238E27FC236}">
                <a16:creationId xmlns:a16="http://schemas.microsoft.com/office/drawing/2014/main" id="{E55DDDF9-DA82-EC06-61FA-9C79C5AE5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21" name="Rectangle 3">
            <a:extLst>
              <a:ext uri="{FF2B5EF4-FFF2-40B4-BE49-F238E27FC236}">
                <a16:creationId xmlns:a16="http://schemas.microsoft.com/office/drawing/2014/main" id="{1D53B389-A20E-05FD-2720-1FD362430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390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506D4CC3-3D2D-DD19-F86B-11F91BB7FB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120E2DFC-272F-4D63-AE66-A7AA5DB8E7C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3" name="Text Box 1">
            <a:extLst>
              <a:ext uri="{FF2B5EF4-FFF2-40B4-BE49-F238E27FC236}">
                <a16:creationId xmlns:a16="http://schemas.microsoft.com/office/drawing/2014/main" id="{9B00F18C-EAFA-9A9D-7E4D-9C6AAB230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29E813A-6E54-447A-A485-B20C1E89D047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4" name="Rectangle 2">
            <a:extLst>
              <a:ext uri="{FF2B5EF4-FFF2-40B4-BE49-F238E27FC236}">
                <a16:creationId xmlns:a16="http://schemas.microsoft.com/office/drawing/2014/main" id="{080959BE-EFEE-D194-8BEB-A6BB43D5A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5" name="Rectangle 3">
            <a:extLst>
              <a:ext uri="{FF2B5EF4-FFF2-40B4-BE49-F238E27FC236}">
                <a16:creationId xmlns:a16="http://schemas.microsoft.com/office/drawing/2014/main" id="{53591F78-14AB-7E85-BCFD-BF39A7ED1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629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4914242E-2A35-66CE-ED15-6BFCB456EA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3D2E2FAC-A650-4E5B-8875-401C0620D35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7" name="Rectangle 1">
            <a:extLst>
              <a:ext uri="{FF2B5EF4-FFF2-40B4-BE49-F238E27FC236}">
                <a16:creationId xmlns:a16="http://schemas.microsoft.com/office/drawing/2014/main" id="{C379C009-8E6D-2D22-3503-91199FF566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8" name="Rectangle 2">
            <a:extLst>
              <a:ext uri="{FF2B5EF4-FFF2-40B4-BE49-F238E27FC236}">
                <a16:creationId xmlns:a16="http://schemas.microsoft.com/office/drawing/2014/main" id="{BC868920-6E84-BBA9-2EFF-A3514D2AB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368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8E002430-5DB4-657B-F00A-C4337DBC85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9E242FEF-2FC3-4831-893E-317DE4ED065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291" name="Rectangle 1">
            <a:extLst>
              <a:ext uri="{FF2B5EF4-FFF2-40B4-BE49-F238E27FC236}">
                <a16:creationId xmlns:a16="http://schemas.microsoft.com/office/drawing/2014/main" id="{4CC8D5D8-3651-5205-76AF-96F09DFCD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2" name="Rectangle 2">
            <a:extLst>
              <a:ext uri="{FF2B5EF4-FFF2-40B4-BE49-F238E27FC236}">
                <a16:creationId xmlns:a16="http://schemas.microsoft.com/office/drawing/2014/main" id="{DDFD049D-CD57-37F6-CCB4-98A629661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524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F7A11F92-1CE9-6CDF-ECB4-3BA0323A62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3C7D6C0E-47FA-476E-B1C0-B03FEA5CE62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5" name="Text Box 1">
            <a:extLst>
              <a:ext uri="{FF2B5EF4-FFF2-40B4-BE49-F238E27FC236}">
                <a16:creationId xmlns:a16="http://schemas.microsoft.com/office/drawing/2014/main" id="{0E10CA72-158C-9DD9-CC8C-BA456F89E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DA07C1-0E45-42DC-9E5D-89441ED0B040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6" name="Rectangle 2">
            <a:extLst>
              <a:ext uri="{FF2B5EF4-FFF2-40B4-BE49-F238E27FC236}">
                <a16:creationId xmlns:a16="http://schemas.microsoft.com/office/drawing/2014/main" id="{518E0922-E2AF-0E37-07BB-441659AC4D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7" name="Rectangle 3">
            <a:extLst>
              <a:ext uri="{FF2B5EF4-FFF2-40B4-BE49-F238E27FC236}">
                <a16:creationId xmlns:a16="http://schemas.microsoft.com/office/drawing/2014/main" id="{70B359A1-B517-69FA-E36C-1A95D6342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72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96798081-2FBB-8388-2C86-C70C99C57D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B1BF0596-7258-49CD-976D-9A3E6D4B553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891" name="Rectangle 1">
            <a:extLst>
              <a:ext uri="{FF2B5EF4-FFF2-40B4-BE49-F238E27FC236}">
                <a16:creationId xmlns:a16="http://schemas.microsoft.com/office/drawing/2014/main" id="{D07918D5-4AB2-7E64-41B0-290441CAE3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2" name="Rectangle 2">
            <a:extLst>
              <a:ext uri="{FF2B5EF4-FFF2-40B4-BE49-F238E27FC236}">
                <a16:creationId xmlns:a16="http://schemas.microsoft.com/office/drawing/2014/main" id="{DA250F6F-FEE8-31B4-5331-5F4FE3629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957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304A864B-04A7-6A25-5536-15079260B5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8348CEAA-83B0-4949-B75E-6410FCD4C10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39" name="Text Box 1">
            <a:extLst>
              <a:ext uri="{FF2B5EF4-FFF2-40B4-BE49-F238E27FC236}">
                <a16:creationId xmlns:a16="http://schemas.microsoft.com/office/drawing/2014/main" id="{097B1261-5E5D-649A-FA7D-4B53320B1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579854-6F81-42EF-8CEB-C689186E13B5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51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40" name="Rectangle 2">
            <a:extLst>
              <a:ext uri="{FF2B5EF4-FFF2-40B4-BE49-F238E27FC236}">
                <a16:creationId xmlns:a16="http://schemas.microsoft.com/office/drawing/2014/main" id="{ED51EED1-1B6B-F251-21B4-F6A824203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41" name="Rectangle 3">
            <a:extLst>
              <a:ext uri="{FF2B5EF4-FFF2-40B4-BE49-F238E27FC236}">
                <a16:creationId xmlns:a16="http://schemas.microsoft.com/office/drawing/2014/main" id="{C2B7345B-68A5-E6AE-3961-43F57D337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412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E496212A-53D9-8E5C-CDCB-010438945A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0AC39A7C-0F8E-493F-A6E7-58FD5F50331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63" name="Text Box 1">
            <a:extLst>
              <a:ext uri="{FF2B5EF4-FFF2-40B4-BE49-F238E27FC236}">
                <a16:creationId xmlns:a16="http://schemas.microsoft.com/office/drawing/2014/main" id="{C6ABE671-D41C-A7BC-1A13-CD84E3288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C48664A-BAED-4208-B8BF-AE876A4799BD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64" name="Rectangle 2">
            <a:extLst>
              <a:ext uri="{FF2B5EF4-FFF2-40B4-BE49-F238E27FC236}">
                <a16:creationId xmlns:a16="http://schemas.microsoft.com/office/drawing/2014/main" id="{643D89DD-C380-9659-045B-623FD642F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5" name="Rectangle 3">
            <a:extLst>
              <a:ext uri="{FF2B5EF4-FFF2-40B4-BE49-F238E27FC236}">
                <a16:creationId xmlns:a16="http://schemas.microsoft.com/office/drawing/2014/main" id="{050876B5-D752-4976-4C38-B92F5FB64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735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E3E051B8-1027-A2F0-92E8-54D7005496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5F91F899-0143-463E-B24F-5FF8A3ABAFB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387" name="Text Box 1">
            <a:extLst>
              <a:ext uri="{FF2B5EF4-FFF2-40B4-BE49-F238E27FC236}">
                <a16:creationId xmlns:a16="http://schemas.microsoft.com/office/drawing/2014/main" id="{B820FB52-AC7D-A1A8-CE2E-FBCF3F875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732B70D-DFB2-4CC9-9098-098AF224585D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388" name="Rectangle 2">
            <a:extLst>
              <a:ext uri="{FF2B5EF4-FFF2-40B4-BE49-F238E27FC236}">
                <a16:creationId xmlns:a16="http://schemas.microsoft.com/office/drawing/2014/main" id="{BB3702F9-8D64-D275-29DE-258EE2FEE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9" name="Rectangle 3">
            <a:extLst>
              <a:ext uri="{FF2B5EF4-FFF2-40B4-BE49-F238E27FC236}">
                <a16:creationId xmlns:a16="http://schemas.microsoft.com/office/drawing/2014/main" id="{12F7AD62-721C-5544-43DC-CB3BB344E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660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74CE9716-97C0-3CBB-A960-C2B43DAF18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D9EAD674-F8E3-4E88-9AB3-C2B460DAD39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1" name="Text Box 1">
            <a:extLst>
              <a:ext uri="{FF2B5EF4-FFF2-40B4-BE49-F238E27FC236}">
                <a16:creationId xmlns:a16="http://schemas.microsoft.com/office/drawing/2014/main" id="{5FFC0411-ACE7-BB71-B7C4-3B6ABC009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540533-5632-4479-A501-BF60D6A48C1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2" name="Rectangle 2">
            <a:extLst>
              <a:ext uri="{FF2B5EF4-FFF2-40B4-BE49-F238E27FC236}">
                <a16:creationId xmlns:a16="http://schemas.microsoft.com/office/drawing/2014/main" id="{CDA0DAD9-5C56-27F1-C713-1D97319D0E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3" name="Rectangle 3">
            <a:extLst>
              <a:ext uri="{FF2B5EF4-FFF2-40B4-BE49-F238E27FC236}">
                <a16:creationId xmlns:a16="http://schemas.microsoft.com/office/drawing/2014/main" id="{16F99AEF-F9B6-CDB3-25D2-F84AF4DDF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823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03F14BC5-F6AF-AE00-E57B-2E8429553A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8F4D488E-3513-4588-8ECA-AB6A187B49A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6435" name="Text Box 1">
            <a:extLst>
              <a:ext uri="{FF2B5EF4-FFF2-40B4-BE49-F238E27FC236}">
                <a16:creationId xmlns:a16="http://schemas.microsoft.com/office/drawing/2014/main" id="{FC44B40C-7832-8051-C7FB-C01D59288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592B2EF-2CCC-487A-AD43-DD57BA2D1138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6436" name="Rectangle 2">
            <a:extLst>
              <a:ext uri="{FF2B5EF4-FFF2-40B4-BE49-F238E27FC236}">
                <a16:creationId xmlns:a16="http://schemas.microsoft.com/office/drawing/2014/main" id="{CFF53001-4011-3940-85A5-FB9893591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7" name="Rectangle 3">
            <a:extLst>
              <a:ext uri="{FF2B5EF4-FFF2-40B4-BE49-F238E27FC236}">
                <a16:creationId xmlns:a16="http://schemas.microsoft.com/office/drawing/2014/main" id="{AF0D4DDA-B7E2-CAE0-C625-D05C99E8F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922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95F5766B-22BE-E88A-4A2B-F60B7FB4E6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088C057D-B92E-443C-A73E-4C402687647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7459" name="Text Box 1">
            <a:extLst>
              <a:ext uri="{FF2B5EF4-FFF2-40B4-BE49-F238E27FC236}">
                <a16:creationId xmlns:a16="http://schemas.microsoft.com/office/drawing/2014/main" id="{BB26912D-D4C9-8160-9095-DED5DA36A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257082-024F-4CEB-A074-7DA5112A91B3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56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7460" name="Rectangle 2">
            <a:extLst>
              <a:ext uri="{FF2B5EF4-FFF2-40B4-BE49-F238E27FC236}">
                <a16:creationId xmlns:a16="http://schemas.microsoft.com/office/drawing/2014/main" id="{E63C6083-EB12-A4E0-C827-0CEC0417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61" name="Rectangle 3">
            <a:extLst>
              <a:ext uri="{FF2B5EF4-FFF2-40B4-BE49-F238E27FC236}">
                <a16:creationId xmlns:a16="http://schemas.microsoft.com/office/drawing/2014/main" id="{8DC8D4F7-FDE7-3D5C-913C-5441197A0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779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DAE9D72B-38A8-FA1B-1F7F-F762C6A3E6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F51291C6-A2BC-4297-806C-ACC1726BE9C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83" name="Text Box 1">
            <a:extLst>
              <a:ext uri="{FF2B5EF4-FFF2-40B4-BE49-F238E27FC236}">
                <a16:creationId xmlns:a16="http://schemas.microsoft.com/office/drawing/2014/main" id="{17D0D1D0-FDFE-016A-3D3D-C2CB2301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F216C4-CC39-4917-B5B7-F027854AA4AC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57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84" name="Rectangle 2">
            <a:extLst>
              <a:ext uri="{FF2B5EF4-FFF2-40B4-BE49-F238E27FC236}">
                <a16:creationId xmlns:a16="http://schemas.microsoft.com/office/drawing/2014/main" id="{150E861F-BD05-FF8A-81C6-C9C4E220A1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5" name="Rectangle 3">
            <a:extLst>
              <a:ext uri="{FF2B5EF4-FFF2-40B4-BE49-F238E27FC236}">
                <a16:creationId xmlns:a16="http://schemas.microsoft.com/office/drawing/2014/main" id="{4072C815-2AC0-1EB7-741D-1C951DF09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999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62477DD2-6AAC-2E19-9489-6D02D658F9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EC3A2277-00D2-4B0C-8DB2-36AA1FAEC04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07" name="Text Box 1">
            <a:extLst>
              <a:ext uri="{FF2B5EF4-FFF2-40B4-BE49-F238E27FC236}">
                <a16:creationId xmlns:a16="http://schemas.microsoft.com/office/drawing/2014/main" id="{A4E386B8-14E0-FFBA-5798-68BE44C87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598A152-4287-45DE-AB1B-4BF8CA9FCF66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58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08" name="Rectangle 2">
            <a:extLst>
              <a:ext uri="{FF2B5EF4-FFF2-40B4-BE49-F238E27FC236}">
                <a16:creationId xmlns:a16="http://schemas.microsoft.com/office/drawing/2014/main" id="{53B5D2B8-4648-4A95-5646-278187CB23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9" name="Rectangle 3">
            <a:extLst>
              <a:ext uri="{FF2B5EF4-FFF2-40B4-BE49-F238E27FC236}">
                <a16:creationId xmlns:a16="http://schemas.microsoft.com/office/drawing/2014/main" id="{6263FA16-4930-B70B-6108-9183597DF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790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3D38B7E9-BA4D-4738-C9FE-B831B88F61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0728EE70-CA0F-43BB-BE1B-CB32565F683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31" name="Text Box 1">
            <a:extLst>
              <a:ext uri="{FF2B5EF4-FFF2-40B4-BE49-F238E27FC236}">
                <a16:creationId xmlns:a16="http://schemas.microsoft.com/office/drawing/2014/main" id="{6E614033-B549-004D-CCB5-B8A6634ED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991CA3-DF52-47FB-BE0E-F476123EF72D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59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32" name="Rectangle 2">
            <a:extLst>
              <a:ext uri="{FF2B5EF4-FFF2-40B4-BE49-F238E27FC236}">
                <a16:creationId xmlns:a16="http://schemas.microsoft.com/office/drawing/2014/main" id="{998A075B-C202-A905-1BA7-4B753B664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3" name="Rectangle 3">
            <a:extLst>
              <a:ext uri="{FF2B5EF4-FFF2-40B4-BE49-F238E27FC236}">
                <a16:creationId xmlns:a16="http://schemas.microsoft.com/office/drawing/2014/main" id="{1C45C96E-062A-457C-CF48-38390CE1A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348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6F8CA516-72FE-69DE-6BF4-1EEEFDB9987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8B5BA761-ACEA-46A4-9F06-D5FF0D7ECA9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55" name="Text Box 1">
            <a:extLst>
              <a:ext uri="{FF2B5EF4-FFF2-40B4-BE49-F238E27FC236}">
                <a16:creationId xmlns:a16="http://schemas.microsoft.com/office/drawing/2014/main" id="{C2B41D34-FE4E-872A-17B1-CD69E0631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53720C9-EF9B-4BF2-9209-AD6B260DDF0B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56" name="Rectangle 2">
            <a:extLst>
              <a:ext uri="{FF2B5EF4-FFF2-40B4-BE49-F238E27FC236}">
                <a16:creationId xmlns:a16="http://schemas.microsoft.com/office/drawing/2014/main" id="{89AA333A-740B-A2D2-DF0E-15CAEEBB20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7" name="Rectangle 3">
            <a:extLst>
              <a:ext uri="{FF2B5EF4-FFF2-40B4-BE49-F238E27FC236}">
                <a16:creationId xmlns:a16="http://schemas.microsoft.com/office/drawing/2014/main" id="{C3C62EFD-F030-40F7-C2CC-AF4C6D518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43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D120BB02-4688-A580-33A0-65926DEA44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65A64CBA-AF02-42EB-B4A7-71B67660DF0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6915" name="Rectangle 1">
            <a:extLst>
              <a:ext uri="{FF2B5EF4-FFF2-40B4-BE49-F238E27FC236}">
                <a16:creationId xmlns:a16="http://schemas.microsoft.com/office/drawing/2014/main" id="{51CB3C2B-29C2-2458-8EA3-823A9A17AD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6916" name="Rectangle 2">
            <a:extLst>
              <a:ext uri="{FF2B5EF4-FFF2-40B4-BE49-F238E27FC236}">
                <a16:creationId xmlns:a16="http://schemas.microsoft.com/office/drawing/2014/main" id="{9EF1B5E7-68E0-7849-19BA-FBB04B5BE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140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824552FE-A99A-B6EC-2703-F4E97F4656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0801BF38-A4A9-46AC-B2B0-4A3811067A4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79" name="Rectangle 1">
            <a:extLst>
              <a:ext uri="{FF2B5EF4-FFF2-40B4-BE49-F238E27FC236}">
                <a16:creationId xmlns:a16="http://schemas.microsoft.com/office/drawing/2014/main" id="{8B30CDD8-1BB0-01A0-E600-62470C619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0" name="Rectangle 2">
            <a:extLst>
              <a:ext uri="{FF2B5EF4-FFF2-40B4-BE49-F238E27FC236}">
                <a16:creationId xmlns:a16="http://schemas.microsoft.com/office/drawing/2014/main" id="{72B3B47A-9233-4130-1E54-FC64AB229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342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878C0E5A-A47F-B0EC-D334-9F5D4F07F5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9CC86F03-408D-4C48-9D00-2C820A5BB3F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03" name="Text Box 1">
            <a:extLst>
              <a:ext uri="{FF2B5EF4-FFF2-40B4-BE49-F238E27FC236}">
                <a16:creationId xmlns:a16="http://schemas.microsoft.com/office/drawing/2014/main" id="{FDF7FCB7-ACC7-8DB6-5306-0C553BCF4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9E8EDA-B338-43EF-A832-62DA6EF1D482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62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04" name="Rectangle 2">
            <a:extLst>
              <a:ext uri="{FF2B5EF4-FFF2-40B4-BE49-F238E27FC236}">
                <a16:creationId xmlns:a16="http://schemas.microsoft.com/office/drawing/2014/main" id="{16C08845-66BE-7089-4192-D8288EC36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5" name="Rectangle 3">
            <a:extLst>
              <a:ext uri="{FF2B5EF4-FFF2-40B4-BE49-F238E27FC236}">
                <a16:creationId xmlns:a16="http://schemas.microsoft.com/office/drawing/2014/main" id="{9C143FEE-4CB3-A222-7E9B-8C2CD9435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995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FA31888D-2FAD-11C9-D19D-FE44B1D052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12B4947C-7FBE-485A-BDF7-C6F12992E11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627" name="Text Box 1">
            <a:extLst>
              <a:ext uri="{FF2B5EF4-FFF2-40B4-BE49-F238E27FC236}">
                <a16:creationId xmlns:a16="http://schemas.microsoft.com/office/drawing/2014/main" id="{B9A6F130-E9F5-0211-6E14-85C4CBC0E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77B2884-A91E-40D4-AA3F-EAB3730DD6C3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628" name="Rectangle 2">
            <a:extLst>
              <a:ext uri="{FF2B5EF4-FFF2-40B4-BE49-F238E27FC236}">
                <a16:creationId xmlns:a16="http://schemas.microsoft.com/office/drawing/2014/main" id="{08431B1B-6DFE-3018-30BE-EDFA0D01C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9" name="Rectangle 3">
            <a:extLst>
              <a:ext uri="{FF2B5EF4-FFF2-40B4-BE49-F238E27FC236}">
                <a16:creationId xmlns:a16="http://schemas.microsoft.com/office/drawing/2014/main" id="{A3E3529C-7D95-2245-3C63-6C8E8B8A5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815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F330CCA9-2869-1A95-5A3F-2CBDCBA21F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211D367F-753C-400A-AF61-1CA1F24A19F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651" name="Text Box 1">
            <a:extLst>
              <a:ext uri="{FF2B5EF4-FFF2-40B4-BE49-F238E27FC236}">
                <a16:creationId xmlns:a16="http://schemas.microsoft.com/office/drawing/2014/main" id="{D2D6A9D9-5FCC-D7E3-E69D-4777B1BAB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AFF912-CFBC-4C9A-A684-FBDDEE264E90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652" name="Rectangle 2">
            <a:extLst>
              <a:ext uri="{FF2B5EF4-FFF2-40B4-BE49-F238E27FC236}">
                <a16:creationId xmlns:a16="http://schemas.microsoft.com/office/drawing/2014/main" id="{8AB24107-9669-D59C-5A78-4397678CD6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3" name="Rectangle 3">
            <a:extLst>
              <a:ext uri="{FF2B5EF4-FFF2-40B4-BE49-F238E27FC236}">
                <a16:creationId xmlns:a16="http://schemas.microsoft.com/office/drawing/2014/main" id="{65F92BE0-0F9E-3650-8101-40AC75503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629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4D067E4A-C918-7D06-68C1-E1073D47AF8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9ECC82FD-0C60-416F-B0AE-B0F6ACB934B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Text Box 1">
            <a:extLst>
              <a:ext uri="{FF2B5EF4-FFF2-40B4-BE49-F238E27FC236}">
                <a16:creationId xmlns:a16="http://schemas.microsoft.com/office/drawing/2014/main" id="{2E142E82-4853-EB81-AD58-57D7F18D8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F699AFD-CB0C-44FA-A36E-D907FA3E5C23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6" name="Rectangle 2">
            <a:extLst>
              <a:ext uri="{FF2B5EF4-FFF2-40B4-BE49-F238E27FC236}">
                <a16:creationId xmlns:a16="http://schemas.microsoft.com/office/drawing/2014/main" id="{71974486-C60A-5ACF-45C2-255BB874BF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7" name="Rectangle 3">
            <a:extLst>
              <a:ext uri="{FF2B5EF4-FFF2-40B4-BE49-F238E27FC236}">
                <a16:creationId xmlns:a16="http://schemas.microsoft.com/office/drawing/2014/main" id="{F6A7FE77-55FF-02CC-155A-E6F696E1A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34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1A2C841D-EFD1-00FC-4D31-84D5C61D45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06E7A0FC-7ACD-45D0-8B1D-2CCC69F086C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7" name="Text Box 1">
            <a:extLst>
              <a:ext uri="{FF2B5EF4-FFF2-40B4-BE49-F238E27FC236}">
                <a16:creationId xmlns:a16="http://schemas.microsoft.com/office/drawing/2014/main" id="{B480B348-6DE3-09CC-A840-0550591AD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4F3BA3-370C-437B-B075-04A108F6591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66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8" name="Rectangle 2">
            <a:extLst>
              <a:ext uri="{FF2B5EF4-FFF2-40B4-BE49-F238E27FC236}">
                <a16:creationId xmlns:a16="http://schemas.microsoft.com/office/drawing/2014/main" id="{0D707CEE-C2B9-5052-5B3B-9FE513852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9" name="Rectangle 3">
            <a:extLst>
              <a:ext uri="{FF2B5EF4-FFF2-40B4-BE49-F238E27FC236}">
                <a16:creationId xmlns:a16="http://schemas.microsoft.com/office/drawing/2014/main" id="{03E39208-2609-C424-013A-C2E92020F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649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6947C2D0-FC87-D5F5-8F21-4C5B641B42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B72FCC4F-51EA-447F-BD96-5A9DA5AB8C2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1" name="Text Box 1">
            <a:extLst>
              <a:ext uri="{FF2B5EF4-FFF2-40B4-BE49-F238E27FC236}">
                <a16:creationId xmlns:a16="http://schemas.microsoft.com/office/drawing/2014/main" id="{0600C9BA-F8A8-6C6A-7466-1B751342D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5606D7-0DD1-4A96-8F16-747491C64808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67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2" name="Rectangle 2">
            <a:extLst>
              <a:ext uri="{FF2B5EF4-FFF2-40B4-BE49-F238E27FC236}">
                <a16:creationId xmlns:a16="http://schemas.microsoft.com/office/drawing/2014/main" id="{0CEE65AE-C3E9-FD48-96FD-B78ACA4B25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3" name="Rectangle 3">
            <a:extLst>
              <a:ext uri="{FF2B5EF4-FFF2-40B4-BE49-F238E27FC236}">
                <a16:creationId xmlns:a16="http://schemas.microsoft.com/office/drawing/2014/main" id="{363B2190-63FE-87AF-A81B-8C200AE33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535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BB2E6407-D31D-0FEF-CF4A-BBED1EDE44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EE6F2A7C-BF6F-44A1-84C3-C07A4FDCFCB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Rectangle 1">
            <a:extLst>
              <a:ext uri="{FF2B5EF4-FFF2-40B4-BE49-F238E27FC236}">
                <a16:creationId xmlns:a16="http://schemas.microsoft.com/office/drawing/2014/main" id="{D663DD4F-6B60-4F4C-327E-F6121B11D0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FD41E119-0A6E-EBEB-3568-A2944EC9C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547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BD019956-16A4-9648-8790-688E2EE738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B4E81790-523D-46C4-9D46-0BCF2098216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F6A5CA94-DCAB-BE4C-8AFB-EA30580CE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1846B81-335C-4AC9-9F25-2865C9235C07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en-US" altLang="en-US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B58219B7-9CE1-549D-89D4-AE1B96734A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A571E251-A79A-0156-C778-0A797C95F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3597902C-02EC-C542-800E-4E8F320BF3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B93A8C9A-CA8C-4F7D-94D8-145F107F8AA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Text Box 1">
            <a:extLst>
              <a:ext uri="{FF2B5EF4-FFF2-40B4-BE49-F238E27FC236}">
                <a16:creationId xmlns:a16="http://schemas.microsoft.com/office/drawing/2014/main" id="{C02F2D51-3698-BA4C-8EB4-30EAB6269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8A455DD-15E2-4A44-B2BB-E7FD0D64BFFF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en-US" altLang="en-US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29B56AA-076A-BF97-5F70-7A4D4CFD9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8F3CEC95-21D1-EF50-67DB-EC9705280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34A1847D-B627-AC2A-7151-28C738D416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DC8DE572-83DF-41B0-BE94-68F22296A8E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939" name="Rectangle 1">
            <a:extLst>
              <a:ext uri="{FF2B5EF4-FFF2-40B4-BE49-F238E27FC236}">
                <a16:creationId xmlns:a16="http://schemas.microsoft.com/office/drawing/2014/main" id="{4979F6FF-FDA5-AD70-7247-BFD07703D8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7940" name="Rectangle 2">
            <a:extLst>
              <a:ext uri="{FF2B5EF4-FFF2-40B4-BE49-F238E27FC236}">
                <a16:creationId xmlns:a16="http://schemas.microsoft.com/office/drawing/2014/main" id="{E5AE6AFE-BB48-7C7E-F993-128063898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5208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796B2406-0CA5-9048-A9D2-CEBBFF4160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7A38DAE9-A087-4724-BAF3-C879D8A53A0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Text Box 1">
            <a:extLst>
              <a:ext uri="{FF2B5EF4-FFF2-40B4-BE49-F238E27FC236}">
                <a16:creationId xmlns:a16="http://schemas.microsoft.com/office/drawing/2014/main" id="{9D77B73F-A187-164E-8E4A-80D34812B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E900541-271F-4118-B3C7-86BED140C9F8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en-US" altLang="en-US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614EFB77-C2B1-66A1-D43C-64445F7E8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633345F9-9C96-90BA-1CDF-71CF7F5A8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>
            <a:extLst>
              <a:ext uri="{FF2B5EF4-FFF2-40B4-BE49-F238E27FC236}">
                <a16:creationId xmlns:a16="http://schemas.microsoft.com/office/drawing/2014/main" id="{755B98ED-8151-2127-B920-1CC304DB57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9753F226-68D2-47F3-BDF0-89A15287E35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31" name="Rectangle 1">
            <a:extLst>
              <a:ext uri="{FF2B5EF4-FFF2-40B4-BE49-F238E27FC236}">
                <a16:creationId xmlns:a16="http://schemas.microsoft.com/office/drawing/2014/main" id="{4DB5229B-C7D6-490D-50BA-766B628B4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2" name="Rectangle 2">
            <a:extLst>
              <a:ext uri="{FF2B5EF4-FFF2-40B4-BE49-F238E27FC236}">
                <a16:creationId xmlns:a16="http://schemas.microsoft.com/office/drawing/2014/main" id="{2BFB3B83-B456-06A5-E211-C5C945309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3547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>
            <a:extLst>
              <a:ext uri="{FF2B5EF4-FFF2-40B4-BE49-F238E27FC236}">
                <a16:creationId xmlns:a16="http://schemas.microsoft.com/office/drawing/2014/main" id="{2FB928E6-BB37-25E7-DD89-303951D89A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5EC0E492-0D03-426F-8023-1415492CCE3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55" name="Rectangle 1">
            <a:extLst>
              <a:ext uri="{FF2B5EF4-FFF2-40B4-BE49-F238E27FC236}">
                <a16:creationId xmlns:a16="http://schemas.microsoft.com/office/drawing/2014/main" id="{1749F660-2529-FB25-B147-04DDC70CF6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6" name="Rectangle 2">
            <a:extLst>
              <a:ext uri="{FF2B5EF4-FFF2-40B4-BE49-F238E27FC236}">
                <a16:creationId xmlns:a16="http://schemas.microsoft.com/office/drawing/2014/main" id="{4F5F54F2-2201-B797-5463-5A0492FF1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0091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6CDA325A-67CC-2A7B-9AAD-28C10AF846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CADE8568-2229-46DB-ACAD-8BE8F615DE0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79" name="Text Box 1">
            <a:extLst>
              <a:ext uri="{FF2B5EF4-FFF2-40B4-BE49-F238E27FC236}">
                <a16:creationId xmlns:a16="http://schemas.microsoft.com/office/drawing/2014/main" id="{2E9FB408-1430-1113-BCFF-B5CF3780D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42DA74E-3EB4-4A08-9277-E5E2FD95A4BD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80" name="Rectangle 2">
            <a:extLst>
              <a:ext uri="{FF2B5EF4-FFF2-40B4-BE49-F238E27FC236}">
                <a16:creationId xmlns:a16="http://schemas.microsoft.com/office/drawing/2014/main" id="{5B152DB2-536D-3A5A-6F94-A8DDAB747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81" name="Rectangle 3">
            <a:extLst>
              <a:ext uri="{FF2B5EF4-FFF2-40B4-BE49-F238E27FC236}">
                <a16:creationId xmlns:a16="http://schemas.microsoft.com/office/drawing/2014/main" id="{6C5C6753-41F3-E13E-33B1-B5A07D1E4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8408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>
            <a:extLst>
              <a:ext uri="{FF2B5EF4-FFF2-40B4-BE49-F238E27FC236}">
                <a16:creationId xmlns:a16="http://schemas.microsoft.com/office/drawing/2014/main" id="{9C6C9BF6-B4AC-855B-EBE5-449B224DB5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5DC07382-B6FA-4D28-8EFC-59BB8E3BB0C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03" name="Text Box 1">
            <a:extLst>
              <a:ext uri="{FF2B5EF4-FFF2-40B4-BE49-F238E27FC236}">
                <a16:creationId xmlns:a16="http://schemas.microsoft.com/office/drawing/2014/main" id="{313AC9D8-5C80-2940-D83C-A35DA2B2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9EF29C7-78AB-42EB-864E-43922D208D15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04" name="Rectangle 2">
            <a:extLst>
              <a:ext uri="{FF2B5EF4-FFF2-40B4-BE49-F238E27FC236}">
                <a16:creationId xmlns:a16="http://schemas.microsoft.com/office/drawing/2014/main" id="{34ECA311-B7EB-9690-2F8E-9F3E3189BF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5" name="Rectangle 3">
            <a:extLst>
              <a:ext uri="{FF2B5EF4-FFF2-40B4-BE49-F238E27FC236}">
                <a16:creationId xmlns:a16="http://schemas.microsoft.com/office/drawing/2014/main" id="{FA1B5894-8AD7-2B36-B047-C60C9DCC1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994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77C0713D-D146-F8DB-F26D-0C5EAD814C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B060FED1-7428-460F-84EB-207443CB015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227" name="Text Box 1">
            <a:extLst>
              <a:ext uri="{FF2B5EF4-FFF2-40B4-BE49-F238E27FC236}">
                <a16:creationId xmlns:a16="http://schemas.microsoft.com/office/drawing/2014/main" id="{1312C11F-6F5D-69C8-5A1A-47AED5C38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23883F1-830D-43BA-A173-855C875BB3DF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76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228" name="Rectangle 2">
            <a:extLst>
              <a:ext uri="{FF2B5EF4-FFF2-40B4-BE49-F238E27FC236}">
                <a16:creationId xmlns:a16="http://schemas.microsoft.com/office/drawing/2014/main" id="{E9772967-7ED0-D632-0998-926227FC1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9" name="Rectangle 3">
            <a:extLst>
              <a:ext uri="{FF2B5EF4-FFF2-40B4-BE49-F238E27FC236}">
                <a16:creationId xmlns:a16="http://schemas.microsoft.com/office/drawing/2014/main" id="{8A6A200B-A1BA-F96A-4AEF-EF088B74C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565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>
            <a:extLst>
              <a:ext uri="{FF2B5EF4-FFF2-40B4-BE49-F238E27FC236}">
                <a16:creationId xmlns:a16="http://schemas.microsoft.com/office/drawing/2014/main" id="{C8856A08-EA0C-2D33-E855-B3251DDEB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3AB7B2C7-87AD-4640-BB78-FAADAEFDFF9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1251" name="Rectangle 1">
            <a:extLst>
              <a:ext uri="{FF2B5EF4-FFF2-40B4-BE49-F238E27FC236}">
                <a16:creationId xmlns:a16="http://schemas.microsoft.com/office/drawing/2014/main" id="{C259DBA6-B4AF-B3D1-8058-AC08FF1C98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1252" name="Rectangle 2">
            <a:extLst>
              <a:ext uri="{FF2B5EF4-FFF2-40B4-BE49-F238E27FC236}">
                <a16:creationId xmlns:a16="http://schemas.microsoft.com/office/drawing/2014/main" id="{563A7531-5D88-A552-DA62-7287558F0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698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>
            <a:extLst>
              <a:ext uri="{FF2B5EF4-FFF2-40B4-BE49-F238E27FC236}">
                <a16:creationId xmlns:a16="http://schemas.microsoft.com/office/drawing/2014/main" id="{CC416C17-5E65-9BB2-E29A-C33EA00692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2EDE48DB-1ED8-45CB-8AE6-2F81D454CC1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275" name="Rectangle 1">
            <a:extLst>
              <a:ext uri="{FF2B5EF4-FFF2-40B4-BE49-F238E27FC236}">
                <a16:creationId xmlns:a16="http://schemas.microsoft.com/office/drawing/2014/main" id="{6B59AD90-47D8-1CFC-9DEE-58066FB041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2276" name="Rectangle 2">
            <a:extLst>
              <a:ext uri="{FF2B5EF4-FFF2-40B4-BE49-F238E27FC236}">
                <a16:creationId xmlns:a16="http://schemas.microsoft.com/office/drawing/2014/main" id="{FBC6ABEA-5AF4-4D11-DA20-60FA8742B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007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>
            <a:extLst>
              <a:ext uri="{FF2B5EF4-FFF2-40B4-BE49-F238E27FC236}">
                <a16:creationId xmlns:a16="http://schemas.microsoft.com/office/drawing/2014/main" id="{EACCC6A1-24C3-615B-A593-C8071E270B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E80DAB54-F189-425A-8E4F-D74A1AABD13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3299" name="Rectangle 1">
            <a:extLst>
              <a:ext uri="{FF2B5EF4-FFF2-40B4-BE49-F238E27FC236}">
                <a16:creationId xmlns:a16="http://schemas.microsoft.com/office/drawing/2014/main" id="{7B407920-B937-AE1B-1409-98FB7DBBA9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3300" name="Rectangle 2">
            <a:extLst>
              <a:ext uri="{FF2B5EF4-FFF2-40B4-BE49-F238E27FC236}">
                <a16:creationId xmlns:a16="http://schemas.microsoft.com/office/drawing/2014/main" id="{2DA7A8B5-BD7F-885C-89DC-12DBA1745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8552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>
            <a:extLst>
              <a:ext uri="{FF2B5EF4-FFF2-40B4-BE49-F238E27FC236}">
                <a16:creationId xmlns:a16="http://schemas.microsoft.com/office/drawing/2014/main" id="{A704B8DA-3DCB-9BAA-567E-54ED8D88FC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E4F24F66-67B9-46CB-B4A0-4038245255E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23" name="Rectangle 1">
            <a:extLst>
              <a:ext uri="{FF2B5EF4-FFF2-40B4-BE49-F238E27FC236}">
                <a16:creationId xmlns:a16="http://schemas.microsoft.com/office/drawing/2014/main" id="{898DFDE2-ECEE-5C29-ED2D-B375E338C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24" name="Rectangle 2">
            <a:extLst>
              <a:ext uri="{FF2B5EF4-FFF2-40B4-BE49-F238E27FC236}">
                <a16:creationId xmlns:a16="http://schemas.microsoft.com/office/drawing/2014/main" id="{C3ED7F0B-F86C-CD49-C497-817B3785B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38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40B2F8CA-F240-3A53-BA64-DEA09DE76D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B9F643BC-8B2D-4C58-8B08-0E680E53316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8963" name="Rectangle 1">
            <a:extLst>
              <a:ext uri="{FF2B5EF4-FFF2-40B4-BE49-F238E27FC236}">
                <a16:creationId xmlns:a16="http://schemas.microsoft.com/office/drawing/2014/main" id="{60A4AFFB-1BA1-8983-566C-1F323D887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164223E8-CD47-A6C4-9A1C-6EFD775FF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8634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>
            <a:extLst>
              <a:ext uri="{FF2B5EF4-FFF2-40B4-BE49-F238E27FC236}">
                <a16:creationId xmlns:a16="http://schemas.microsoft.com/office/drawing/2014/main" id="{AE9654F6-C998-02B0-943B-ADF304B663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BFD4D5D7-53E4-4002-B7A4-699628B2197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347" name="Rectangle 1">
            <a:extLst>
              <a:ext uri="{FF2B5EF4-FFF2-40B4-BE49-F238E27FC236}">
                <a16:creationId xmlns:a16="http://schemas.microsoft.com/office/drawing/2014/main" id="{162A337A-4FCD-5EEA-156D-D14759B0E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48" name="Rectangle 2">
            <a:extLst>
              <a:ext uri="{FF2B5EF4-FFF2-40B4-BE49-F238E27FC236}">
                <a16:creationId xmlns:a16="http://schemas.microsoft.com/office/drawing/2014/main" id="{D07015C6-5D8F-7515-0648-9BC928DF7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5285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76CAF8B6-1929-F847-8EA0-9E7EB10F0A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28FB9D5F-5742-4B91-8132-8DB7CAAC343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1" name="Text Box 1">
            <a:extLst>
              <a:ext uri="{FF2B5EF4-FFF2-40B4-BE49-F238E27FC236}">
                <a16:creationId xmlns:a16="http://schemas.microsoft.com/office/drawing/2014/main" id="{42187165-5CC7-F441-AC80-8E7C646FB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C8824F1-7E1B-49B2-A520-0FEBE2FC483D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en-US" altLang="en-US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53B17C3B-0C6A-8536-88E2-DE7A3B8B3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F94A5AE1-6A82-01D9-4FD2-B5FDE26C6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39A1D7E4-04FB-A644-A6BE-E872AF1FE1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D151EAF5-DB5C-4FA7-B1F5-04E731572B0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36509DD3-184E-B8ED-C0DA-A696713EA3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D9BFD4A3-D331-0CDA-F908-B55EA3D70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4820EE8A-950E-684F-9269-1F2C64262D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9F975484-352A-42CF-A0FC-182652677C8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61A93BA0-7E99-5D0D-D3B8-636DF7A24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C09F7877-846B-01E7-D5FB-AA80FBF0B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F4AC7455-3F3A-3D4F-953F-720E7286DE5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E0FEC357-3672-4D7E-A179-054A1AA6A79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56934DB3-2541-BF5E-1785-FC4BFDF523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947D3868-95CF-9D85-8D88-D5E2401DC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AD4E4B89-9F1F-4347-BEC4-0025239B5C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9473F97B-7A1D-4F21-965C-4A668926461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26FFE289-5714-C64E-8A28-DCB10B2D8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D8CCECD-09CD-28E0-DC28-BE46F3506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8D0B663F-A934-A149-91E1-5EAF58B80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22150306-33A9-4C39-97A5-C9B0F6E8A68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07E3E679-16D5-C581-F8A7-C48B25896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836D56F0-531A-4EA7-49EA-0535FAD1E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714E007E-291C-A044-B5DD-E25FEAFF67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F2E48825-F4CA-4E68-A7FC-15000F5D560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2208A487-3BE2-CD4F-A758-B7E038F58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6F2A7BC-5B27-4D49-AA71-F6B5F20E7EBC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88</a:t>
            </a:fld>
            <a:endParaRPr lang="en-US" altLang="en-US"/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A5AC2BA2-41FC-3DB5-6740-21E6A1C50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4211512D-1770-5C0C-22DE-34702D1E2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FD825003-A4E4-0246-A585-812328995A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C35D33E3-205D-4EA3-B036-21B2DDA5AD3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1" name="Text Box 1">
            <a:extLst>
              <a:ext uri="{FF2B5EF4-FFF2-40B4-BE49-F238E27FC236}">
                <a16:creationId xmlns:a16="http://schemas.microsoft.com/office/drawing/2014/main" id="{7718CA99-B349-B444-8CF0-3F0A4AFC2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990EEC6-52C8-4404-B045-9C2D101082C4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89</a:t>
            </a:fld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CEB1764-3084-B15D-9B3A-67973148F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4863F95A-5B3A-508C-B073-0960C872C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3FE91BE4-9F15-AB4E-AAB0-0101EDD705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4551C3EE-D216-4051-B61C-D4DD989BD4F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3" name="Text Box 1">
            <a:extLst>
              <a:ext uri="{FF2B5EF4-FFF2-40B4-BE49-F238E27FC236}">
                <a16:creationId xmlns:a16="http://schemas.microsoft.com/office/drawing/2014/main" id="{C46B32FA-CFB9-A746-A654-392E3C7C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65C656-8124-4841-BA4A-4E2AF5D76EFE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90</a:t>
            </a:fld>
            <a:endParaRPr lang="en-US" altLang="en-US"/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B19F9CF3-4CEB-BBBE-ED4C-DB4E37666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4A9BC42B-B80F-0A0E-7CC3-043C34591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771F09A0-3BF2-C45C-B86B-913236CF8C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3AA50161-A2E1-4E71-AE0C-3BE6C180D3B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9987" name="Rectangle 1">
            <a:extLst>
              <a:ext uri="{FF2B5EF4-FFF2-40B4-BE49-F238E27FC236}">
                <a16:creationId xmlns:a16="http://schemas.microsoft.com/office/drawing/2014/main" id="{E9972F01-0A4C-E3F1-1CC5-29BD4A7F9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88" name="Rectangle 2">
            <a:extLst>
              <a:ext uri="{FF2B5EF4-FFF2-40B4-BE49-F238E27FC236}">
                <a16:creationId xmlns:a16="http://schemas.microsoft.com/office/drawing/2014/main" id="{1DF1EB2F-07C9-E0BD-D384-AFDDD8984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8314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F5DEE5C4-00CA-4C4D-BC72-72D524D5DD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6B30CAE2-C426-4CFB-8EF2-DE9B1753E9D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5" name="Text Box 1">
            <a:extLst>
              <a:ext uri="{FF2B5EF4-FFF2-40B4-BE49-F238E27FC236}">
                <a16:creationId xmlns:a16="http://schemas.microsoft.com/office/drawing/2014/main" id="{9EEE6770-B0AD-8B4E-917D-2CC04C044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E026B3-CF09-4EBD-84B0-E0D7CC90DD33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91</a:t>
            </a:fld>
            <a:endParaRPr lang="en-US" altLang="en-US"/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7184A3A0-FC69-D968-C219-A14A2D105C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53B9B374-BCD9-DD51-D708-926F3FCE8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3226E907-2547-ED4C-BFA6-61384984F2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2AC4E112-E932-4BD7-AEBB-E72B42F1641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39" name="Text Box 1">
            <a:extLst>
              <a:ext uri="{FF2B5EF4-FFF2-40B4-BE49-F238E27FC236}">
                <a16:creationId xmlns:a16="http://schemas.microsoft.com/office/drawing/2014/main" id="{9A01A4D7-09C8-CC4C-8D85-A37893FC7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7EA537A-BCD0-4A02-B310-3450F87CB4B7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en-US" altLang="en-US"/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395E953B-A345-A6F3-32B2-98A968E35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BB67568C-4839-B550-55A1-7B8CFB5F7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61183FD8-7979-A646-A487-7344B10073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6DD9AA4F-38CF-433E-8F69-C57E403EFC1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1">
            <a:extLst>
              <a:ext uri="{FF2B5EF4-FFF2-40B4-BE49-F238E27FC236}">
                <a16:creationId xmlns:a16="http://schemas.microsoft.com/office/drawing/2014/main" id="{B522CA9C-681D-D638-172B-0A12AB6D8E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62C5A0DF-F4D2-4C0F-0236-595C88FAF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6A68E2BE-6652-F240-8675-B8CD5FFC50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7022DA7F-EFC2-445F-A867-D1E85393506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1" name="Text Box 1">
            <a:extLst>
              <a:ext uri="{FF2B5EF4-FFF2-40B4-BE49-F238E27FC236}">
                <a16:creationId xmlns:a16="http://schemas.microsoft.com/office/drawing/2014/main" id="{F2841022-7BFA-4C43-A1D7-98AEA370B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7148C7D-DF82-4B86-986D-D3A6B5C85740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94</a:t>
            </a:fld>
            <a:endParaRPr lang="en-US" altLang="en-US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C3B2ED5A-3E8B-629C-AB26-827CE58B89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D625D487-14F0-6583-6E6A-89D9B3691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90C31112-3E4D-B044-86E6-2488D2E1E1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D7AB4AB1-4CB8-4B95-A432-9F03F92688A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5" name="Text Box 1">
            <a:extLst>
              <a:ext uri="{FF2B5EF4-FFF2-40B4-BE49-F238E27FC236}">
                <a16:creationId xmlns:a16="http://schemas.microsoft.com/office/drawing/2014/main" id="{47D134D6-CF11-F54C-8338-14137DDDD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2DE5975-A659-40B1-8E16-FE8A85AFB309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95</a:t>
            </a:fld>
            <a:endParaRPr lang="en-US" altLang="en-US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75C01CA0-3B80-F561-A7AF-1D78F6F0C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3" name="Rectangle 3">
            <a:extLst>
              <a:ext uri="{FF2B5EF4-FFF2-40B4-BE49-F238E27FC236}">
                <a16:creationId xmlns:a16="http://schemas.microsoft.com/office/drawing/2014/main" id="{A5BE4EA2-3D3B-1EF9-D04D-DBFAAA933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89F5DA0D-11B2-124B-B2FB-6B02D433C1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C89EE33F-34D1-4BC5-BEFA-81B7C147834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59" name="Text Box 1">
            <a:extLst>
              <a:ext uri="{FF2B5EF4-FFF2-40B4-BE49-F238E27FC236}">
                <a16:creationId xmlns:a16="http://schemas.microsoft.com/office/drawing/2014/main" id="{8CC3BE6D-BB62-2145-8E49-C4AA2DF4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D923A3D-A515-4A6B-A486-3E6558DD5AC3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96</a:t>
            </a:fld>
            <a:endParaRPr lang="en-US" altLang="en-US"/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9259B1B2-F767-2CC1-A83E-8E7D82A86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FFF5993B-D0F6-4E61-EE75-4F16911A2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5633EEE5-840F-D643-B18C-A7942C1DF5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10D377F8-7005-41B3-85EE-079855D0A82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79" name="Text Box 1">
            <a:extLst>
              <a:ext uri="{FF2B5EF4-FFF2-40B4-BE49-F238E27FC236}">
                <a16:creationId xmlns:a16="http://schemas.microsoft.com/office/drawing/2014/main" id="{E22F04BF-BA7E-AF49-A353-DA2203188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8CD1A53-F6C9-4072-A6BF-0D538ADCF25B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97</a:t>
            </a:fld>
            <a:endParaRPr lang="en-US" altLang="en-US"/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2E1AC34E-F190-7427-5B11-AB33171B3B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BE105448-4F54-4A85-432C-12D6AA00F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82927887-0D26-6744-8556-14A80047E5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AD2B5345-B376-4269-B0C6-5D388E32CCD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7" name="Rectangle 1">
            <a:extLst>
              <a:ext uri="{FF2B5EF4-FFF2-40B4-BE49-F238E27FC236}">
                <a16:creationId xmlns:a16="http://schemas.microsoft.com/office/drawing/2014/main" id="{215E3FA3-3786-ACE2-EB67-439623ED5B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F5CFDB06-9917-94D7-579F-F3EB494E3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18A57488-0BA5-8841-BED4-46DCD27D34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FDA108E0-C8C5-431D-BBA5-C4E6D660955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Text Box 1">
            <a:extLst>
              <a:ext uri="{FF2B5EF4-FFF2-40B4-BE49-F238E27FC236}">
                <a16:creationId xmlns:a16="http://schemas.microsoft.com/office/drawing/2014/main" id="{79232A01-F094-204C-A87A-39F7ADE2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57C9A9-F815-4419-AD08-9606232BAF7A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99</a:t>
            </a:fld>
            <a:endParaRPr lang="en-US" altLang="en-US"/>
          </a:p>
        </p:txBody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DEEC74F3-55DE-E650-574A-DBCB86716A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4318AA67-C147-CB4A-4213-1F85B52A8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280D250D-C4EB-1C45-B4D1-AAA6FE7491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fld id="{EDBC0F41-C80D-42BA-A3DF-7C8E231F8E5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51" name="Text Box 1">
            <a:extLst>
              <a:ext uri="{FF2B5EF4-FFF2-40B4-BE49-F238E27FC236}">
                <a16:creationId xmlns:a16="http://schemas.microsoft.com/office/drawing/2014/main" id="{6A70D5FC-D768-514C-8950-77817E73F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C0D8118-872A-423A-BE40-4BB4576EF1EF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100</a:t>
            </a:fld>
            <a:endParaRPr lang="en-US" altLang="en-US"/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292D8A98-5FE5-CECD-45CC-B078A4664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95C9D4C6-BF80-F891-AB1C-187BF080F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2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9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609600"/>
            <a:ext cx="10972800" cy="495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377355"/>
            <a:ext cx="162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8400" y="6377355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62701"/>
            <a:ext cx="812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| </a:t>
            </a:r>
            <a:fld id="{BA13C625-9B67-4A70-A9C3-06D9E61B09A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3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7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7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2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4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7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1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4.wmf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7AAEFC-156E-1144-8D57-FBE2CD3B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ite structure">
            <a:extLst>
              <a:ext uri="{FF2B5EF4-FFF2-40B4-BE49-F238E27FC236}">
                <a16:creationId xmlns:a16="http://schemas.microsoft.com/office/drawing/2014/main" id="{C59A77E4-1AD6-0CEC-D494-35A5030DB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24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7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64930-DB0F-3E8B-519A-EF6FDBE64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1389" y="1454307"/>
            <a:ext cx="3149221" cy="214269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Virtual Memory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9C5C5-C68F-0D05-AEBF-4F6F46053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7593" y="3824816"/>
            <a:ext cx="3876812" cy="1380230"/>
          </a:xfrm>
        </p:spPr>
        <p:txBody>
          <a:bodyPr anchor="t">
            <a:normAutofit fontScale="40000" lnSpcReduction="2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Maxim </a:t>
            </a:r>
            <a:r>
              <a:rPr lang="en-US" dirty="0" err="1">
                <a:solidFill>
                  <a:srgbClr val="FFFFFF"/>
                </a:solidFill>
              </a:rPr>
              <a:t>Sheverlatov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Jay Kothari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William M. Mongan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From Bryant and </a:t>
            </a:r>
            <a:r>
              <a:rPr lang="en-US" dirty="0" err="1">
                <a:solidFill>
                  <a:srgbClr val="FFFFFF"/>
                </a:solidFill>
              </a:rPr>
              <a:t>O’Hallaron</a:t>
            </a:r>
            <a:r>
              <a:rPr lang="en-US" dirty="0">
                <a:solidFill>
                  <a:srgbClr val="FFFFFF"/>
                </a:solidFill>
              </a:rPr>
              <a:t>: Computer Systems – A Programmer’s Perspective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AND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Operating Systems Concepts by Bryant and </a:t>
            </a:r>
            <a:r>
              <a:rPr lang="en-US" dirty="0" err="1">
                <a:solidFill>
                  <a:srgbClr val="FFFFFF"/>
                </a:solidFill>
              </a:rPr>
              <a:t>O’Hallaron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9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>
            <a:extLst>
              <a:ext uri="{FF2B5EF4-FFF2-40B4-BE49-F238E27FC236}">
                <a16:creationId xmlns:a16="http://schemas.microsoft.com/office/drawing/2014/main" id="{8D8A74DB-5880-CBEB-D8FC-1DF642210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Sources of Cache Misses</a:t>
            </a:r>
          </a:p>
        </p:txBody>
      </p:sp>
      <p:sp>
        <p:nvSpPr>
          <p:cNvPr id="77827" name="Text Box 2">
            <a:extLst>
              <a:ext uri="{FF2B5EF4-FFF2-40B4-BE49-F238E27FC236}">
                <a16:creationId xmlns:a16="http://schemas.microsoft.com/office/drawing/2014/main" id="{29F87DBF-3EAE-A2D6-958A-10324354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Compulsory (cold start or process migration, first reference)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Cold fact of life: not a whole lot you can do about it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If you are going to run “billions” of instructions, these are insignificant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Capacity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Cache cannot contain all blocks accessed by the program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Solution: increase cache size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Conflict (collision)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Multiple memory locations mapped to the same location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Solution: increase cache size and/or associativity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Coherence (invalidation)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Other processes (e.g. I/O) updates memory</a:t>
            </a:r>
          </a:p>
        </p:txBody>
      </p:sp>
    </p:spTree>
    <p:extLst>
      <p:ext uri="{BB962C8B-B14F-4D97-AF65-F5344CB8AC3E}">
        <p14:creationId xmlns:p14="http://schemas.microsoft.com/office/powerpoint/2010/main" val="1363134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3BE7D197-5847-C845-A374-0C60618F8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Graph of Page Faults Versus The Number of Frames</a:t>
            </a:r>
          </a:p>
        </p:txBody>
      </p:sp>
      <p:sp>
        <p:nvSpPr>
          <p:cNvPr id="39939" name="Text Box 2">
            <a:extLst>
              <a:ext uri="{FF2B5EF4-FFF2-40B4-BE49-F238E27FC236}">
                <a16:creationId xmlns:a16="http://schemas.microsoft.com/office/drawing/2014/main" id="{84B44056-1A96-B346-9A92-9267B078C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930650"/>
            <a:ext cx="77724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Ideally, adding memory, the miss rate should go down (above)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Is this always the case?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It would seem so!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Belady’s Anomaly: Some replacement algorithms don’t have this obvious property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FIFO</a:t>
            </a: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0F764EF9-E85F-BEF9-2A3A-39E56036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4" y="1462088"/>
            <a:ext cx="4262437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66BA9140-0E37-3D41-8251-485F7D586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First-In-First-Out (FIFO) Algorithm</a:t>
            </a: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9D62ACC5-02FF-E849-AF69-6708DA5D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1154114"/>
            <a:ext cx="702945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Reference string: 1, 2, 3, 4, 1, 2, 5, 1, 2, 3, 4, 5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3 frames (3 pages can be in memory at a time per process)</a:t>
            </a:r>
          </a:p>
          <a:p>
            <a:pPr>
              <a:spcBef>
                <a:spcPts val="400"/>
              </a:spcBef>
              <a:buClrTx/>
              <a:defRPr/>
            </a:pPr>
            <a:endParaRPr lang="en-US" altLang="en-US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ClrTx/>
              <a:defRPr/>
            </a:pP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ClrTx/>
              <a:defRPr/>
            </a:pPr>
            <a:b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ClrTx/>
              <a:defRPr/>
            </a:pP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4 frames</a:t>
            </a:r>
            <a:b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ClrTx/>
              <a:defRPr/>
            </a:pPr>
            <a:b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Belady’s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Anomaly: more frames </a:t>
            </a:r>
            <a:r>
              <a:rPr lang="en-US" altLang="en-US" sz="1600" b="1" dirty="0">
                <a:solidFill>
                  <a:srgbClr val="000000"/>
                </a:solidFill>
                <a:latin typeface="Symbol" pitchFamily="2" charset="2"/>
              </a:rPr>
              <a:t>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more page faults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9E82D91-493E-4E4F-9E3C-147A75470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2225675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0965" name="Rectangle 4">
            <a:extLst>
              <a:ext uri="{FF2B5EF4-FFF2-40B4-BE49-F238E27FC236}">
                <a16:creationId xmlns:a16="http://schemas.microsoft.com/office/drawing/2014/main" id="{768D57AE-FF02-5C4D-A4D4-959D986C9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2682875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0966" name="Rectangle 5">
            <a:extLst>
              <a:ext uri="{FF2B5EF4-FFF2-40B4-BE49-F238E27FC236}">
                <a16:creationId xmlns:a16="http://schemas.microsoft.com/office/drawing/2014/main" id="{9711EC50-548A-004C-BB35-DEDA46AA7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140075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0967" name="Text Box 6">
            <a:extLst>
              <a:ext uri="{FF2B5EF4-FFF2-40B4-BE49-F238E27FC236}">
                <a16:creationId xmlns:a16="http://schemas.microsoft.com/office/drawing/2014/main" id="{CABA943E-5C74-E64E-AE74-DB5040C32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133" y="2257408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0968" name="Text Box 7">
            <a:extLst>
              <a:ext uri="{FF2B5EF4-FFF2-40B4-BE49-F238E27FC236}">
                <a16:creationId xmlns:a16="http://schemas.microsoft.com/office/drawing/2014/main" id="{59E9620F-7113-8340-822B-E5951934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133" y="2698733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0969" name="Text Box 8">
            <a:extLst>
              <a:ext uri="{FF2B5EF4-FFF2-40B4-BE49-F238E27FC236}">
                <a16:creationId xmlns:a16="http://schemas.microsoft.com/office/drawing/2014/main" id="{E646E246-6E1E-C548-ABAA-99D354B56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133" y="3174983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0970" name="Text Box 9">
            <a:extLst>
              <a:ext uri="{FF2B5EF4-FFF2-40B4-BE49-F238E27FC236}">
                <a16:creationId xmlns:a16="http://schemas.microsoft.com/office/drawing/2014/main" id="{4903F06A-71CB-8D42-9260-AC61EDC0B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83" y="2295508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0971" name="Text Box 10">
            <a:extLst>
              <a:ext uri="{FF2B5EF4-FFF2-40B4-BE49-F238E27FC236}">
                <a16:creationId xmlns:a16="http://schemas.microsoft.com/office/drawing/2014/main" id="{D988D42E-9998-0D49-AD3C-5BD071C38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83" y="2738420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0972" name="Text Box 11">
            <a:extLst>
              <a:ext uri="{FF2B5EF4-FFF2-40B4-BE49-F238E27FC236}">
                <a16:creationId xmlns:a16="http://schemas.microsoft.com/office/drawing/2014/main" id="{E1933131-5B0D-8845-833D-8210970EA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83" y="3214670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0973" name="Text Box 12">
            <a:extLst>
              <a:ext uri="{FF2B5EF4-FFF2-40B4-BE49-F238E27FC236}">
                <a16:creationId xmlns:a16="http://schemas.microsoft.com/office/drawing/2014/main" id="{99E777BD-F61E-2841-8504-AB9A36E7A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683" y="2295508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0974" name="Text Box 13">
            <a:extLst>
              <a:ext uri="{FF2B5EF4-FFF2-40B4-BE49-F238E27FC236}">
                <a16:creationId xmlns:a16="http://schemas.microsoft.com/office/drawing/2014/main" id="{889D8D05-B18E-4945-84BC-6374C915D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683" y="2738420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0975" name="Text Box 14">
            <a:extLst>
              <a:ext uri="{FF2B5EF4-FFF2-40B4-BE49-F238E27FC236}">
                <a16:creationId xmlns:a16="http://schemas.microsoft.com/office/drawing/2014/main" id="{681599EE-2465-D543-A86A-0A9DF76D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683" y="3214670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0976" name="Text Box 15">
            <a:extLst>
              <a:ext uri="{FF2B5EF4-FFF2-40B4-BE49-F238E27FC236}">
                <a16:creationId xmlns:a16="http://schemas.microsoft.com/office/drawing/2014/main" id="{6162F2B4-FB26-AB44-9AC0-E09F76FA2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704" y="2738420"/>
            <a:ext cx="150263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9 page faults</a:t>
            </a:r>
          </a:p>
        </p:txBody>
      </p:sp>
      <p:sp>
        <p:nvSpPr>
          <p:cNvPr id="40977" name="Rectangle 16">
            <a:extLst>
              <a:ext uri="{FF2B5EF4-FFF2-40B4-BE49-F238E27FC236}">
                <a16:creationId xmlns:a16="http://schemas.microsoft.com/office/drawing/2014/main" id="{1361F9A8-1714-C743-A7B5-EAF7749B4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9497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0978" name="Rectangle 17">
            <a:extLst>
              <a:ext uri="{FF2B5EF4-FFF2-40B4-BE49-F238E27FC236}">
                <a16:creationId xmlns:a16="http://schemas.microsoft.com/office/drawing/2014/main" id="{CD03BCA7-E7D0-F84F-B458-F70C4D320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44069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0979" name="Rectangle 18">
            <a:extLst>
              <a:ext uri="{FF2B5EF4-FFF2-40B4-BE49-F238E27FC236}">
                <a16:creationId xmlns:a16="http://schemas.microsoft.com/office/drawing/2014/main" id="{DDEB3FD2-19CF-4347-8BAF-97B21E278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48641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0980" name="Text Box 19">
            <a:extLst>
              <a:ext uri="{FF2B5EF4-FFF2-40B4-BE49-F238E27FC236}">
                <a16:creationId xmlns:a16="http://schemas.microsoft.com/office/drawing/2014/main" id="{BDE0CC86-BB92-834B-928A-C4281067E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383" y="3981433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0981" name="Text Box 20">
            <a:extLst>
              <a:ext uri="{FF2B5EF4-FFF2-40B4-BE49-F238E27FC236}">
                <a16:creationId xmlns:a16="http://schemas.microsoft.com/office/drawing/2014/main" id="{177AB2A1-3D8E-1A47-9543-0F1A460CB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383" y="4422758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0982" name="Text Box 21">
            <a:extLst>
              <a:ext uri="{FF2B5EF4-FFF2-40B4-BE49-F238E27FC236}">
                <a16:creationId xmlns:a16="http://schemas.microsoft.com/office/drawing/2014/main" id="{361640B1-2FD0-E141-B639-5D5DB4491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383" y="4899008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0983" name="Text Box 22">
            <a:extLst>
              <a:ext uri="{FF2B5EF4-FFF2-40B4-BE49-F238E27FC236}">
                <a16:creationId xmlns:a16="http://schemas.microsoft.com/office/drawing/2014/main" id="{B69FFEFD-1AA0-294E-9D8D-8D68F3B07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933" y="4019533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0984" name="Text Box 23">
            <a:extLst>
              <a:ext uri="{FF2B5EF4-FFF2-40B4-BE49-F238E27FC236}">
                <a16:creationId xmlns:a16="http://schemas.microsoft.com/office/drawing/2014/main" id="{D6EE88A9-7892-9D40-BD8F-612E78C23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933" y="4462445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0985" name="Text Box 24">
            <a:extLst>
              <a:ext uri="{FF2B5EF4-FFF2-40B4-BE49-F238E27FC236}">
                <a16:creationId xmlns:a16="http://schemas.microsoft.com/office/drawing/2014/main" id="{7E6BEBD9-D763-7443-B701-6710FBEB6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933" y="4938695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0986" name="Text Box 25">
            <a:extLst>
              <a:ext uri="{FF2B5EF4-FFF2-40B4-BE49-F238E27FC236}">
                <a16:creationId xmlns:a16="http://schemas.microsoft.com/office/drawing/2014/main" id="{637DB1A6-C872-694E-8AB2-E02ADEC4F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933" y="4019533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0987" name="Text Box 26">
            <a:extLst>
              <a:ext uri="{FF2B5EF4-FFF2-40B4-BE49-F238E27FC236}">
                <a16:creationId xmlns:a16="http://schemas.microsoft.com/office/drawing/2014/main" id="{A4A5D744-993A-6B43-B675-3EDF5650B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933" y="4481495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0988" name="Text Box 27">
            <a:extLst>
              <a:ext uri="{FF2B5EF4-FFF2-40B4-BE49-F238E27FC236}">
                <a16:creationId xmlns:a16="http://schemas.microsoft.com/office/drawing/2014/main" id="{E51FE444-F5BB-AA4D-96B8-A8EB69E86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040" y="4462445"/>
            <a:ext cx="163087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10 page faults</a:t>
            </a:r>
          </a:p>
        </p:txBody>
      </p:sp>
      <p:sp>
        <p:nvSpPr>
          <p:cNvPr id="40989" name="Rectangle 28">
            <a:extLst>
              <a:ext uri="{FF2B5EF4-FFF2-40B4-BE49-F238E27FC236}">
                <a16:creationId xmlns:a16="http://schemas.microsoft.com/office/drawing/2014/main" id="{AB1C6BE6-9FD4-2B4E-A53D-1527D2FEF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3213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0990" name="Text Box 29">
            <a:extLst>
              <a:ext uri="{FF2B5EF4-FFF2-40B4-BE49-F238E27FC236}">
                <a16:creationId xmlns:a16="http://schemas.microsoft.com/office/drawing/2014/main" id="{FD0C936B-3D46-5F47-92BF-AEE69FDA5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733" y="5395895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0991" name="Text Box 30">
            <a:extLst>
              <a:ext uri="{FF2B5EF4-FFF2-40B4-BE49-F238E27FC236}">
                <a16:creationId xmlns:a16="http://schemas.microsoft.com/office/drawing/2014/main" id="{8B3376DF-F68C-184A-B0F8-A84024D40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933" y="5395895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10AB0FE3-E89E-6943-8F19-989E31BAB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FIFO Page Replacement</a:t>
            </a: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88F6FFD8-6A07-DC5F-0B1F-CE9296210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2043114"/>
            <a:ext cx="6915150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CBB1D5FF-4524-FF44-8C61-B2E7FF5DB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FIFO Illustrating Belady’s Anomaly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F158617C-AC25-2071-C90E-9F0F5CA3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1" y="1393825"/>
            <a:ext cx="6810375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>
            <a:extLst>
              <a:ext uri="{FF2B5EF4-FFF2-40B4-BE49-F238E27FC236}">
                <a16:creationId xmlns:a16="http://schemas.microsoft.com/office/drawing/2014/main" id="{9FDC837F-3615-3B4F-AD25-444B7AF17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Belady’s Anomaly</a:t>
            </a:r>
          </a:p>
        </p:txBody>
      </p:sp>
      <p:grpSp>
        <p:nvGrpSpPr>
          <p:cNvPr id="99330" name="Group 2">
            <a:extLst>
              <a:ext uri="{FF2B5EF4-FFF2-40B4-BE49-F238E27FC236}">
                <a16:creationId xmlns:a16="http://schemas.microsoft.com/office/drawing/2014/main" id="{F71FAD23-551E-E088-FB18-6F1F660C40E1}"/>
              </a:ext>
            </a:extLst>
          </p:cNvPr>
          <p:cNvGrpSpPr>
            <a:grpSpLocks/>
          </p:cNvGrpSpPr>
          <p:nvPr/>
        </p:nvGrpSpPr>
        <p:grpSpPr bwMode="auto">
          <a:xfrm>
            <a:off x="3476626" y="2624139"/>
            <a:ext cx="5237163" cy="2827337"/>
            <a:chOff x="1230" y="1653"/>
            <a:chExt cx="3299" cy="1781"/>
          </a:xfrm>
        </p:grpSpPr>
        <p:pic>
          <p:nvPicPr>
            <p:cNvPr id="44039" name="Picture 3">
              <a:extLst>
                <a:ext uri="{FF2B5EF4-FFF2-40B4-BE49-F238E27FC236}">
                  <a16:creationId xmlns:a16="http://schemas.microsoft.com/office/drawing/2014/main" id="{AC14817D-CBC5-B022-0F60-AA6D394E4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" y="1653"/>
              <a:ext cx="3299" cy="1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4040" name="Text Box 4">
              <a:extLst>
                <a:ext uri="{FF2B5EF4-FFF2-40B4-BE49-F238E27FC236}">
                  <a16:creationId xmlns:a16="http://schemas.microsoft.com/office/drawing/2014/main" id="{28C140AD-0FD5-164F-8B3D-5A23B151F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0" y="1653"/>
              <a:ext cx="3299" cy="1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>
                <a:ea typeface="DejaVu Sans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E0C10D09-4A46-4541-8E10-BBEE7FEB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54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MIN: Optimal Algorithm</a:t>
            </a: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19F44700-97AE-6043-B5A0-DA867437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08089"/>
            <a:ext cx="777240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Replace page that will not be used for longest period of time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4 frames example</a:t>
            </a:r>
          </a:p>
          <a:p>
            <a:pPr>
              <a:spcBef>
                <a:spcPts val="500"/>
              </a:spcBef>
              <a:buClrTx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 1, 2, 3, 4, 1, 2, 5, 1, 2, 3, 4, 5</a:t>
            </a: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How do you know this?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Used for measuring how well your algorithm performs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47D48B7-24CD-F947-9C26-9F13C5BA6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26114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5061" name="Rectangle 4">
            <a:extLst>
              <a:ext uri="{FF2B5EF4-FFF2-40B4-BE49-F238E27FC236}">
                <a16:creationId xmlns:a16="http://schemas.microsoft.com/office/drawing/2014/main" id="{1E70CD49-0FD1-584F-9744-70DC72A29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30686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5062" name="Rectangle 5">
            <a:extLst>
              <a:ext uri="{FF2B5EF4-FFF2-40B4-BE49-F238E27FC236}">
                <a16:creationId xmlns:a16="http://schemas.microsoft.com/office/drawing/2014/main" id="{8ACEC908-0906-4649-A829-8F3145459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35258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5063" name="Text Box 6">
            <a:extLst>
              <a:ext uri="{FF2B5EF4-FFF2-40B4-BE49-F238E27FC236}">
                <a16:creationId xmlns:a16="http://schemas.microsoft.com/office/drawing/2014/main" id="{27200FA0-8AD6-6B47-A923-B8985FCD2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3" y="2681288"/>
            <a:ext cx="311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5064" name="Text Box 7">
            <a:extLst>
              <a:ext uri="{FF2B5EF4-FFF2-40B4-BE49-F238E27FC236}">
                <a16:creationId xmlns:a16="http://schemas.microsoft.com/office/drawing/2014/main" id="{C6EC8069-31E5-A542-A400-F6D3F4666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3125788"/>
            <a:ext cx="1492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6 page faults</a:t>
            </a:r>
          </a:p>
        </p:txBody>
      </p:sp>
      <p:sp>
        <p:nvSpPr>
          <p:cNvPr id="45065" name="Rectangle 8">
            <a:extLst>
              <a:ext uri="{FF2B5EF4-FFF2-40B4-BE49-F238E27FC236}">
                <a16:creationId xmlns:a16="http://schemas.microsoft.com/office/drawing/2014/main" id="{223B045C-692B-B245-9F39-30D14C8D7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39830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5066" name="Text Box 9">
            <a:extLst>
              <a:ext uri="{FF2B5EF4-FFF2-40B4-BE49-F238E27FC236}">
                <a16:creationId xmlns:a16="http://schemas.microsoft.com/office/drawing/2014/main" id="{50200E76-E83D-4846-9B02-A97CA4E6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446" y="4048108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0AE5D0C3-6C7A-034A-AD90-93BA3F58B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MIN: Optimal Page Replacement</a:t>
            </a: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A6F15214-6F32-D390-2836-6D0374CC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1819275"/>
            <a:ext cx="7034212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8754E2AF-58AC-9344-8AB8-7FA0C1474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05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Least Recently Used (LRU) Algorithm</a:t>
            </a: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9515C2FC-A406-A44F-853A-9E39FB24A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1196975"/>
            <a:ext cx="7351713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 marL="739775" indent="-2825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Reference string:  1, 2, 3, 4, 1, 2,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, 1, 2, </a:t>
            </a:r>
            <a:r>
              <a:rPr lang="en-US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b="1">
                <a:solidFill>
                  <a:srgbClr val="6633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  <a:t>5</a:t>
            </a:r>
            <a:b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</a:br>
            <a:endParaRPr lang="en-US" altLang="en-US" sz="2000" b="1">
              <a:solidFill>
                <a:srgbClr val="0099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ClrTx/>
              <a:defRPr/>
            </a:pP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List Implementation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On each use, remove page from list and place it at head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LRU page is at the tail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But need to traverse the list to move a page from the middle to the head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777895C-81EA-6948-A926-CCE0E9BD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172878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b="1">
                <a:solidFill>
                  <a:srgbClr val="009900"/>
                </a:solidFill>
                <a:latin typeface="Arial" charset="0"/>
              </a:rPr>
              <a:t>5</a:t>
            </a:r>
          </a:p>
        </p:txBody>
      </p:sp>
      <p:sp>
        <p:nvSpPr>
          <p:cNvPr id="47109" name="Rectangle 4">
            <a:extLst>
              <a:ext uri="{FF2B5EF4-FFF2-40B4-BE49-F238E27FC236}">
                <a16:creationId xmlns:a16="http://schemas.microsoft.com/office/drawing/2014/main" id="{F7CA9C1C-E057-5E48-9C9F-4D76E581A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218598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7110" name="Rectangle 5">
            <a:extLst>
              <a:ext uri="{FF2B5EF4-FFF2-40B4-BE49-F238E27FC236}">
                <a16:creationId xmlns:a16="http://schemas.microsoft.com/office/drawing/2014/main" id="{947ED90B-3644-5449-A3EE-A4CB09D79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264318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7111" name="Rectangle 6">
            <a:extLst>
              <a:ext uri="{FF2B5EF4-FFF2-40B4-BE49-F238E27FC236}">
                <a16:creationId xmlns:a16="http://schemas.microsoft.com/office/drawing/2014/main" id="{C3BA73D0-D721-A740-B099-591F0DD1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310038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7112" name="Rectangle 7">
            <a:extLst>
              <a:ext uri="{FF2B5EF4-FFF2-40B4-BE49-F238E27FC236}">
                <a16:creationId xmlns:a16="http://schemas.microsoft.com/office/drawing/2014/main" id="{C871E2FF-4891-6945-8D75-42F5A751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7272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7113" name="Rectangle 8">
            <a:extLst>
              <a:ext uri="{FF2B5EF4-FFF2-40B4-BE49-F238E27FC236}">
                <a16:creationId xmlns:a16="http://schemas.microsoft.com/office/drawing/2014/main" id="{9FA1ADFC-915E-744C-94B3-2BA84DB16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21844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7114" name="Rectangle 9">
            <a:extLst>
              <a:ext uri="{FF2B5EF4-FFF2-40B4-BE49-F238E27FC236}">
                <a16:creationId xmlns:a16="http://schemas.microsoft.com/office/drawing/2014/main" id="{8B9D6FE0-BCF5-FF41-8B52-CE193D69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26416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7115" name="Rectangle 10">
            <a:extLst>
              <a:ext uri="{FF2B5EF4-FFF2-40B4-BE49-F238E27FC236}">
                <a16:creationId xmlns:a16="http://schemas.microsoft.com/office/drawing/2014/main" id="{C922CB86-BD3F-7340-8A35-D392F2C15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30988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7116" name="Rectangle 11">
            <a:extLst>
              <a:ext uri="{FF2B5EF4-FFF2-40B4-BE49-F238E27FC236}">
                <a16:creationId xmlns:a16="http://schemas.microsoft.com/office/drawing/2014/main" id="{1FA437D8-CFF2-7B47-9A27-AF6616ECC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351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7117" name="Rectangle 12">
            <a:extLst>
              <a:ext uri="{FF2B5EF4-FFF2-40B4-BE49-F238E27FC236}">
                <a16:creationId xmlns:a16="http://schemas.microsoft.com/office/drawing/2014/main" id="{01768BB5-A584-6E41-AE37-19650A3B9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1923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7118" name="Rectangle 13">
            <a:extLst>
              <a:ext uri="{FF2B5EF4-FFF2-40B4-BE49-F238E27FC236}">
                <a16:creationId xmlns:a16="http://schemas.microsoft.com/office/drawing/2014/main" id="{D652470F-9371-1548-8A17-55121AF17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6495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7119" name="Rectangle 14">
            <a:extLst>
              <a:ext uri="{FF2B5EF4-FFF2-40B4-BE49-F238E27FC236}">
                <a16:creationId xmlns:a16="http://schemas.microsoft.com/office/drawing/2014/main" id="{AF927416-0A99-704F-80E0-426DB0201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1067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7120" name="Rectangle 15">
            <a:extLst>
              <a:ext uri="{FF2B5EF4-FFF2-40B4-BE49-F238E27FC236}">
                <a16:creationId xmlns:a16="http://schemas.microsoft.com/office/drawing/2014/main" id="{877E5634-E488-0643-B3C4-4BA7F1660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17145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7121" name="Rectangle 16">
            <a:extLst>
              <a:ext uri="{FF2B5EF4-FFF2-40B4-BE49-F238E27FC236}">
                <a16:creationId xmlns:a16="http://schemas.microsoft.com/office/drawing/2014/main" id="{758452D2-16E6-3948-9BBE-33000E76C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21717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7122" name="Rectangle 17">
            <a:extLst>
              <a:ext uri="{FF2B5EF4-FFF2-40B4-BE49-F238E27FC236}">
                <a16:creationId xmlns:a16="http://schemas.microsoft.com/office/drawing/2014/main" id="{0D0FC8D2-6628-584E-B2DE-26991E75F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26289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7123" name="Rectangle 18">
            <a:extLst>
              <a:ext uri="{FF2B5EF4-FFF2-40B4-BE49-F238E27FC236}">
                <a16:creationId xmlns:a16="http://schemas.microsoft.com/office/drawing/2014/main" id="{0B20E515-AFC6-FB45-9290-2E49763D3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30861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b="1">
                <a:solidFill>
                  <a:srgbClr val="0000CC"/>
                </a:solidFill>
                <a:latin typeface="Arial" charset="0"/>
              </a:rPr>
              <a:t>3</a:t>
            </a:r>
          </a:p>
        </p:txBody>
      </p:sp>
      <p:sp>
        <p:nvSpPr>
          <p:cNvPr id="47124" name="Rectangle 19">
            <a:extLst>
              <a:ext uri="{FF2B5EF4-FFF2-40B4-BE49-F238E27FC236}">
                <a16:creationId xmlns:a16="http://schemas.microsoft.com/office/drawing/2014/main" id="{584ECCFE-BD5D-EA44-9974-FD4EBAD0B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17224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7125" name="Rectangle 20">
            <a:extLst>
              <a:ext uri="{FF2B5EF4-FFF2-40B4-BE49-F238E27FC236}">
                <a16:creationId xmlns:a16="http://schemas.microsoft.com/office/drawing/2014/main" id="{E8E60555-CB55-A040-8E1E-16C770560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21796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7126" name="Rectangle 21">
            <a:extLst>
              <a:ext uri="{FF2B5EF4-FFF2-40B4-BE49-F238E27FC236}">
                <a16:creationId xmlns:a16="http://schemas.microsoft.com/office/drawing/2014/main" id="{5A35462B-7C26-214C-B9ED-1E579CC0A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26368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7127" name="Rectangle 22">
            <a:extLst>
              <a:ext uri="{FF2B5EF4-FFF2-40B4-BE49-F238E27FC236}">
                <a16:creationId xmlns:a16="http://schemas.microsoft.com/office/drawing/2014/main" id="{C101E8DD-F8EC-184C-8561-651626F77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30940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5925E0F7-7218-D042-BDC4-4917714C9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05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Least Recently Used (LRU) Algorithm</a:t>
            </a: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097CDA27-C04F-1442-A8A1-FFBAFE010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1196975"/>
            <a:ext cx="7351713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 marL="739775" indent="-2825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Reference string:  1, 2, 3, 4, 1, 2,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, 1, 2, </a:t>
            </a:r>
            <a:r>
              <a:rPr lang="en-US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b="1">
                <a:solidFill>
                  <a:srgbClr val="6633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  <a:t>5</a:t>
            </a:r>
            <a:b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</a:br>
            <a:endParaRPr lang="en-US" altLang="en-US" sz="2000" b="1">
              <a:solidFill>
                <a:srgbClr val="0099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ClrTx/>
              <a:defRPr/>
            </a:pP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Counter implementation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Every page entry has a counter; every time page is referenced through this entry, copy the clock into the counter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When a page needs to be changed, look at the counters to determine which are to change</a:t>
            </a:r>
          </a:p>
          <a:p>
            <a:pPr>
              <a:spcBef>
                <a:spcPts val="500"/>
              </a:spcBef>
              <a:buClrTx/>
              <a:defRPr/>
            </a:pP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DFADD77-1FD9-1D49-B54C-1BA7918A5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172878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b="1">
                <a:solidFill>
                  <a:srgbClr val="009900"/>
                </a:solidFill>
                <a:latin typeface="Arial" charset="0"/>
              </a:rPr>
              <a:t>5</a:t>
            </a:r>
          </a:p>
        </p:txBody>
      </p:sp>
      <p:sp>
        <p:nvSpPr>
          <p:cNvPr id="48133" name="Rectangle 4">
            <a:extLst>
              <a:ext uri="{FF2B5EF4-FFF2-40B4-BE49-F238E27FC236}">
                <a16:creationId xmlns:a16="http://schemas.microsoft.com/office/drawing/2014/main" id="{B0FB125C-D17B-0644-B806-3EF786A89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218598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8134" name="Rectangle 5">
            <a:extLst>
              <a:ext uri="{FF2B5EF4-FFF2-40B4-BE49-F238E27FC236}">
                <a16:creationId xmlns:a16="http://schemas.microsoft.com/office/drawing/2014/main" id="{4ADC740B-A433-E14C-8265-449D5C977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264318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8135" name="Rectangle 6">
            <a:extLst>
              <a:ext uri="{FF2B5EF4-FFF2-40B4-BE49-F238E27FC236}">
                <a16:creationId xmlns:a16="http://schemas.microsoft.com/office/drawing/2014/main" id="{87FCD547-1C3A-A745-88E2-24AF75DEC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310038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8136" name="Rectangle 7">
            <a:extLst>
              <a:ext uri="{FF2B5EF4-FFF2-40B4-BE49-F238E27FC236}">
                <a16:creationId xmlns:a16="http://schemas.microsoft.com/office/drawing/2014/main" id="{B8F31DEE-9398-A740-B21F-A620BCCBE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7272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8137" name="Rectangle 8">
            <a:extLst>
              <a:ext uri="{FF2B5EF4-FFF2-40B4-BE49-F238E27FC236}">
                <a16:creationId xmlns:a16="http://schemas.microsoft.com/office/drawing/2014/main" id="{27EED3D8-A134-1249-A2D8-35F3E3142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21844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8138" name="Rectangle 9">
            <a:extLst>
              <a:ext uri="{FF2B5EF4-FFF2-40B4-BE49-F238E27FC236}">
                <a16:creationId xmlns:a16="http://schemas.microsoft.com/office/drawing/2014/main" id="{00560B06-15FD-C545-A4DF-1971A92D3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26416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8139" name="Rectangle 10">
            <a:extLst>
              <a:ext uri="{FF2B5EF4-FFF2-40B4-BE49-F238E27FC236}">
                <a16:creationId xmlns:a16="http://schemas.microsoft.com/office/drawing/2014/main" id="{9E0A6B2E-FDE1-A249-847D-301946BD6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30988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8140" name="Rectangle 11">
            <a:extLst>
              <a:ext uri="{FF2B5EF4-FFF2-40B4-BE49-F238E27FC236}">
                <a16:creationId xmlns:a16="http://schemas.microsoft.com/office/drawing/2014/main" id="{479ACC2F-C9F0-8D46-BEF7-A5EB1E339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351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8141" name="Rectangle 12">
            <a:extLst>
              <a:ext uri="{FF2B5EF4-FFF2-40B4-BE49-F238E27FC236}">
                <a16:creationId xmlns:a16="http://schemas.microsoft.com/office/drawing/2014/main" id="{A7C4CC15-267E-8D4D-9FDC-29AFEA062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1923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8142" name="Rectangle 13">
            <a:extLst>
              <a:ext uri="{FF2B5EF4-FFF2-40B4-BE49-F238E27FC236}">
                <a16:creationId xmlns:a16="http://schemas.microsoft.com/office/drawing/2014/main" id="{84636B26-2FA3-C847-B6FD-2199E925D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6495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8143" name="Rectangle 14">
            <a:extLst>
              <a:ext uri="{FF2B5EF4-FFF2-40B4-BE49-F238E27FC236}">
                <a16:creationId xmlns:a16="http://schemas.microsoft.com/office/drawing/2014/main" id="{A17B111E-A42A-FF45-A8F4-46E36F301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1067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8144" name="Rectangle 15">
            <a:extLst>
              <a:ext uri="{FF2B5EF4-FFF2-40B4-BE49-F238E27FC236}">
                <a16:creationId xmlns:a16="http://schemas.microsoft.com/office/drawing/2014/main" id="{C416C191-C307-C040-A5D3-522DB14BA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17145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8145" name="Rectangle 16">
            <a:extLst>
              <a:ext uri="{FF2B5EF4-FFF2-40B4-BE49-F238E27FC236}">
                <a16:creationId xmlns:a16="http://schemas.microsoft.com/office/drawing/2014/main" id="{80B3AAF5-8634-024B-8121-99D3AB4B7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21717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8146" name="Rectangle 17">
            <a:extLst>
              <a:ext uri="{FF2B5EF4-FFF2-40B4-BE49-F238E27FC236}">
                <a16:creationId xmlns:a16="http://schemas.microsoft.com/office/drawing/2014/main" id="{32022682-6E46-A74C-A37A-21DDE72A3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26289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8147" name="Rectangle 18">
            <a:extLst>
              <a:ext uri="{FF2B5EF4-FFF2-40B4-BE49-F238E27FC236}">
                <a16:creationId xmlns:a16="http://schemas.microsoft.com/office/drawing/2014/main" id="{6BE6AF67-7545-464D-92D6-D6C9B2017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3086100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b="1">
                <a:solidFill>
                  <a:srgbClr val="0000CC"/>
                </a:solidFill>
                <a:latin typeface="Arial" charset="0"/>
              </a:rPr>
              <a:t>3</a:t>
            </a:r>
          </a:p>
        </p:txBody>
      </p:sp>
      <p:sp>
        <p:nvSpPr>
          <p:cNvPr id="48148" name="Rectangle 19">
            <a:extLst>
              <a:ext uri="{FF2B5EF4-FFF2-40B4-BE49-F238E27FC236}">
                <a16:creationId xmlns:a16="http://schemas.microsoft.com/office/drawing/2014/main" id="{A7BC93FB-EAC9-6F46-A255-83F5AF002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17224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8149" name="Rectangle 20">
            <a:extLst>
              <a:ext uri="{FF2B5EF4-FFF2-40B4-BE49-F238E27FC236}">
                <a16:creationId xmlns:a16="http://schemas.microsoft.com/office/drawing/2014/main" id="{01FA21EB-7DE3-374C-86F6-59D43BCDC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21796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8150" name="Rectangle 21">
            <a:extLst>
              <a:ext uri="{FF2B5EF4-FFF2-40B4-BE49-F238E27FC236}">
                <a16:creationId xmlns:a16="http://schemas.microsoft.com/office/drawing/2014/main" id="{477AECBC-4A18-0043-BD17-3B6DB70C3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26368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8151" name="Rectangle 22">
            <a:extLst>
              <a:ext uri="{FF2B5EF4-FFF2-40B4-BE49-F238E27FC236}">
                <a16:creationId xmlns:a16="http://schemas.microsoft.com/office/drawing/2014/main" id="{E58D726B-CA6B-7946-A53F-732E9A8D1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3094038"/>
            <a:ext cx="3810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87F72F41-02DB-EB49-8023-900331E1D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LRU Page Replacement</a:t>
            </a: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F4061A93-3B43-7329-FF12-66758110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32878" r="789" b="32361"/>
          <a:stretch>
            <a:fillRect/>
          </a:stretch>
        </p:blipFill>
        <p:spPr bwMode="auto">
          <a:xfrm>
            <a:off x="2435226" y="1755775"/>
            <a:ext cx="7286625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07" t="32878" r="789" b="3236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>
            <a:extLst>
              <a:ext uri="{FF2B5EF4-FFF2-40B4-BE49-F238E27FC236}">
                <a16:creationId xmlns:a16="http://schemas.microsoft.com/office/drawing/2014/main" id="{7091A4BB-B0B0-F28E-5188-5CE273DED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Accessing Data in a Cache</a:t>
            </a:r>
          </a:p>
        </p:txBody>
      </p:sp>
      <p:sp>
        <p:nvSpPr>
          <p:cNvPr id="78851" name="Text Box 2">
            <a:extLst>
              <a:ext uri="{FF2B5EF4-FFF2-40B4-BE49-F238E27FC236}">
                <a16:creationId xmlns:a16="http://schemas.microsoft.com/office/drawing/2014/main" id="{AC9C8510-A896-115D-90AC-D12E95A09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187826"/>
            <a:ext cx="77724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Index Used to Lookup Candidates in Cache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Index identifies the set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Tag used to identify actual copy (otherwise, cache miss)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Block is minimum quantum of caching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Data select field used to select data within block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Many caching applications don’t have data select field</a:t>
            </a:r>
          </a:p>
        </p:txBody>
      </p:sp>
      <p:pic>
        <p:nvPicPr>
          <p:cNvPr id="78852" name="Picture 3">
            <a:extLst>
              <a:ext uri="{FF2B5EF4-FFF2-40B4-BE49-F238E27FC236}">
                <a16:creationId xmlns:a16="http://schemas.microsoft.com/office/drawing/2014/main" id="{D623A264-F34E-09A0-53C0-0422308C3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9" y="1782763"/>
            <a:ext cx="67722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760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>
            <a:extLst>
              <a:ext uri="{FF2B5EF4-FFF2-40B4-BE49-F238E27FC236}">
                <a16:creationId xmlns:a16="http://schemas.microsoft.com/office/drawing/2014/main" id="{B64793DD-67B6-B747-B8A4-23619E37E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LRU Algorithm (Cont.)</a:t>
            </a:r>
          </a:p>
        </p:txBody>
      </p:sp>
      <p:sp>
        <p:nvSpPr>
          <p:cNvPr id="50179" name="Text Box 2">
            <a:extLst>
              <a:ext uri="{FF2B5EF4-FFF2-40B4-BE49-F238E27FC236}">
                <a16:creationId xmlns:a16="http://schemas.microsoft.com/office/drawing/2014/main" id="{75343931-4841-6442-B4F2-595BBDB98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Stack implementation – keep a stack of page numbers in a double link form: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Page referenced: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move it to the top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requires 6 pointers to be changed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No search for replacement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1642E55B-CDDF-1B45-BC78-6F47AFD43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Use Of A Stack to Record The Most Recent Page References</a:t>
            </a:r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B0F0942F-C3B3-CAED-A0EC-B65D1BA6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4620" r="830" b="4620"/>
          <a:stretch>
            <a:fillRect/>
          </a:stretch>
        </p:blipFill>
        <p:spPr bwMode="auto">
          <a:xfrm>
            <a:off x="3105151" y="1914526"/>
            <a:ext cx="5845175" cy="403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16" t="4620" r="830" b="46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>
            <a:extLst>
              <a:ext uri="{FF2B5EF4-FFF2-40B4-BE49-F238E27FC236}">
                <a16:creationId xmlns:a16="http://schemas.microsoft.com/office/drawing/2014/main" id="{35D12293-4D54-DE4A-9296-CEA3AA6D4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Comparing the Algorithms</a:t>
            </a:r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9188FC02-AAB8-5248-9D5C-94FCD61AC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FIFO: Suppose we have 3 frames, 4 pages, and the following reference stream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 B C A B D A D B C B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7 Faults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When referencing D, replacing A is a bad choice, since we need A again right away</a:t>
            </a:r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7ACD5DC4-10D4-404B-321D-08CEC9A98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4275139"/>
            <a:ext cx="62865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9236DA0E-E00E-0F42-A8B8-591CE8CC0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Comparing the Algorithms</a:t>
            </a: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F8A613B5-A65F-9E48-A0A1-29579CAF0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MIN: Suppose we have 3 frames, 4 pages, and the following reference stream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 B C A B D A D B C B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5 Faults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D is brought in to the page that will not be referenced for the longest time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How does this compare to LRU?</a:t>
            </a:r>
          </a:p>
        </p:txBody>
      </p:sp>
      <p:pic>
        <p:nvPicPr>
          <p:cNvPr id="53252" name="Picture 3">
            <a:extLst>
              <a:ext uri="{FF2B5EF4-FFF2-40B4-BE49-F238E27FC236}">
                <a16:creationId xmlns:a16="http://schemas.microsoft.com/office/drawing/2014/main" id="{7E739D8E-20BC-B72E-E27A-B7266CAC6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9" y="4533901"/>
            <a:ext cx="5430837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3253" name="Picture 4">
            <a:extLst>
              <a:ext uri="{FF2B5EF4-FFF2-40B4-BE49-F238E27FC236}">
                <a16:creationId xmlns:a16="http://schemas.microsoft.com/office/drawing/2014/main" id="{6C1EE0AC-9C91-8741-9F09-612CD2B7E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9" y="3751264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3A9200-1899-ECBC-D5B0-8D4E1A8C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9EE4C89A-50DE-FC43-A69C-3E39F54D0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Comparing the Algorithms</a:t>
            </a:r>
          </a:p>
        </p:txBody>
      </p:sp>
      <p:sp>
        <p:nvSpPr>
          <p:cNvPr id="54275" name="Text Box 2">
            <a:extLst>
              <a:ext uri="{FF2B5EF4-FFF2-40B4-BE49-F238E27FC236}">
                <a16:creationId xmlns:a16="http://schemas.microsoft.com/office/drawing/2014/main" id="{B4B33FA5-0CF0-7C4E-8A00-C063C671E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MIN: Suppose we have 3 frames, 4 pages, and the following reference stream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 B C A B D A D B C B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5 Faults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D is brought in to the page that will not be referenced for the longest time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This is the same as LRU (this time)</a:t>
            </a:r>
          </a:p>
        </p:txBody>
      </p:sp>
      <p:pic>
        <p:nvPicPr>
          <p:cNvPr id="54276" name="Picture 3">
            <a:extLst>
              <a:ext uri="{FF2B5EF4-FFF2-40B4-BE49-F238E27FC236}">
                <a16:creationId xmlns:a16="http://schemas.microsoft.com/office/drawing/2014/main" id="{96554703-4B0B-87E1-D559-55AFED261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9" y="4533901"/>
            <a:ext cx="5430837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3216151C-9102-6449-9A37-DB84873A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When Will LRU Perform Poorly?</a:t>
            </a: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3AFD8D3E-42E3-F54B-A3FF-963FCF249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Consider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 B C D A B C D A B C D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Every LRU reference is a page fault!</a:t>
            </a:r>
          </a:p>
        </p:txBody>
      </p:sp>
      <p:pic>
        <p:nvPicPr>
          <p:cNvPr id="55300" name="Picture 3">
            <a:extLst>
              <a:ext uri="{FF2B5EF4-FFF2-40B4-BE49-F238E27FC236}">
                <a16:creationId xmlns:a16="http://schemas.microsoft.com/office/drawing/2014/main" id="{2F3504F3-6AA3-514C-9B13-D2CA23C4A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4476750"/>
            <a:ext cx="62293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55334817-8313-7942-9937-81AE1CD91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When Will LRU Perform Poorly?</a:t>
            </a:r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81C9C5F4-ED60-C14D-8B33-5258A7AA1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Consider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 B C D A B C D A B C D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MIN does much better</a:t>
            </a:r>
          </a:p>
        </p:txBody>
      </p:sp>
      <p:pic>
        <p:nvPicPr>
          <p:cNvPr id="56324" name="Picture 3">
            <a:extLst>
              <a:ext uri="{FF2B5EF4-FFF2-40B4-BE49-F238E27FC236}">
                <a16:creationId xmlns:a16="http://schemas.microsoft.com/office/drawing/2014/main" id="{A7CEDEF5-7A44-5347-AFB4-35001CC4B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4484688"/>
            <a:ext cx="62103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8514D204-326C-D346-83DC-EBD334669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Least Recently Used (LRU) Algorithm</a:t>
            </a: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3E7F03EB-314B-044B-B9EC-4AF9E7C6A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Due to locality, it would seem that LRU would be a good candidate to approximate MIN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But LRU is hard to implement, takes up a lot of space or time.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In practice, we </a:t>
            </a:r>
            <a:r>
              <a:rPr lang="en-US" altLang="en-US" sz="2000" b="1">
                <a:solidFill>
                  <a:srgbClr val="FF0000"/>
                </a:solidFill>
                <a:latin typeface="Arial" charset="0"/>
              </a:rPr>
              <a:t>approximate 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LRU instead.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>
            <a:extLst>
              <a:ext uri="{FF2B5EF4-FFF2-40B4-BE49-F238E27FC236}">
                <a16:creationId xmlns:a16="http://schemas.microsoft.com/office/drawing/2014/main" id="{D4B057F0-BA47-EF4F-BE56-339EDE1DC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20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LRU Approximation Algorithms</a:t>
            </a:r>
          </a:p>
        </p:txBody>
      </p:sp>
      <p:sp>
        <p:nvSpPr>
          <p:cNvPr id="58371" name="Text Box 2">
            <a:extLst>
              <a:ext uri="{FF2B5EF4-FFF2-40B4-BE49-F238E27FC236}">
                <a16:creationId xmlns:a16="http://schemas.microsoft.com/office/drawing/2014/main" id="{D4F37391-6A02-CF43-A831-276FB907A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1" y="1233489"/>
            <a:ext cx="737076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Reference bit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With each page associate a bit, initially = 0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When page is referenced bit set to 1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Replace the one which is 0 (if one exists)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We do not know the order, however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Second chance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Need reference bit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Clock replacement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If page to be replaced (in clock order) has reference bit = 1 then: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set reference bit 0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leave page in memory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replace next page (in clock order), subject to same rules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:a16="http://schemas.microsoft.com/office/drawing/2014/main" id="{4BC63AB2-E5ED-5348-9AE4-AA5E3B5A9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7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Clock Algorithm</a:t>
            </a:r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FB86669F-4205-BC42-8074-5526F4FA6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39925"/>
            <a:ext cx="77724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Arrange physical pages in circle with single clock hand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Replace an old page, not the oldest page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Approximation to LRU, hence an approximation to an approximation of MIN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Details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Hardware “use” bit per physical page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Hardware sets use bit on each reference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If use bit isn’t set, means not referenced for a long time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Nachos hardware sets use bit in the TLB, you have to copy this back to page table when TLB entry gets replaced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On Page Fault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Advance clock hand (not real time)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Check use bit: 1 == used recently; clear and leave alone, 0 == selected candidate for replacement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Even if all use bits set, will eventually loop around; in which case, resort to FIFO</a:t>
            </a:r>
          </a:p>
        </p:txBody>
      </p:sp>
      <p:pic>
        <p:nvPicPr>
          <p:cNvPr id="59396" name="Picture 3">
            <a:extLst>
              <a:ext uri="{FF2B5EF4-FFF2-40B4-BE49-F238E27FC236}">
                <a16:creationId xmlns:a16="http://schemas.microsoft.com/office/drawing/2014/main" id="{48F73DCE-4016-1A1C-3FAE-279F9A34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969964"/>
            <a:ext cx="3662362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4">
            <a:extLst>
              <a:ext uri="{FF2B5EF4-FFF2-40B4-BE49-F238E27FC236}">
                <a16:creationId xmlns:a16="http://schemas.microsoft.com/office/drawing/2014/main" id="{338D7E55-26E4-0C6B-F28B-B8F015874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Locating data in the Cache</a:t>
            </a:r>
          </a:p>
        </p:txBody>
      </p:sp>
      <p:sp>
        <p:nvSpPr>
          <p:cNvPr id="79878" name="Text Box 5">
            <a:extLst>
              <a:ext uri="{FF2B5EF4-FFF2-40B4-BE49-F238E27FC236}">
                <a16:creationId xmlns:a16="http://schemas.microsoft.com/office/drawing/2014/main" id="{B5375777-1C50-6E10-FE92-F121E716E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1981200"/>
            <a:ext cx="38528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Compare cache index (mapping) to Tag (high-order bits) to see if element is currently in cache.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Valid bit used to indicate whether data in cache is valid.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2000" b="1" u="sng">
                <a:solidFill>
                  <a:srgbClr val="000000"/>
                </a:solidFill>
                <a:latin typeface="Arial" panose="020B0604020202020204" pitchFamily="34" charset="0"/>
              </a:rPr>
              <a:t>hit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occurs when the data requested is in cache, otherwise it is a </a:t>
            </a:r>
            <a:r>
              <a:rPr lang="en-US" altLang="en-US" sz="2000" b="1" u="sng">
                <a:solidFill>
                  <a:srgbClr val="000000"/>
                </a:solidFill>
                <a:latin typeface="Arial" panose="020B0604020202020204" pitchFamily="34" charset="0"/>
              </a:rPr>
              <a:t>miss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The extra time required when a cache miss occurs is called the </a:t>
            </a:r>
            <a:r>
              <a:rPr lang="en-US" altLang="en-US" sz="2000" b="1" u="sng">
                <a:solidFill>
                  <a:srgbClr val="000000"/>
                </a:solidFill>
                <a:latin typeface="Arial" panose="020B0604020202020204" pitchFamily="34" charset="0"/>
              </a:rPr>
              <a:t>miss penalty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79879" name="Picture 6">
            <a:extLst>
              <a:ext uri="{FF2B5EF4-FFF2-40B4-BE49-F238E27FC236}">
                <a16:creationId xmlns:a16="http://schemas.microsoft.com/office/drawing/2014/main" id="{777C76E3-2688-2242-024F-4F0D12AF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1" y="1916114"/>
            <a:ext cx="367347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926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>
            <a:extLst>
              <a:ext uri="{FF2B5EF4-FFF2-40B4-BE49-F238E27FC236}">
                <a16:creationId xmlns:a16="http://schemas.microsoft.com/office/drawing/2014/main" id="{455DCA57-DF80-D74A-9CDE-11910F58E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7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Clock Algorithm</a:t>
            </a:r>
          </a:p>
        </p:txBody>
      </p:sp>
      <p:sp>
        <p:nvSpPr>
          <p:cNvPr id="60419" name="Text Box 2">
            <a:extLst>
              <a:ext uri="{FF2B5EF4-FFF2-40B4-BE49-F238E27FC236}">
                <a16:creationId xmlns:a16="http://schemas.microsoft.com/office/drawing/2014/main" id="{FCCDD846-AF1B-BD40-93F5-5E46B4A06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109914"/>
            <a:ext cx="777240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marL="15970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What if hand moving slowly?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Good sign or bad sign?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Not many page faults and/or find page quickly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What if hand moving quickly?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Lots of page faults and/or lots of reference bits set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One way to view clock algorithm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Crude partitioning of pages into two groups: young and old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Why not partition into more groups?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Clock Algorithm a.k.a. “Second Chance” – could have Nth chance, too!</a:t>
            </a:r>
          </a:p>
          <a:p>
            <a:pPr lvl="3"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buChar char="–"/>
              <a:defRPr/>
            </a:pPr>
            <a:r>
              <a:rPr lang="en-US" altLang="en-US" sz="1400">
                <a:solidFill>
                  <a:srgbClr val="000000"/>
                </a:solidFill>
                <a:latin typeface="Times New Roman" charset="0"/>
              </a:rPr>
              <a:t>Counting algorithms</a:t>
            </a:r>
          </a:p>
        </p:txBody>
      </p:sp>
      <p:pic>
        <p:nvPicPr>
          <p:cNvPr id="60420" name="Picture 3">
            <a:extLst>
              <a:ext uri="{FF2B5EF4-FFF2-40B4-BE49-F238E27FC236}">
                <a16:creationId xmlns:a16="http://schemas.microsoft.com/office/drawing/2014/main" id="{99CA5921-7C03-336E-198C-D78785F1E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1106488"/>
            <a:ext cx="7194550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67BECA-3C1E-1BC4-29F2-B39E4272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:a16="http://schemas.microsoft.com/office/drawing/2014/main" id="{EF71EE6B-F5BD-ED44-A886-20DDD4603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355600"/>
            <a:ext cx="82677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Second-Chance (clock) Page-Replacement Algorithm</a:t>
            </a:r>
          </a:p>
        </p:txBody>
      </p:sp>
      <p:pic>
        <p:nvPicPr>
          <p:cNvPr id="61443" name="Picture 2">
            <a:extLst>
              <a:ext uri="{FF2B5EF4-FFF2-40B4-BE49-F238E27FC236}">
                <a16:creationId xmlns:a16="http://schemas.microsoft.com/office/drawing/2014/main" id="{248871B7-9EB3-0D10-CC26-08F9BC0A3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384301"/>
            <a:ext cx="5897562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>
            <a:extLst>
              <a:ext uri="{FF2B5EF4-FFF2-40B4-BE49-F238E27FC236}">
                <a16:creationId xmlns:a16="http://schemas.microsoft.com/office/drawing/2014/main" id="{7989AF6E-E4D4-474A-8525-5ACD17E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Counting Algorithms: Nth Chance Version of Clock Algorithm</a:t>
            </a:r>
          </a:p>
        </p:txBody>
      </p:sp>
      <p:sp>
        <p:nvSpPr>
          <p:cNvPr id="62467" name="Text Box 2">
            <a:extLst>
              <a:ext uri="{FF2B5EF4-FFF2-40B4-BE49-F238E27FC236}">
                <a16:creationId xmlns:a16="http://schemas.microsoft.com/office/drawing/2014/main" id="{E1E07FDE-9F12-2541-AC65-851016CA9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Nth Chance Algorithm: OS keeps counter per page: # sweeps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On page fault, OS checks use bit: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1 == clear use and also clear counter (used in last sweep)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0 == increment counter, if count = N, replace page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So the clock hand has to sweep by N times without page being used before page is replaced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How do we pick N?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Why pick large N?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Why pick small N?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What about dirty pages?</a:t>
            </a:r>
          </a:p>
        </p:txBody>
      </p:sp>
      <p:pic>
        <p:nvPicPr>
          <p:cNvPr id="62468" name="Picture 3">
            <a:extLst>
              <a:ext uri="{FF2B5EF4-FFF2-40B4-BE49-F238E27FC236}">
                <a16:creationId xmlns:a16="http://schemas.microsoft.com/office/drawing/2014/main" id="{77AE28AD-2ACE-754D-8AF0-322387D10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572001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2469" name="Picture 4">
            <a:extLst>
              <a:ext uri="{FF2B5EF4-FFF2-40B4-BE49-F238E27FC236}">
                <a16:creationId xmlns:a16="http://schemas.microsoft.com/office/drawing/2014/main" id="{19CE1C60-305D-1A49-A8E2-6DFE542B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5340351"/>
            <a:ext cx="6143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DBFCD858-20EF-374A-A3FE-659FB911C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Counting Algorithms: Nth Chance Version of Clock Algorithm</a:t>
            </a:r>
          </a:p>
        </p:txBody>
      </p:sp>
      <p:sp>
        <p:nvSpPr>
          <p:cNvPr id="63491" name="Text Box 2">
            <a:extLst>
              <a:ext uri="{FF2B5EF4-FFF2-40B4-BE49-F238E27FC236}">
                <a16:creationId xmlns:a16="http://schemas.microsoft.com/office/drawing/2014/main" id="{CD7AACFF-5D97-B241-B055-0576DD7F5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Nth Chance Algorithm: OS keeps counter per page: # sweeps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On page fault, OS checks use bit: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1 == clear use and also clear counter (used in last sweep)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0 == increment counter, if count = N, replace page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So the clock hand has to sweep by N times without page being used before page is replaced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How do we pick N?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Why pick large N?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Better approximation to LRU: If N ~ 1K, really good approximation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Why pick small N?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Might have to look a long way to find a free page with large N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What about dirty pages?</a:t>
            </a:r>
          </a:p>
        </p:txBody>
      </p:sp>
      <p:pic>
        <p:nvPicPr>
          <p:cNvPr id="63492" name="Picture 3">
            <a:extLst>
              <a:ext uri="{FF2B5EF4-FFF2-40B4-BE49-F238E27FC236}">
                <a16:creationId xmlns:a16="http://schemas.microsoft.com/office/drawing/2014/main" id="{06EB987C-6E5E-BD40-AF18-E37034B7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1" y="5811838"/>
            <a:ext cx="341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>
            <a:extLst>
              <a:ext uri="{FF2B5EF4-FFF2-40B4-BE49-F238E27FC236}">
                <a16:creationId xmlns:a16="http://schemas.microsoft.com/office/drawing/2014/main" id="{857C4F52-6D36-8B42-AC85-8F8443028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Counting Algorithms: Nth Chance Version of Clock Algorithm</a:t>
            </a:r>
          </a:p>
        </p:txBody>
      </p:sp>
      <p:sp>
        <p:nvSpPr>
          <p:cNvPr id="64515" name="Text Box 2">
            <a:extLst>
              <a:ext uri="{FF2B5EF4-FFF2-40B4-BE49-F238E27FC236}">
                <a16:creationId xmlns:a16="http://schemas.microsoft.com/office/drawing/2014/main" id="{6754B54D-F5EF-4F4F-AADD-4224237FD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What about Dirty Pages?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Takes extra overhead to replace a dirty page, so give dirty pages an extra chance before replacing?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Common approach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Clean pages, use N = 1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Dirty pages, use N = 2, and write back to disk when N =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080C6A13-333E-D14A-9199-781695BAC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05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Counting Algorithms</a:t>
            </a:r>
          </a:p>
        </p:txBody>
      </p:sp>
      <p:sp>
        <p:nvSpPr>
          <p:cNvPr id="65539" name="Text Box 2">
            <a:extLst>
              <a:ext uri="{FF2B5EF4-FFF2-40B4-BE49-F238E27FC236}">
                <a16:creationId xmlns:a16="http://schemas.microsoft.com/office/drawing/2014/main" id="{0EFB7D4A-4EE1-CB40-A433-26935049E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1282701"/>
            <a:ext cx="6765925" cy="45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Keep a counter of the number of references that have been made to each page</a:t>
            </a: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LFU Algorithm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:  replaces page with smallest count</a:t>
            </a: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MFU Algorithm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: based on the argument that the page with the smallest count was probably just brought in and has yet to be used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>
            <a:extLst>
              <a:ext uri="{FF2B5EF4-FFF2-40B4-BE49-F238E27FC236}">
                <a16:creationId xmlns:a16="http://schemas.microsoft.com/office/drawing/2014/main" id="{98DC8154-209F-E048-820D-FE5CC162C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Clock Algorithms: Details</a:t>
            </a:r>
          </a:p>
        </p:txBody>
      </p:sp>
      <p:sp>
        <p:nvSpPr>
          <p:cNvPr id="66563" name="Text Box 2">
            <a:extLst>
              <a:ext uri="{FF2B5EF4-FFF2-40B4-BE49-F238E27FC236}">
                <a16:creationId xmlns:a16="http://schemas.microsoft.com/office/drawing/2014/main" id="{28EF57BA-7E0F-124C-B5FD-2164ABC9D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Which bits of a PTE entry are useful to us?</a:t>
            </a: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Do we really need hardware-supported modified bit?</a:t>
            </a:r>
          </a:p>
        </p:txBody>
      </p:sp>
      <p:pic>
        <p:nvPicPr>
          <p:cNvPr id="66564" name="Picture 3">
            <a:extLst>
              <a:ext uri="{FF2B5EF4-FFF2-40B4-BE49-F238E27FC236}">
                <a16:creationId xmlns:a16="http://schemas.microsoft.com/office/drawing/2014/main" id="{2BCA6D33-0FF2-8483-BD71-F024DAAF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4" y="2366964"/>
            <a:ext cx="1690687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66565" name="Picture 4">
            <a:extLst>
              <a:ext uri="{FF2B5EF4-FFF2-40B4-BE49-F238E27FC236}">
                <a16:creationId xmlns:a16="http://schemas.microsoft.com/office/drawing/2014/main" id="{CDD1DBC2-54E1-0C93-7867-2A6781CA0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714875"/>
            <a:ext cx="11684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:a16="http://schemas.microsoft.com/office/drawing/2014/main" id="{0083D9F0-D6AD-4045-8F99-434231D4E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Clock Algorithms: Details</a:t>
            </a:r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9D3473C9-7448-9C41-9B0E-60627C570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Which bits of a PTE entry are useful to us?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Use: set when a page is referenced; cleared by clock algorithm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Modified (Dirty): set when a page is modified, cleared when a page is written to disk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Valid: ok for program to reference this page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Read-Only: ok for program to read page, but not modify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For example, for catching modifications to code pages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Do we really need hardware-supported modified bit?</a:t>
            </a:r>
          </a:p>
        </p:txBody>
      </p:sp>
      <p:pic>
        <p:nvPicPr>
          <p:cNvPr id="67588" name="Picture 3">
            <a:extLst>
              <a:ext uri="{FF2B5EF4-FFF2-40B4-BE49-F238E27FC236}">
                <a16:creationId xmlns:a16="http://schemas.microsoft.com/office/drawing/2014/main" id="{23416F39-5147-EB50-D56B-E5D218FDF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714875"/>
            <a:ext cx="11684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>
            <a:extLst>
              <a:ext uri="{FF2B5EF4-FFF2-40B4-BE49-F238E27FC236}">
                <a16:creationId xmlns:a16="http://schemas.microsoft.com/office/drawing/2014/main" id="{729E9FD2-90CF-5C4C-A060-CA81FC125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Clock Algorithms: Details</a:t>
            </a:r>
          </a:p>
        </p:txBody>
      </p:sp>
      <p:sp>
        <p:nvSpPr>
          <p:cNvPr id="68611" name="Text Box 2">
            <a:extLst>
              <a:ext uri="{FF2B5EF4-FFF2-40B4-BE49-F238E27FC236}">
                <a16:creationId xmlns:a16="http://schemas.microsoft.com/office/drawing/2014/main" id="{B9405256-C935-5647-8BB5-F68D9F877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Which bits of a PTE entry are useful to us?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Use: set when a page is referenced; cleared by clock algorithm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Modified (Dirty): set when a page is modified, cleared when a page is written to disk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Valid: ok for program to reference this page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Read-Only: ok for program to read page, but not modify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For example, for catching modifications to code pages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Do we really need hardware-supported modified bit?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No, we can emulate it using a read-only bit</a:t>
            </a:r>
          </a:p>
        </p:txBody>
      </p:sp>
      <p:pic>
        <p:nvPicPr>
          <p:cNvPr id="68612" name="Picture 3">
            <a:extLst>
              <a:ext uri="{FF2B5EF4-FFF2-40B4-BE49-F238E27FC236}">
                <a16:creationId xmlns:a16="http://schemas.microsoft.com/office/drawing/2014/main" id="{339448DD-6198-E9F2-B45F-29D4FB096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714875"/>
            <a:ext cx="11684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>
            <a:extLst>
              <a:ext uri="{FF2B5EF4-FFF2-40B4-BE49-F238E27FC236}">
                <a16:creationId xmlns:a16="http://schemas.microsoft.com/office/drawing/2014/main" id="{3279C7EC-EA0D-3E49-B3F4-F5313FEA6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Clock Algorithms: Details</a:t>
            </a:r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5389CDE7-D319-C940-B13C-432BB662B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Which bits of a PTE entry are useful to us?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Use: set when a page is referenced; cleared by clock algorithm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Modified (Dirty): set when a page is modified, cleared when a page is written to disk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Valid: ok for program to reference this page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Read-Only: ok for program to read page, but not modify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For example, for catching modifications to code pages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Do we really need hardware-supported modified bit?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No, we can emulate it (BSD Unix) using a read-only bit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Initially, mark all pages as read only (even the data pages)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On write, trap to the OS, OS software sets software modified bit, and marks page as read-write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When page comes back in from disk, mark read-only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4">
            <a:extLst>
              <a:ext uri="{FF2B5EF4-FFF2-40B4-BE49-F238E27FC236}">
                <a16:creationId xmlns:a16="http://schemas.microsoft.com/office/drawing/2014/main" id="{C7009C06-C68F-17D7-60F7-CAA3DFA02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191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Mapping an Address to a Multiword Cache Block</a:t>
            </a:r>
          </a:p>
        </p:txBody>
      </p:sp>
      <p:sp>
        <p:nvSpPr>
          <p:cNvPr id="80902" name="Text Box 5">
            <a:extLst>
              <a:ext uri="{FF2B5EF4-FFF2-40B4-BE49-F238E27FC236}">
                <a16:creationId xmlns:a16="http://schemas.microsoft.com/office/drawing/2014/main" id="{6D30284A-D012-471A-9F57-925C57669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4463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(Block address) mod (Number of cache blocks)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Range: </a:t>
            </a:r>
            <a:r>
              <a:rPr lang="en-US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000" b="1">
                <a:solidFill>
                  <a:srgbClr val="000000"/>
                </a:solidFill>
                <a:latin typeface="Symbol" panose="05050102010706020507" pitchFamily="18" charset="2"/>
              </a:rPr>
              <a:t>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Byte address/Bytes per block</a:t>
            </a:r>
            <a:r>
              <a:rPr lang="en-US" altLang="en-US" sz="2000" b="1">
                <a:solidFill>
                  <a:srgbClr val="000000"/>
                </a:solidFill>
                <a:latin typeface="Symbol" panose="05050102010706020507" pitchFamily="18" charset="2"/>
              </a:rPr>
              <a:t>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Symbol" panose="05050102010706020507" pitchFamily="18" charset="2"/>
              </a:rPr>
              <a:t>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Bytes per block</a:t>
            </a:r>
          </a:p>
          <a:p>
            <a:pPr>
              <a:spcBef>
                <a:spcPts val="5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                 r = </a:t>
            </a:r>
            <a:r>
              <a:rPr lang="en-US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+ (Bytes per block - 1)</a:t>
            </a:r>
          </a:p>
        </p:txBody>
      </p:sp>
      <p:pic>
        <p:nvPicPr>
          <p:cNvPr id="80903" name="Picture 6">
            <a:extLst>
              <a:ext uri="{FF2B5EF4-FFF2-40B4-BE49-F238E27FC236}">
                <a16:creationId xmlns:a16="http://schemas.microsoft.com/office/drawing/2014/main" id="{704374CF-7DA7-075C-D606-CF5C08542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"/>
          <a:stretch>
            <a:fillRect/>
          </a:stretch>
        </p:blipFill>
        <p:spPr bwMode="auto">
          <a:xfrm>
            <a:off x="3359150" y="2700339"/>
            <a:ext cx="5475288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95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>
            <a:extLst>
              <a:ext uri="{FF2B5EF4-FFF2-40B4-BE49-F238E27FC236}">
                <a16:creationId xmlns:a16="http://schemas.microsoft.com/office/drawing/2014/main" id="{B2C50241-D3DD-B44F-8E6E-FDC6EA4C4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333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Clock Algorithms: Details</a:t>
            </a:r>
          </a:p>
        </p:txBody>
      </p:sp>
      <p:sp>
        <p:nvSpPr>
          <p:cNvPr id="70659" name="Text Box 2">
            <a:extLst>
              <a:ext uri="{FF2B5EF4-FFF2-40B4-BE49-F238E27FC236}">
                <a16:creationId xmlns:a16="http://schemas.microsoft.com/office/drawing/2014/main" id="{C5D9B5EB-2F1A-C945-B42E-5D15EE56B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101726"/>
            <a:ext cx="7772400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Do we really need a hardware-supported use bit?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No, we can emulate it similar to the modified bit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Mark all pages as invalid, even if in memory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On read to invalid page, trap to OS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OS sets use bit, and marks page read-only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Get modified bit in same way as previous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On write, trap to OS (either invalid or read-only)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Set use and modified bits, mark page read-write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When clock hand passes by, reset use and modified bits and mark page as invalid again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Remember, however, that clock is just an approximation of LRU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Can we do a better approximation, given that we have to take page faults on some reads and writes to collect use information?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Need to identify old page, not the oldest page!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Answer: second chance list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>
            <a:extLst>
              <a:ext uri="{FF2B5EF4-FFF2-40B4-BE49-F238E27FC236}">
                <a16:creationId xmlns:a16="http://schemas.microsoft.com/office/drawing/2014/main" id="{91CF4311-D59B-1E4C-B427-0738BD881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Allocation of Frames</a:t>
            </a:r>
          </a:p>
        </p:txBody>
      </p:sp>
      <p:sp>
        <p:nvSpPr>
          <p:cNvPr id="73731" name="Text Box 2">
            <a:extLst>
              <a:ext uri="{FF2B5EF4-FFF2-40B4-BE49-F238E27FC236}">
                <a16:creationId xmlns:a16="http://schemas.microsoft.com/office/drawing/2014/main" id="{1AF4035C-970A-234B-B184-C31E6A7E0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425575"/>
            <a:ext cx="7351712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Each process needs </a:t>
            </a:r>
            <a:r>
              <a:rPr lang="en-US" altLang="en-US" sz="2000" b="1" i="1">
                <a:solidFill>
                  <a:srgbClr val="000000"/>
                </a:solidFill>
                <a:latin typeface="Arial" charset="0"/>
              </a:rPr>
              <a:t>minimum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number of pages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Example:  IBM 370 – 6 pages to handle SS MOVE instruction: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instruction is 6 bytes, might span 2 pages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2 pages to handle </a:t>
            </a:r>
            <a:r>
              <a:rPr lang="en-US" altLang="en-US" sz="1600" b="1" i="1">
                <a:solidFill>
                  <a:srgbClr val="000000"/>
                </a:solidFill>
                <a:latin typeface="Arial" charset="0"/>
              </a:rPr>
              <a:t>from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2 pages to handle </a:t>
            </a:r>
            <a:r>
              <a:rPr lang="en-US" altLang="en-US" sz="1600" b="1" i="1">
                <a:solidFill>
                  <a:srgbClr val="000000"/>
                </a:solidFill>
                <a:latin typeface="Arial" charset="0"/>
              </a:rPr>
              <a:t>to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Two major allocation schemes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fixed allocation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priority allocation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>
            <a:extLst>
              <a:ext uri="{FF2B5EF4-FFF2-40B4-BE49-F238E27FC236}">
                <a16:creationId xmlns:a16="http://schemas.microsoft.com/office/drawing/2014/main" id="{C1BCA054-ACFF-6E4B-853D-39EDDD86A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587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Free List</a:t>
            </a:r>
          </a:p>
        </p:txBody>
      </p:sp>
      <p:sp>
        <p:nvSpPr>
          <p:cNvPr id="74755" name="Text Box 2">
            <a:extLst>
              <a:ext uri="{FF2B5EF4-FFF2-40B4-BE49-F238E27FC236}">
                <a16:creationId xmlns:a16="http://schemas.microsoft.com/office/drawing/2014/main" id="{F45C3667-9410-8A44-A342-B4FCF937E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60750"/>
            <a:ext cx="777240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Keep set of free frames ready for use in demand paging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Free list filled in background by clock algorithm or other technique (clock daemon)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Dirty pages start copying back to disk when they enter the list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Like VAX second-chance list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If page needed before reused, just return to the active set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Advantage: faster for page fault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Can always use page (or pages) immediately on fault</a:t>
            </a:r>
          </a:p>
        </p:txBody>
      </p:sp>
      <p:pic>
        <p:nvPicPr>
          <p:cNvPr id="74756" name="Picture 3">
            <a:extLst>
              <a:ext uri="{FF2B5EF4-FFF2-40B4-BE49-F238E27FC236}">
                <a16:creationId xmlns:a16="http://schemas.microsoft.com/office/drawing/2014/main" id="{E19C4203-70A6-F814-F953-C1CC4B9A9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6" y="1247776"/>
            <a:ext cx="4664075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>
            <a:extLst>
              <a:ext uri="{FF2B5EF4-FFF2-40B4-BE49-F238E27FC236}">
                <a16:creationId xmlns:a16="http://schemas.microsoft.com/office/drawing/2014/main" id="{AA21F406-8C47-1543-9006-7D04F472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7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Fixed Allocation</a:t>
            </a:r>
          </a:p>
        </p:txBody>
      </p:sp>
      <p:sp>
        <p:nvSpPr>
          <p:cNvPr id="75779" name="Text Box 2">
            <a:extLst>
              <a:ext uri="{FF2B5EF4-FFF2-40B4-BE49-F238E27FC236}">
                <a16:creationId xmlns:a16="http://schemas.microsoft.com/office/drawing/2014/main" id="{D48B5299-2E9B-2748-ACB7-A2A829530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9" y="935038"/>
            <a:ext cx="7551737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Equal allocation – For example, if there are 100 frames and 5 processes, give each process 20 frames.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Proportional allocation – Allocate according to the size of process</a:t>
            </a:r>
          </a:p>
        </p:txBody>
      </p:sp>
      <p:graphicFrame>
        <p:nvGraphicFramePr>
          <p:cNvPr id="162819" name="Object 3">
            <a:extLst>
              <a:ext uri="{FF2B5EF4-FFF2-40B4-BE49-F238E27FC236}">
                <a16:creationId xmlns:a16="http://schemas.microsoft.com/office/drawing/2014/main" id="{644B0C08-E9AE-538F-7DCF-D9A68BF604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9600" y="2312988"/>
          <a:ext cx="28575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162819" name="Object 3">
                        <a:extLst>
                          <a:ext uri="{FF2B5EF4-FFF2-40B4-BE49-F238E27FC236}">
                            <a16:creationId xmlns:a16="http://schemas.microsoft.com/office/drawing/2014/main" id="{644B0C08-E9AE-538F-7DCF-D9A68BF604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312988"/>
                        <a:ext cx="2857500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Line 4">
            <a:extLst>
              <a:ext uri="{FF2B5EF4-FFF2-40B4-BE49-F238E27FC236}">
                <a16:creationId xmlns:a16="http://schemas.microsoft.com/office/drawing/2014/main" id="{B69EDFD0-4367-0844-9746-B54A2565F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481264"/>
            <a:ext cx="1524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Verdana" charset="0"/>
              <a:ea typeface="DejaVu Sans" charset="0"/>
              <a:cs typeface="DejaVu Sans" charset="0"/>
            </a:endParaRPr>
          </a:p>
        </p:txBody>
      </p:sp>
      <p:sp>
        <p:nvSpPr>
          <p:cNvPr id="75782" name="Line 5">
            <a:extLst>
              <a:ext uri="{FF2B5EF4-FFF2-40B4-BE49-F238E27FC236}">
                <a16:creationId xmlns:a16="http://schemas.microsoft.com/office/drawing/2014/main" id="{AFC25838-B4ED-0947-BE86-29301562A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790825"/>
            <a:ext cx="15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Verdana" charset="0"/>
              <a:ea typeface="DejaVu Sans" charset="0"/>
              <a:cs typeface="DejaVu Sans" charset="0"/>
            </a:endParaRPr>
          </a:p>
        </p:txBody>
      </p:sp>
      <p:sp>
        <p:nvSpPr>
          <p:cNvPr id="75783" name="Line 6">
            <a:extLst>
              <a:ext uri="{FF2B5EF4-FFF2-40B4-BE49-F238E27FC236}">
                <a16:creationId xmlns:a16="http://schemas.microsoft.com/office/drawing/2014/main" id="{720EE26A-50EF-0246-A921-0BD3DDC8D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157539"/>
            <a:ext cx="1524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Verdana" charset="0"/>
              <a:ea typeface="DejaVu Sans" charset="0"/>
              <a:cs typeface="DejaVu Sans" charset="0"/>
            </a:endParaRPr>
          </a:p>
        </p:txBody>
      </p:sp>
      <p:sp>
        <p:nvSpPr>
          <p:cNvPr id="75784" name="Line 7">
            <a:extLst>
              <a:ext uri="{FF2B5EF4-FFF2-40B4-BE49-F238E27FC236}">
                <a16:creationId xmlns:a16="http://schemas.microsoft.com/office/drawing/2014/main" id="{69C6B218-F93C-C44B-B5A3-78A03DDF9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657600"/>
            <a:ext cx="15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Verdana" charset="0"/>
              <a:ea typeface="DejaVu Sans" charset="0"/>
              <a:cs typeface="DejaVu Sans" charset="0"/>
            </a:endParaRPr>
          </a:p>
        </p:txBody>
      </p:sp>
      <p:graphicFrame>
        <p:nvGraphicFramePr>
          <p:cNvPr id="162824" name="Object 8">
            <a:extLst>
              <a:ext uri="{FF2B5EF4-FFF2-40B4-BE49-F238E27FC236}">
                <a16:creationId xmlns:a16="http://schemas.microsoft.com/office/drawing/2014/main" id="{12262DD2-D68F-1995-47A1-57E0D566E7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8100" y="4000500"/>
          <a:ext cx="18415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162824" name="Object 8">
                        <a:extLst>
                          <a:ext uri="{FF2B5EF4-FFF2-40B4-BE49-F238E27FC236}">
                            <a16:creationId xmlns:a16="http://schemas.microsoft.com/office/drawing/2014/main" id="{12262DD2-D68F-1995-47A1-57E0D566E7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4000500"/>
                        <a:ext cx="18415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>
            <a:extLst>
              <a:ext uri="{FF2B5EF4-FFF2-40B4-BE49-F238E27FC236}">
                <a16:creationId xmlns:a16="http://schemas.microsoft.com/office/drawing/2014/main" id="{02E170B7-4C0F-6040-AED6-2B2CE4B10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79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Priority Allocation</a:t>
            </a:r>
          </a:p>
        </p:txBody>
      </p:sp>
      <p:sp>
        <p:nvSpPr>
          <p:cNvPr id="76803" name="Text Box 2">
            <a:extLst>
              <a:ext uri="{FF2B5EF4-FFF2-40B4-BE49-F238E27FC236}">
                <a16:creationId xmlns:a16="http://schemas.microsoft.com/office/drawing/2014/main" id="{DDFE8E6A-626D-3B47-8B52-F3C947B29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1" y="1304925"/>
            <a:ext cx="7312025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 marL="739775" indent="-2825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Use a proportional allocation scheme using priorities rather than size</a:t>
            </a: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If process </a:t>
            </a:r>
            <a:r>
              <a:rPr lang="en-US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generates a page fault,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select for replacement one of its frames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select for replacement a frame from a process with lower priority number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>
            <a:extLst>
              <a:ext uri="{FF2B5EF4-FFF2-40B4-BE49-F238E27FC236}">
                <a16:creationId xmlns:a16="http://schemas.microsoft.com/office/drawing/2014/main" id="{34B10ED8-BD01-2148-9E28-B4153E60F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Global vs. Local Replacement</a:t>
            </a:r>
          </a:p>
        </p:txBody>
      </p:sp>
      <p:sp>
        <p:nvSpPr>
          <p:cNvPr id="77827" name="Text Box 2">
            <a:extLst>
              <a:ext uri="{FF2B5EF4-FFF2-40B4-BE49-F238E27FC236}">
                <a16:creationId xmlns:a16="http://schemas.microsoft.com/office/drawing/2014/main" id="{441591B2-1D94-F946-B9D7-633AEA05B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577975"/>
            <a:ext cx="654685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Global replacement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– process selects a replacement frame from the set of all frames; one process can take a frame from another</a:t>
            </a:r>
          </a:p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Local replacement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– each process selects from only its own set of allocated frames</a:t>
            </a: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Priority Allocation may, if using global replacement, select for replacement a frame from a process with lower priority.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>
            <a:extLst>
              <a:ext uri="{FF2B5EF4-FFF2-40B4-BE49-F238E27FC236}">
                <a16:creationId xmlns:a16="http://schemas.microsoft.com/office/drawing/2014/main" id="{99F57322-20FE-E845-A4BA-1EFFA00A8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Adaptive Allocation based on Page Fault Frequency</a:t>
            </a:r>
          </a:p>
        </p:txBody>
      </p:sp>
      <p:sp>
        <p:nvSpPr>
          <p:cNvPr id="78851" name="Text Box 2">
            <a:extLst>
              <a:ext uri="{FF2B5EF4-FFF2-40B4-BE49-F238E27FC236}">
                <a16:creationId xmlns:a16="http://schemas.microsoft.com/office/drawing/2014/main" id="{45FA6DD0-0884-2D42-A22B-74AE0E609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 marL="739775" indent="-2825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Can we reduce capacity misses by dynamically changing the number of pages per application?</a:t>
            </a: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Establish “acceptable” page fault rate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If rate is too low, process loses a frame to a process that needs it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If rate is too high, process gains a frame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But what if we just don’t have enough memory?</a:t>
            </a:r>
          </a:p>
        </p:txBody>
      </p:sp>
      <p:pic>
        <p:nvPicPr>
          <p:cNvPr id="78852" name="Picture 3">
            <a:extLst>
              <a:ext uri="{FF2B5EF4-FFF2-40B4-BE49-F238E27FC236}">
                <a16:creationId xmlns:a16="http://schemas.microsoft.com/office/drawing/2014/main" id="{5FD60456-9475-19D2-BB71-9687F5903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6" y="2630489"/>
            <a:ext cx="423386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>
            <a:extLst>
              <a:ext uri="{FF2B5EF4-FFF2-40B4-BE49-F238E27FC236}">
                <a16:creationId xmlns:a16="http://schemas.microsoft.com/office/drawing/2014/main" id="{9872965B-74DA-9748-99EE-70B9119F3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Thrashing</a:t>
            </a:r>
          </a:p>
        </p:txBody>
      </p:sp>
      <p:sp>
        <p:nvSpPr>
          <p:cNvPr id="79875" name="Text Box 2">
            <a:extLst>
              <a:ext uri="{FF2B5EF4-FFF2-40B4-BE49-F238E27FC236}">
                <a16:creationId xmlns:a16="http://schemas.microsoft.com/office/drawing/2014/main" id="{D3A1C588-21A3-6B44-9DD3-359C2B6D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1" y="1624013"/>
            <a:ext cx="7351713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 marL="739775" indent="-2825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 marL="1139825" indent="-2254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If a process does not have “enough” pages, the page-fault rate is very high.  This leads to: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low CPU utilization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operating system thinks that it needs to increase the “degree of multiprogramming” (number of ready processes)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another process added to the ready queue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Which requires more memory, leading to more page faults, leading to lower CPU utilization, and the cycle continues…</a:t>
            </a:r>
            <a:b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Thrashing </a:t>
            </a:r>
            <a:r>
              <a:rPr lang="en-US" altLang="en-US" sz="2000" b="1">
                <a:solidFill>
                  <a:srgbClr val="000000"/>
                </a:solidFill>
                <a:latin typeface="Symbol" pitchFamily="2" charset="2"/>
              </a:rPr>
              <a:t>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a process is busy swapping pages in and out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How do we detect and respond to thrashing?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>
            <a:extLst>
              <a:ext uri="{FF2B5EF4-FFF2-40B4-BE49-F238E27FC236}">
                <a16:creationId xmlns:a16="http://schemas.microsoft.com/office/drawing/2014/main" id="{AD0D3B35-1C46-7F41-A50A-9A893D052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506414"/>
            <a:ext cx="7410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Thrashing (Cont.)</a:t>
            </a:r>
          </a:p>
        </p:txBody>
      </p:sp>
      <p:pic>
        <p:nvPicPr>
          <p:cNvPr id="80899" name="Picture 2">
            <a:extLst>
              <a:ext uri="{FF2B5EF4-FFF2-40B4-BE49-F238E27FC236}">
                <a16:creationId xmlns:a16="http://schemas.microsoft.com/office/drawing/2014/main" id="{809B5DD7-329D-85AB-DF34-778A67147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1" y="1535114"/>
            <a:ext cx="6753225" cy="389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>
            <a:extLst>
              <a:ext uri="{FF2B5EF4-FFF2-40B4-BE49-F238E27FC236}">
                <a16:creationId xmlns:a16="http://schemas.microsoft.com/office/drawing/2014/main" id="{1DD8D4E6-C366-3C47-A2BE-A06AEDABF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05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2800" b="1">
                <a:solidFill>
                  <a:srgbClr val="000000"/>
                </a:solidFill>
                <a:latin typeface="Arial" charset="0"/>
              </a:rPr>
              <a:t>Locality In A Memory-Reference Pattern</a:t>
            </a:r>
          </a:p>
        </p:txBody>
      </p:sp>
      <p:pic>
        <p:nvPicPr>
          <p:cNvPr id="82947" name="Picture 2">
            <a:extLst>
              <a:ext uri="{FF2B5EF4-FFF2-40B4-BE49-F238E27FC236}">
                <a16:creationId xmlns:a16="http://schemas.microsoft.com/office/drawing/2014/main" id="{EB71C539-035E-29A6-9085-C3C15F34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182688"/>
            <a:ext cx="4179888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Text Box 4">
            <a:extLst>
              <a:ext uri="{FF2B5EF4-FFF2-40B4-BE49-F238E27FC236}">
                <a16:creationId xmlns:a16="http://schemas.microsoft.com/office/drawing/2014/main" id="{BB3C19EB-B202-6448-5B46-424B499E0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Locating a Block in Cache</a:t>
            </a:r>
          </a:p>
        </p:txBody>
      </p:sp>
      <p:sp>
        <p:nvSpPr>
          <p:cNvPr id="81926" name="Text Box 5">
            <a:extLst>
              <a:ext uri="{FF2B5EF4-FFF2-40B4-BE49-F238E27FC236}">
                <a16:creationId xmlns:a16="http://schemas.microsoft.com/office/drawing/2014/main" id="{F5B24A64-79DE-687E-F52E-DE6656D9C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627" y="2100857"/>
            <a:ext cx="38528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Check the tag of every cache block in the appropriate set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Address consists of 3 parts 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Replacement strategy:</a:t>
            </a:r>
          </a:p>
          <a:p>
            <a:pPr>
              <a:spcBef>
                <a:spcPts val="5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E.G. Least Recently Used (LRU)</a:t>
            </a:r>
          </a:p>
        </p:txBody>
      </p:sp>
      <p:graphicFrame>
        <p:nvGraphicFramePr>
          <p:cNvPr id="81927" name="Object 6">
            <a:extLst>
              <a:ext uri="{FF2B5EF4-FFF2-40B4-BE49-F238E27FC236}">
                <a16:creationId xmlns:a16="http://schemas.microsoft.com/office/drawing/2014/main" id="{2257D13D-FF78-EE4D-8CC1-D070DC422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05415"/>
              </p:ext>
            </p:extLst>
          </p:nvPr>
        </p:nvGraphicFramePr>
        <p:xfrm>
          <a:off x="6729413" y="1655762"/>
          <a:ext cx="2201862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27000" imgH="151920" progId="">
                  <p:embed/>
                </p:oleObj>
              </mc:Choice>
              <mc:Fallback>
                <p:oleObj r:id="rId3" imgW="1827000" imgH="151920" progId="">
                  <p:embed/>
                  <p:pic>
                    <p:nvPicPr>
                      <p:cNvPr id="81927" name="Object 6">
                        <a:extLst>
                          <a:ext uri="{FF2B5EF4-FFF2-40B4-BE49-F238E27FC236}">
                            <a16:creationId xmlns:a16="http://schemas.microsoft.com/office/drawing/2014/main" id="{2257D13D-FF78-EE4D-8CC1-D070DC4222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413" y="1655762"/>
                        <a:ext cx="2201862" cy="19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7">
            <a:extLst>
              <a:ext uri="{FF2B5EF4-FFF2-40B4-BE49-F238E27FC236}">
                <a16:creationId xmlns:a16="http://schemas.microsoft.com/office/drawing/2014/main" id="{AEDBC4B6-C033-A0D1-F75F-896BAF3C3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6951" y="5083176"/>
          <a:ext cx="40608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285000" imgH="582120" progId="">
                  <p:embed/>
                </p:oleObj>
              </mc:Choice>
              <mc:Fallback>
                <p:oleObj r:id="rId5" imgW="3285000" imgH="582120" progId="">
                  <p:embed/>
                  <p:pic>
                    <p:nvPicPr>
                      <p:cNvPr id="81928" name="Object 7">
                        <a:extLst>
                          <a:ext uri="{FF2B5EF4-FFF2-40B4-BE49-F238E27FC236}">
                            <a16:creationId xmlns:a16="http://schemas.microsoft.com/office/drawing/2014/main" id="{AEDBC4B6-C033-A0D1-F75F-896BAF3C36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1" y="5083176"/>
                        <a:ext cx="406082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9" name="Picture 8">
            <a:extLst>
              <a:ext uri="{FF2B5EF4-FFF2-40B4-BE49-F238E27FC236}">
                <a16:creationId xmlns:a16="http://schemas.microsoft.com/office/drawing/2014/main" id="{EA8037F3-F8E2-99AB-6BC6-6F8E31023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1906589"/>
            <a:ext cx="4227512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790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>
            <a:extLst>
              <a:ext uri="{FF2B5EF4-FFF2-40B4-BE49-F238E27FC236}">
                <a16:creationId xmlns:a16="http://schemas.microsoft.com/office/drawing/2014/main" id="{DCCA0208-5775-044D-A22A-F7A835EDE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2800" b="1">
                <a:solidFill>
                  <a:srgbClr val="000000"/>
                </a:solidFill>
                <a:latin typeface="Arial" charset="0"/>
              </a:rPr>
              <a:t>Locality In A Memory-Reference Pattern</a:t>
            </a:r>
          </a:p>
        </p:txBody>
      </p:sp>
      <p:sp>
        <p:nvSpPr>
          <p:cNvPr id="83971" name="Text Box 2">
            <a:extLst>
              <a:ext uri="{FF2B5EF4-FFF2-40B4-BE49-F238E27FC236}">
                <a16:creationId xmlns:a16="http://schemas.microsoft.com/office/drawing/2014/main" id="{716A01FC-DE04-0447-8EF6-BF4B76A0C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1111250"/>
            <a:ext cx="4886325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 marL="739775" indent="-2825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Program memory access patterns have temporal and spatial locality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Group of pages accessed along a given time slice is called the “Working Set”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Working Set defines the minimum number of pages needed for the process to “behave well”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Not enough memory for the working set == Thrashing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Better to swap out process?</a:t>
            </a:r>
          </a:p>
        </p:txBody>
      </p:sp>
      <p:pic>
        <p:nvPicPr>
          <p:cNvPr id="83972" name="Picture 3">
            <a:extLst>
              <a:ext uri="{FF2B5EF4-FFF2-40B4-BE49-F238E27FC236}">
                <a16:creationId xmlns:a16="http://schemas.microsoft.com/office/drawing/2014/main" id="{3581BCBC-A114-CABB-2266-43F1483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1" y="1182689"/>
            <a:ext cx="2798763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>
            <a:extLst>
              <a:ext uri="{FF2B5EF4-FFF2-40B4-BE49-F238E27FC236}">
                <a16:creationId xmlns:a16="http://schemas.microsoft.com/office/drawing/2014/main" id="{2E0FA9A3-C812-C447-9F37-53074CB1B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38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Working-Set Model</a:t>
            </a:r>
          </a:p>
        </p:txBody>
      </p:sp>
      <p:sp>
        <p:nvSpPr>
          <p:cNvPr id="84995" name="Text Box 2">
            <a:extLst>
              <a:ext uri="{FF2B5EF4-FFF2-40B4-BE49-F238E27FC236}">
                <a16:creationId xmlns:a16="http://schemas.microsoft.com/office/drawing/2014/main" id="{2889F8D1-9AB8-CD46-90BF-CF296ED4D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2538414"/>
            <a:ext cx="7931150" cy="365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Symbol" charset="2"/>
              <a:buChar char=""/>
              <a:defRPr/>
            </a:pPr>
            <a:r>
              <a:rPr lang="en-US" altLang="en-US" sz="2000" b="1">
                <a:solidFill>
                  <a:srgbClr val="000000"/>
                </a:solidFill>
                <a:latin typeface="Symbol" charset="2"/>
              </a:rPr>
              <a:t>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Symbol" charset="2"/>
              </a:rPr>
              <a:t>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working-set window </a:t>
            </a:r>
            <a:r>
              <a:rPr lang="en-US" altLang="en-US" sz="2000" b="1">
                <a:solidFill>
                  <a:srgbClr val="000000"/>
                </a:solidFill>
                <a:latin typeface="Symbol" charset="2"/>
              </a:rPr>
              <a:t>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a fixed number of page references </a:t>
            </a:r>
            <a:br>
              <a:rPr lang="en-US" altLang="en-US" sz="2000" b="1">
                <a:solidFill>
                  <a:srgbClr val="000000"/>
                </a:solidFill>
                <a:latin typeface="Arial" charset="0"/>
              </a:rPr>
            </a:b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Example:  10,000 instruction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 i="1">
                <a:solidFill>
                  <a:srgbClr val="000000"/>
                </a:solidFill>
                <a:latin typeface="Arial" charset="0"/>
              </a:rPr>
              <a:t>WSS</a:t>
            </a:r>
            <a:r>
              <a:rPr lang="en-US" altLang="en-US" sz="2000" b="1" i="1" baseline="-2500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(working set of Process </a:t>
            </a:r>
            <a:r>
              <a:rPr lang="en-US" altLang="en-US" sz="2000" b="1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2000" b="1" i="1" baseline="-2500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) =</a:t>
            </a:r>
            <a:br>
              <a:rPr lang="en-US" altLang="en-US" sz="2000" b="1">
                <a:solidFill>
                  <a:srgbClr val="000000"/>
                </a:solidFill>
                <a:latin typeface="Arial" charset="0"/>
              </a:rPr>
            </a:b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total number of pages referenced in the most recent </a:t>
            </a:r>
            <a:r>
              <a:rPr lang="en-US" altLang="en-US" sz="2000" b="1">
                <a:solidFill>
                  <a:srgbClr val="000000"/>
                </a:solidFill>
                <a:latin typeface="Symbol" charset="2"/>
              </a:rPr>
              <a:t>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(varies in time)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if </a:t>
            </a:r>
            <a:r>
              <a:rPr lang="en-US" altLang="en-US" sz="1600" b="1">
                <a:solidFill>
                  <a:srgbClr val="000000"/>
                </a:solidFill>
                <a:latin typeface="Symbol" charset="2"/>
              </a:rPr>
              <a:t></a:t>
            </a: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 too small will not encompass entire locality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if </a:t>
            </a:r>
            <a:r>
              <a:rPr lang="en-US" altLang="en-US" sz="1600" b="1">
                <a:solidFill>
                  <a:srgbClr val="000000"/>
                </a:solidFill>
                <a:latin typeface="Symbol" charset="2"/>
              </a:rPr>
              <a:t></a:t>
            </a: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 too large will encompass several localities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if </a:t>
            </a:r>
            <a:r>
              <a:rPr lang="en-US" altLang="en-US" sz="1600" b="1">
                <a:solidFill>
                  <a:srgbClr val="000000"/>
                </a:solidFill>
                <a:latin typeface="Symbol" charset="2"/>
              </a:rPr>
              <a:t></a:t>
            </a: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1600" b="1">
                <a:solidFill>
                  <a:srgbClr val="000000"/>
                </a:solidFill>
                <a:latin typeface="Symbol" charset="2"/>
              </a:rPr>
              <a:t></a:t>
            </a: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600" b="1">
                <a:solidFill>
                  <a:srgbClr val="000000"/>
                </a:solidFill>
                <a:latin typeface="Symbol" charset="2"/>
              </a:rPr>
              <a:t></a:t>
            </a: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 will encompass entire program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 i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2000" b="1">
                <a:solidFill>
                  <a:srgbClr val="000000"/>
                </a:solidFill>
                <a:latin typeface="Symbol" charset="2"/>
              </a:rPr>
              <a:t>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 i="1">
                <a:solidFill>
                  <a:srgbClr val="000000"/>
                </a:solidFill>
                <a:latin typeface="Arial" charset="0"/>
              </a:rPr>
              <a:t>WSS</a:t>
            </a:r>
            <a:r>
              <a:rPr lang="en-US" altLang="en-US" sz="2000" b="1" i="1" baseline="-2500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Symbol" charset="2"/>
              </a:rPr>
              <a:t>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total demand frames 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if </a:t>
            </a:r>
            <a:r>
              <a:rPr lang="en-US" altLang="en-US" sz="2000" b="1" i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&gt; </a:t>
            </a:r>
            <a:r>
              <a:rPr lang="en-US" altLang="en-US" sz="2000" b="1" i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Symbol" charset="2"/>
              </a:rPr>
              <a:t>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Thrashing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Policy if </a:t>
            </a:r>
            <a:r>
              <a:rPr lang="en-US" altLang="en-US" sz="2000" b="1" i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&gt; m, then suspend one of the processes</a:t>
            </a:r>
          </a:p>
        </p:txBody>
      </p:sp>
      <p:pic>
        <p:nvPicPr>
          <p:cNvPr id="84999" name="Picture 6">
            <a:extLst>
              <a:ext uri="{FF2B5EF4-FFF2-40B4-BE49-F238E27FC236}">
                <a16:creationId xmlns:a16="http://schemas.microsoft.com/office/drawing/2014/main" id="{91999649-ACB7-D870-7734-278EF276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017588"/>
            <a:ext cx="5454650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>
            <a:extLst>
              <a:ext uri="{FF2B5EF4-FFF2-40B4-BE49-F238E27FC236}">
                <a16:creationId xmlns:a16="http://schemas.microsoft.com/office/drawing/2014/main" id="{09DEB282-1D32-4748-89FD-FBF939A15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652464"/>
            <a:ext cx="822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Working Sets and Page Fault Rates</a:t>
            </a:r>
          </a:p>
        </p:txBody>
      </p:sp>
      <p:pic>
        <p:nvPicPr>
          <p:cNvPr id="86019" name="Picture 2">
            <a:extLst>
              <a:ext uri="{FF2B5EF4-FFF2-40B4-BE49-F238E27FC236}">
                <a16:creationId xmlns:a16="http://schemas.microsoft.com/office/drawing/2014/main" id="{A5DAFB24-2752-1376-593B-F585A215C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2082800"/>
            <a:ext cx="6869112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>
            <a:extLst>
              <a:ext uri="{FF2B5EF4-FFF2-40B4-BE49-F238E27FC236}">
                <a16:creationId xmlns:a16="http://schemas.microsoft.com/office/drawing/2014/main" id="{57A3AF8E-3D92-0C41-96C3-8427D46E9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Keeping Track of the Working Set</a:t>
            </a:r>
          </a:p>
        </p:txBody>
      </p:sp>
      <p:sp>
        <p:nvSpPr>
          <p:cNvPr id="88067" name="Text Box 2">
            <a:extLst>
              <a:ext uri="{FF2B5EF4-FFF2-40B4-BE49-F238E27FC236}">
                <a16:creationId xmlns:a16="http://schemas.microsoft.com/office/drawing/2014/main" id="{609ED275-1745-0247-9878-E6F4A635D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Approximate with interval timer + a reference bit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Example: </a:t>
            </a:r>
            <a:r>
              <a:rPr lang="en-US" altLang="en-US" sz="2000" b="1">
                <a:solidFill>
                  <a:srgbClr val="000000"/>
                </a:solidFill>
                <a:latin typeface="Symbol" charset="2"/>
              </a:rPr>
              <a:t>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= 10,000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Timer interrupts after every 5000 time units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Keep in memory 2 bits for each page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Whenever a timer interrupts copy and sets the values of all reference bits to 0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If one of the bits in memory = 1 </a:t>
            </a:r>
            <a:r>
              <a:rPr lang="en-US" altLang="en-US" sz="1600" b="1">
                <a:solidFill>
                  <a:srgbClr val="000000"/>
                </a:solidFill>
                <a:latin typeface="Symbol" charset="2"/>
              </a:rPr>
              <a:t></a:t>
            </a: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 page in working set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Why is this not completely accurate?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Improvement = 10 bits and interrupt every 1000 time units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3">
            <a:extLst>
              <a:ext uri="{FF2B5EF4-FFF2-40B4-BE49-F238E27FC236}">
                <a16:creationId xmlns:a16="http://schemas.microsoft.com/office/drawing/2014/main" id="{6FD35AAD-04E8-DB4B-BCF8-81CE779E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altLang="en-US"/>
              <a:t>Memory Hierarchy Tour</a:t>
            </a:r>
          </a:p>
        </p:txBody>
      </p:sp>
      <p:sp>
        <p:nvSpPr>
          <p:cNvPr id="90115" name="Content Placeholder 4">
            <a:extLst>
              <a:ext uri="{FF2B5EF4-FFF2-40B4-BE49-F238E27FC236}">
                <a16:creationId xmlns:a16="http://schemas.microsoft.com/office/drawing/2014/main" id="{9C17DB28-0A07-AD47-874E-A954E1129D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247900"/>
            <a:ext cx="9075738" cy="3651250"/>
          </a:xfrm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altLang="en-US" dirty="0"/>
              <a:t>Given a word address, how do we traverse the cache and virtual memory system to get that word?</a:t>
            </a:r>
          </a:p>
          <a:p>
            <a:pPr>
              <a:buFont typeface="Times New Roman" charset="0"/>
              <a:buNone/>
              <a:defRPr/>
            </a:pPr>
            <a:r>
              <a:rPr lang="en-US" altLang="en-US" dirty="0"/>
              <a:t>Suppose: 32-bit address space and word size, 4K pages, 2GB of physical memory, 64K 2-way set associative L1 cache with 32-byte blocks, 2MB 4-way set associative L2 cache with 32-byte blocks.  L1 cache is virtually addressed, and assume that a fully-associative TLB is present (but this request is a miss at all levels).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CF94AE3-9F5C-48EF-A5CB-0A8A9938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Linux Pages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892D3B9-1634-5917-0D52-CD9B2CD3CA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74838"/>
            <a:ext cx="77724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Linux pages are defined as a struct_page in linux/mm.h</a:t>
            </a:r>
          </a:p>
          <a:p>
            <a:pPr marL="399589" lvl="1"/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typedef struct page {</a:t>
            </a:r>
          </a:p>
          <a:p>
            <a:pPr marL="799179" lvl="2" indent="0">
              <a:buNone/>
            </a:pPr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struct list_head list;</a:t>
            </a:r>
          </a:p>
          <a:p>
            <a:pPr marL="799179" lvl="2" indent="0">
              <a:buNone/>
            </a:pPr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struct address_space *mapping;</a:t>
            </a:r>
          </a:p>
          <a:p>
            <a:pPr marL="799179" lvl="2" indent="0">
              <a:buNone/>
            </a:pPr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unsigned long index;</a:t>
            </a:r>
          </a:p>
          <a:p>
            <a:pPr marL="799179" lvl="2" indent="0">
              <a:buNone/>
            </a:pPr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struct page *next_hash;</a:t>
            </a:r>
          </a:p>
          <a:p>
            <a:pPr marL="799179" lvl="2" indent="0">
              <a:buNone/>
            </a:pPr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atomic_t count;</a:t>
            </a:r>
          </a:p>
          <a:p>
            <a:pPr marL="799179" lvl="2" indent="0">
              <a:buNone/>
            </a:pPr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unsigned long flags;</a:t>
            </a:r>
          </a:p>
          <a:p>
            <a:pPr marL="799179" lvl="2" indent="0">
              <a:buNone/>
            </a:pPr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struct list_head lru;</a:t>
            </a:r>
          </a:p>
          <a:p>
            <a:pPr marL="799179" lvl="2" indent="0">
              <a:buNone/>
            </a:pPr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unsigned char age;</a:t>
            </a:r>
          </a:p>
          <a:p>
            <a:pPr marL="799179" lvl="2" indent="0">
              <a:buNone/>
            </a:pPr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unsigned char zone;</a:t>
            </a:r>
          </a:p>
          <a:p>
            <a:pPr marL="799179" lvl="2" indent="0">
              <a:buNone/>
            </a:pPr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struct pte_chain * pte_chain;</a:t>
            </a:r>
          </a:p>
          <a:p>
            <a:pPr marL="799179" lvl="2" indent="0">
              <a:buNone/>
            </a:pPr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struct page **pprev_hash;</a:t>
            </a:r>
          </a:p>
          <a:p>
            <a:pPr marL="799179" lvl="2" indent="0">
              <a:buNone/>
            </a:pPr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struct buffer_head * buffers;</a:t>
            </a:r>
          </a:p>
          <a:p>
            <a:pPr marL="799179" lvl="2" indent="0">
              <a:buNone/>
            </a:pPr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#if defined(CONFIG_HIGHMEM) || defined(CONFIG_SPARC64)</a:t>
            </a:r>
          </a:p>
          <a:p>
            <a:pPr marL="799179" lvl="2" indent="0">
              <a:buNone/>
            </a:pPr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void *virtual;</a:t>
            </a:r>
          </a:p>
          <a:p>
            <a:pPr marL="799179" lvl="2" indent="0">
              <a:buNone/>
            </a:pPr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#endif /* CONFIG_HIGMEM || CONFIG_SPARC64 */</a:t>
            </a:r>
          </a:p>
          <a:p>
            <a:pPr marL="399589" lvl="1"/>
            <a:r>
              <a:rPr lang="en-US" altLang="en-US" sz="1266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} mem_map_t;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0314F64-3B3F-97CE-8E1D-ECE26736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Linux Pages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DFD04F8-5F05-4B61-5AE4-EF36835E14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247900"/>
            <a:ext cx="9075738" cy="3651250"/>
          </a:xfrm>
        </p:spPr>
        <p:txBody>
          <a:bodyPr/>
          <a:lstStyle/>
          <a:p>
            <a:r>
              <a:rPr lang="en-US" altLang="en-US"/>
              <a:t>count:reference count</a:t>
            </a:r>
          </a:p>
          <a:p>
            <a:r>
              <a:rPr lang="en-US" altLang="en-US"/>
              <a:t>flags: bit field including dirty bit, etc.</a:t>
            </a:r>
          </a:p>
          <a:p>
            <a:pPr lvl="1"/>
            <a:r>
              <a:rPr lang="en-US" altLang="en-US"/>
              <a:t>See linux/page-flags.h</a:t>
            </a:r>
          </a:p>
          <a:p>
            <a:r>
              <a:rPr lang="en-US" altLang="en-US"/>
              <a:t>virtual: virtual address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3C910BA-7242-A3D4-33A3-FDBD7543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Zones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4A195D11-994A-ABE9-487D-0192C48737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247900"/>
            <a:ext cx="9075738" cy="3651250"/>
          </a:xfrm>
        </p:spPr>
        <p:txBody>
          <a:bodyPr/>
          <a:lstStyle/>
          <a:p>
            <a:r>
              <a:rPr lang="en-US" altLang="en-US"/>
              <a:t>ZONE_DMA</a:t>
            </a:r>
          </a:p>
          <a:p>
            <a:pPr lvl="1"/>
            <a:r>
              <a:rPr lang="en-US" altLang="en-US"/>
              <a:t>Allows hardware performing DMA to have memory addresses mapped where they need them</a:t>
            </a:r>
          </a:p>
          <a:p>
            <a:r>
              <a:rPr lang="en-US" altLang="en-US"/>
              <a:t>ZONE_NORMAL</a:t>
            </a:r>
          </a:p>
          <a:p>
            <a:r>
              <a:rPr lang="en-US" altLang="en-US"/>
              <a:t>ZONE_HIGHMEM</a:t>
            </a:r>
          </a:p>
          <a:p>
            <a:pPr lvl="1"/>
            <a:r>
              <a:rPr lang="en-US" altLang="en-US"/>
              <a:t>Dynamically mapped at addresses higher than what may be virtually addressed</a:t>
            </a:r>
          </a:p>
          <a:p>
            <a:r>
              <a:rPr lang="en-US" altLang="en-US"/>
              <a:t>struct zone in linux/mmzone.h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351EE38-CB41-0BC6-18EC-783546CD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Kernel Page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9C92-0B67-3EC7-DA6D-4001157D5E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247900"/>
            <a:ext cx="9075738" cy="365125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linux</a:t>
            </a:r>
            <a:r>
              <a:rPr lang="en-US" dirty="0"/>
              <a:t>/</a:t>
            </a:r>
            <a:r>
              <a:rPr lang="en-US" dirty="0" err="1"/>
              <a:t>mm.h</a:t>
            </a:r>
            <a:r>
              <a:rPr lang="en-US" dirty="0"/>
              <a:t> and mm/</a:t>
            </a:r>
            <a:r>
              <a:rPr lang="en-US" dirty="0" err="1"/>
              <a:t>page_alloc.c</a:t>
            </a:r>
            <a:endParaRPr lang="en-US" dirty="0"/>
          </a:p>
          <a:p>
            <a:pPr lvl="1">
              <a:defRPr/>
            </a:pPr>
            <a:r>
              <a:rPr lang="en-US" dirty="0" err="1"/>
              <a:t>alloc_page</a:t>
            </a:r>
            <a:r>
              <a:rPr lang="en-US" dirty="0"/>
              <a:t> (return the page structure), </a:t>
            </a:r>
            <a:r>
              <a:rPr lang="en-US" dirty="0" err="1"/>
              <a:t>get_free_page</a:t>
            </a:r>
            <a:r>
              <a:rPr lang="en-US" dirty="0"/>
              <a:t> (return logical address)</a:t>
            </a:r>
          </a:p>
          <a:p>
            <a:pPr lvl="1">
              <a:defRPr/>
            </a:pPr>
            <a:r>
              <a:rPr lang="en-US" dirty="0" err="1"/>
              <a:t>free_page</a:t>
            </a:r>
            <a:r>
              <a:rPr lang="en-US" dirty="0"/>
              <a:t>(</a:t>
            </a:r>
            <a:r>
              <a:rPr lang="en-US" dirty="0" err="1"/>
              <a:t>logical_address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Or, </a:t>
            </a:r>
            <a:r>
              <a:rPr lang="en-US" dirty="0" err="1"/>
              <a:t>linux</a:t>
            </a:r>
            <a:r>
              <a:rPr lang="en-US" dirty="0"/>
              <a:t>/</a:t>
            </a:r>
            <a:r>
              <a:rPr lang="en-US" dirty="0" err="1"/>
              <a:t>slab.h</a:t>
            </a:r>
            <a:r>
              <a:rPr lang="en-US" dirty="0"/>
              <a:t> for continuous slab</a:t>
            </a:r>
          </a:p>
          <a:p>
            <a:pPr lvl="1">
              <a:defRPr/>
            </a:pPr>
            <a:r>
              <a:rPr lang="en-US" dirty="0" err="1"/>
              <a:t>kmalloc</a:t>
            </a:r>
            <a:r>
              <a:rPr lang="en-US" dirty="0"/>
              <a:t>(size, flag) and </a:t>
            </a:r>
            <a:r>
              <a:rPr lang="en-US" dirty="0" err="1"/>
              <a:t>kfree</a:t>
            </a:r>
            <a:r>
              <a:rPr lang="en-US" dirty="0"/>
              <a:t>(</a:t>
            </a:r>
            <a:r>
              <a:rPr lang="en-US" dirty="0" err="1"/>
              <a:t>ptr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Or, </a:t>
            </a:r>
            <a:r>
              <a:rPr lang="en-US" dirty="0" err="1"/>
              <a:t>linux</a:t>
            </a:r>
            <a:r>
              <a:rPr lang="en-US" dirty="0"/>
              <a:t>/</a:t>
            </a:r>
            <a:r>
              <a:rPr lang="en-US" dirty="0" err="1"/>
              <a:t>vmalloc.h</a:t>
            </a:r>
            <a:r>
              <a:rPr lang="en-US" dirty="0"/>
              <a:t> and mm/</a:t>
            </a:r>
            <a:r>
              <a:rPr lang="en-US" dirty="0" err="1"/>
              <a:t>vmalloc.c</a:t>
            </a:r>
            <a:r>
              <a:rPr lang="en-US" dirty="0"/>
              <a:t> for noncontinuous physical page allocation</a:t>
            </a:r>
          </a:p>
          <a:p>
            <a:pPr marL="58041" indent="0">
              <a:buNone/>
              <a:defRPr/>
            </a:pPr>
            <a:r>
              <a:rPr lang="en-US" dirty="0"/>
              <a:t>   </a:t>
            </a:r>
            <a:r>
              <a:rPr lang="en-US" dirty="0" err="1"/>
              <a:t>vmalloc</a:t>
            </a:r>
            <a:r>
              <a:rPr lang="en-US" dirty="0"/>
              <a:t>(size)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7DDCB4A0-C656-03DC-EF59-4FBE5A920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54" y="218777"/>
            <a:ext cx="77732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34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Memory-Mapped Files</a:t>
            </a: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22B2F050-9A71-8329-4022-D95EBAB05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54" y="1128490"/>
            <a:ext cx="7773293" cy="417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>
            <a:lvl1pPr marL="339725" indent="-339725" algn="l" eaLnBrk="0" hangingPunct="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Memory-mapped file I/O allows file I/O to be treated as routine memory access by </a:t>
            </a:r>
            <a:r>
              <a:rPr lang="en-US" altLang="en-US" sz="1969">
                <a:solidFill>
                  <a:srgbClr val="3366FF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mapping </a:t>
            </a: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a disk block to a page in memory</a:t>
            </a:r>
          </a:p>
          <a:p>
            <a:pPr eaLnBrk="1" hangingPunct="1">
              <a:spcBef>
                <a:spcPts val="501"/>
              </a:spcBef>
              <a:buNone/>
            </a:pPr>
            <a:endParaRPr lang="en-US" altLang="en-US" sz="1969">
              <a:solidFill>
                <a:srgbClr val="00000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A file is initially read using demand paging. A page-sized portion of the file is read from the file system into a physical page. Subsequent reads/writes to/from the file are treated as ordinary memory accesses.</a:t>
            </a:r>
          </a:p>
          <a:p>
            <a:pPr eaLnBrk="1" hangingPunct="1">
              <a:spcBef>
                <a:spcPts val="501"/>
              </a:spcBef>
              <a:buNone/>
            </a:pPr>
            <a:endParaRPr lang="en-US" altLang="en-US" sz="1969">
              <a:solidFill>
                <a:srgbClr val="00000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Simplifies file access by treating file I/O through memory rather than </a:t>
            </a:r>
            <a:r>
              <a:rPr lang="en-US" altLang="en-US" sz="1969">
                <a:solidFill>
                  <a:srgbClr val="000000"/>
                </a:solidFill>
                <a:latin typeface="Courier New" panose="02070309020205020404" pitchFamily="49" charset="0"/>
                <a:cs typeface="DejaVu Sans" panose="020B0603030804020204" pitchFamily="34" charset="0"/>
              </a:rPr>
              <a:t>read() write()</a:t>
            </a: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 system calls</a:t>
            </a:r>
          </a:p>
          <a:p>
            <a:pPr eaLnBrk="1" hangingPunct="1">
              <a:spcBef>
                <a:spcPts val="501"/>
              </a:spcBef>
              <a:buNone/>
            </a:pPr>
            <a:endParaRPr lang="en-US" altLang="en-US" sz="1969">
              <a:solidFill>
                <a:srgbClr val="00000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Also allows several processes to map the same file allowing the pages in memory to be shared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>
            <a:extLst>
              <a:ext uri="{FF2B5EF4-FFF2-40B4-BE49-F238E27FC236}">
                <a16:creationId xmlns:a16="http://schemas.microsoft.com/office/drawing/2014/main" id="{334DB3B8-8AAC-E0C0-6877-367490422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What happens on a write?</a:t>
            </a:r>
          </a:p>
        </p:txBody>
      </p:sp>
      <p:sp>
        <p:nvSpPr>
          <p:cNvPr id="82947" name="Text Box 2">
            <a:extLst>
              <a:ext uri="{FF2B5EF4-FFF2-40B4-BE49-F238E27FC236}">
                <a16:creationId xmlns:a16="http://schemas.microsoft.com/office/drawing/2014/main" id="{F92AF78C-65B1-50EE-8A00-C94FC12D5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733550"/>
            <a:ext cx="7772400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Write-through: Write to both the cache and the block in lower level memory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Write-back: Only write to the cache for speed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Modified cache block is written to main memory only when it is replaced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Dirty bit indicates whether this write is required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Pros and Cons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Write-Through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Read misses cannot result in writes (+)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Processor held up on writes unless writes buffered (-)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Write-Back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Repeated writes not sent to DRAM (+)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Processor not held up on writes (+)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More complex (-)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Read miss may require writeback of dirty data (-)</a:t>
            </a:r>
          </a:p>
        </p:txBody>
      </p:sp>
    </p:spTree>
    <p:extLst>
      <p:ext uri="{BB962C8B-B14F-4D97-AF65-F5344CB8AC3E}">
        <p14:creationId xmlns:p14="http://schemas.microsoft.com/office/powerpoint/2010/main" val="3748824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43AE54A2-16AE-0757-BDA6-E043A715B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54" y="236637"/>
            <a:ext cx="77732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34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Memory Mapped Files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41E5CABA-2090-4388-8B90-46D1E5A83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26" y="1292572"/>
            <a:ext cx="6335613" cy="474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EB2A029B-5287-F989-7C13-CDD1C052F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54" y="609451"/>
            <a:ext cx="77732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12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Memory-Mapped Shared Memory in Windows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CDAABD0A-AB20-505D-BD94-98EE2814F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50" y="1643063"/>
            <a:ext cx="6835676" cy="370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A6B6B2ED-C057-EFAD-B42F-E1BFE2E17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54" y="609451"/>
            <a:ext cx="77732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34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Allocating Kernel Memory</a:t>
            </a:r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C80BC089-FB76-9C84-F182-22A6EFD95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54" y="1981275"/>
            <a:ext cx="7773293" cy="411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>
            <a:lvl1pPr marL="339725" indent="-339725" algn="l" eaLnBrk="0" hangingPunct="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39775" indent="-282575" algn="l" eaLnBrk="0" hangingPunct="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Treated differently from user memory</a:t>
            </a:r>
          </a:p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Often allocated from a free-memory pool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Kernel requests memory for structures of varying sizes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Some kernel memory needs to be contiguous</a:t>
            </a:r>
          </a:p>
          <a:p>
            <a:pPr algn="ctr" eaLnBrk="1" hangingPunct="1">
              <a:spcBef>
                <a:spcPts val="501"/>
              </a:spcBef>
              <a:buNone/>
            </a:pPr>
            <a:endParaRPr lang="en-US" altLang="en-US" sz="1969">
              <a:solidFill>
                <a:srgbClr val="00000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5C717D20-1EE7-CA3D-D367-FC7C41491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54" y="609451"/>
            <a:ext cx="77732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34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Buddy System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CEDF1666-2972-1204-9CA9-AD9869B5A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54" y="1981275"/>
            <a:ext cx="7773293" cy="411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>
            <a:lvl1pPr marL="339725" indent="-339725" algn="l" eaLnBrk="0" hangingPunct="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39775" indent="-282575" algn="l" eaLnBrk="0" hangingPunct="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39825" indent="-225425" algn="l" eaLnBrk="0" hangingPunct="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Allocates memory from fixed-size segment consisting of physically-contiguous pages</a:t>
            </a:r>
          </a:p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Memory allocated using power-of-2 allocator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Satisfies requests in units sized as power of 2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Request rounded up to next highest power of 2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When smaller allocation needed than is available, current chunk split into two buddies of next-lower power of 2</a:t>
            </a:r>
          </a:p>
          <a:p>
            <a:pPr lvl="2" eaLnBrk="1" hangingPunct="1">
              <a:spcBef>
                <a:spcPts val="352"/>
              </a:spcBef>
            </a:pPr>
            <a:r>
              <a:rPr lang="en-US" altLang="en-US" sz="1406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Continue until appropriate sized chunk available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01444112-9771-F9BF-9CE3-153DF729F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54" y="236637"/>
            <a:ext cx="77732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34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Buddy System Allocator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586C806B-0EB4-246F-1B02-395CD9D92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34" y="1252389"/>
            <a:ext cx="5694908" cy="492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D727A6EF-BB30-56E6-BC12-874D4AA7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54" y="609451"/>
            <a:ext cx="77732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34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Slab Allocator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07007F28-5A14-9DEE-3145-7479EEB39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54" y="1981275"/>
            <a:ext cx="7773293" cy="431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>
            <a:lvl1pPr marL="339725" indent="-339725" algn="l" eaLnBrk="0" hangingPunct="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39775" indent="-282575" algn="l" eaLnBrk="0" hangingPunct="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Alternate strategy</a:t>
            </a:r>
          </a:p>
          <a:p>
            <a:pPr eaLnBrk="1" hangingPunct="1">
              <a:spcBef>
                <a:spcPts val="501"/>
              </a:spcBef>
              <a:buClr>
                <a:srgbClr val="3366FF"/>
              </a:buClr>
            </a:pPr>
            <a:r>
              <a:rPr lang="en-US" altLang="en-US" sz="1969">
                <a:solidFill>
                  <a:srgbClr val="3366FF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Slab </a:t>
            </a: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is one or more physically contiguous pages</a:t>
            </a:r>
          </a:p>
          <a:p>
            <a:pPr eaLnBrk="1" hangingPunct="1">
              <a:spcBef>
                <a:spcPts val="501"/>
              </a:spcBef>
              <a:buClr>
                <a:srgbClr val="3366FF"/>
              </a:buClr>
            </a:pPr>
            <a:r>
              <a:rPr lang="en-US" altLang="en-US" sz="1969">
                <a:solidFill>
                  <a:srgbClr val="3366FF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Cache </a:t>
            </a: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consists of one or more slabs</a:t>
            </a:r>
          </a:p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Single cache for each unique kernel data structure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Each cache filled with </a:t>
            </a:r>
            <a:r>
              <a:rPr lang="en-US" altLang="en-US" sz="1617">
                <a:solidFill>
                  <a:srgbClr val="3366FF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objects </a:t>
            </a: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– instantiations of the data structure</a:t>
            </a:r>
          </a:p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When cache created, filled with objects marked as free</a:t>
            </a:r>
          </a:p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When structures stored, objects marked as used</a:t>
            </a:r>
          </a:p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If slab is full of used objects, next object allocated from empty slab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If no empty slabs, new slab allocated</a:t>
            </a:r>
          </a:p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Benefits include no fragmentation, fast memory request satisfaction</a:t>
            </a:r>
          </a:p>
          <a:p>
            <a:pPr eaLnBrk="1" hangingPunct="1">
              <a:spcBef>
                <a:spcPts val="501"/>
              </a:spcBef>
              <a:buNone/>
            </a:pPr>
            <a:endParaRPr lang="en-US" altLang="en-US" sz="1969">
              <a:solidFill>
                <a:srgbClr val="00000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  <a:p>
            <a:pPr eaLnBrk="1" hangingPunct="1">
              <a:spcBef>
                <a:spcPts val="501"/>
              </a:spcBef>
              <a:buNone/>
            </a:pPr>
            <a:endParaRPr lang="en-US" altLang="en-US" sz="1969">
              <a:solidFill>
                <a:srgbClr val="00000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2F117E4C-79B2-A17F-1C03-583BAD9C7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54" y="609451"/>
            <a:ext cx="77732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34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Slab Allocation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10F39747-6ABD-1A9C-0148-2513D533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3941" r="719" b="3632"/>
          <a:stretch>
            <a:fillRect/>
          </a:stretch>
        </p:blipFill>
        <p:spPr bwMode="auto">
          <a:xfrm>
            <a:off x="2941588" y="1601763"/>
            <a:ext cx="6131347" cy="431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45" t="3941" r="719" b="363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C764C02B-B050-59F3-B339-8775FB0C4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54" y="609451"/>
            <a:ext cx="77732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34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Other Issues -- Prepaging</a:t>
            </a: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7655D80E-AAAD-B238-9369-78678722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113" y="1447726"/>
            <a:ext cx="7523262" cy="490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>
            <a:lvl1pPr marL="339725" indent="-339725" algn="l" eaLnBrk="0" hangingPunct="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39775" indent="-282575" algn="l" eaLnBrk="0" hangingPunct="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39825" indent="-225425" algn="l" eaLnBrk="0" hangingPunct="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Prepaging 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To reduce the large number of page faults that occurs at process startup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Prepage all or some of the pages a process will need, before they are referenced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But if prepaged pages are unused, I/O and memory was wasted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Assume </a:t>
            </a:r>
            <a:r>
              <a:rPr lang="en-US" altLang="en-US" sz="1617" i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s</a:t>
            </a: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 pages are prepaged and </a:t>
            </a:r>
            <a:r>
              <a:rPr lang="el-GR" altLang="en-US" sz="1617" i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α</a:t>
            </a:r>
            <a:r>
              <a:rPr lang="en-US" altLang="en-US" sz="1617" i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 </a:t>
            </a: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of the pages is used</a:t>
            </a:r>
          </a:p>
          <a:p>
            <a:pPr lvl="2" eaLnBrk="1" hangingPunct="1">
              <a:spcBef>
                <a:spcPts val="352"/>
              </a:spcBef>
            </a:pPr>
            <a:r>
              <a:rPr lang="en-US" altLang="en-US" sz="1406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Is cost of </a:t>
            </a:r>
            <a:r>
              <a:rPr lang="en-US" altLang="en-US" sz="1406" i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s * </a:t>
            </a:r>
            <a:r>
              <a:rPr lang="el-GR" altLang="en-US" sz="1406" i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α</a:t>
            </a:r>
            <a:r>
              <a:rPr lang="en-US" altLang="en-US" sz="1406" i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  </a:t>
            </a:r>
            <a:r>
              <a:rPr lang="en-US" altLang="en-US" sz="1406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save pages faults &gt; or &lt; than the cost of prepaging</a:t>
            </a:r>
            <a:r>
              <a:rPr lang="en-US" altLang="en-US" sz="1406" i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 </a:t>
            </a:r>
            <a:br>
              <a:rPr lang="en-US" altLang="en-US" sz="1406" i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</a:br>
            <a:r>
              <a:rPr lang="en-US" altLang="en-US" sz="1406" i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s * (1- </a:t>
            </a:r>
            <a:r>
              <a:rPr lang="el-GR" altLang="en-US" sz="1406" i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α</a:t>
            </a:r>
            <a:r>
              <a:rPr lang="en-US" altLang="en-US" sz="1406" i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) </a:t>
            </a:r>
            <a:r>
              <a:rPr lang="en-US" altLang="en-US" sz="1406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unnecessary pages</a:t>
            </a:r>
            <a:r>
              <a:rPr lang="en-US" altLang="en-US" sz="1406" i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?  </a:t>
            </a:r>
          </a:p>
          <a:p>
            <a:pPr lvl="2" eaLnBrk="1" hangingPunct="1">
              <a:spcBef>
                <a:spcPts val="352"/>
              </a:spcBef>
            </a:pPr>
            <a:r>
              <a:rPr lang="el-GR" altLang="en-US" sz="1406" i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α</a:t>
            </a:r>
            <a:r>
              <a:rPr lang="en-US" altLang="en-US" sz="1406" i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 </a:t>
            </a:r>
            <a:r>
              <a:rPr lang="en-US" altLang="en-US" sz="1406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near zero: prepaging loses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25BB4302-F58D-FC78-2047-727C62E0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54" y="458763"/>
            <a:ext cx="77732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34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Other Issues – Page Size</a:t>
            </a: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6F4FB559-94E1-7C69-5AF7-868002082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905" y="1311548"/>
            <a:ext cx="7289974" cy="42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>
            <a:lvl1pPr marL="339725" indent="-339725" algn="l" eaLnBrk="0" hangingPunct="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39775" indent="-282575" algn="l" eaLnBrk="0" hangingPunct="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Page size selection must take into consideration: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fragmentation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table size 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I/O overhead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locality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BEAB8935-01E9-885F-C7CB-B6AC1B556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54" y="609451"/>
            <a:ext cx="77732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34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Other Issues – TLB Reach 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82932335-D961-97EF-D99E-5E02C2DCF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113" y="1470050"/>
            <a:ext cx="6804422" cy="44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>
            <a:lvl1pPr marL="339725" indent="-339725" algn="l" eaLnBrk="0" hangingPunct="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39775" indent="-282575" algn="l" eaLnBrk="0" hangingPunct="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TLB Reach - The amount of memory accessible from the TLB</a:t>
            </a:r>
          </a:p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TLB Reach = (TLB Size) X (Page Size)</a:t>
            </a:r>
          </a:p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Ideally, the working set of each process is stored in the TLB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Otherwise there is a high degree of page faults</a:t>
            </a:r>
          </a:p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Increase the Page Size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This may lead to an increase in fragmentation as not all applications require a large page size</a:t>
            </a:r>
          </a:p>
          <a:p>
            <a:pPr eaLnBrk="1" hangingPunct="1"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Provide Multiple Page Sizes</a:t>
            </a:r>
          </a:p>
          <a:p>
            <a:pPr lvl="1" eaLnBrk="1" hangingPunct="1"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This allows applications that require larger page sizes the opportunity to use them without an increase in fragmentation</a:t>
            </a:r>
          </a:p>
          <a:p>
            <a:pPr eaLnBrk="1" hangingPunct="1">
              <a:spcBef>
                <a:spcPts val="501"/>
              </a:spcBef>
              <a:buNone/>
            </a:pPr>
            <a:endParaRPr lang="en-US" altLang="en-US" sz="1969">
              <a:solidFill>
                <a:srgbClr val="00000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0CEFAAC5-3178-494F-8B50-39D921A7D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Arial" charset="0"/>
              </a:rPr>
              <a:t>Virtual Memory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738F3B9A-8D13-2C4B-80A3-92395444C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1233489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 marL="739775" indent="-2825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Virtual memory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– separation of user logical memory from physical memory.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Only part of the program needs to be in memory for execution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Logical address space can therefore be much larger than physical 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address space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Allows address spaces to be shared by several processes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Allows for more efficient process creation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Virtual memory can be implemented via: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Demand paging 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Demand segmentation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852C0D7B-9B10-3C1E-36B5-F464BF9F0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54" y="325934"/>
            <a:ext cx="77732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34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Other Issues – Program Structure</a:t>
            </a:r>
          </a:p>
        </p:txBody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886E6DB5-8E53-AD9C-0480-055365EDC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113" y="1282527"/>
            <a:ext cx="7548934" cy="499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>
            <a:lvl1pPr marL="339725" indent="-339725" algn="l" eaLnBrk="0" hangingPunct="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39775" indent="-282575" algn="l" eaLnBrk="0" hangingPunct="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1"/>
              </a:spcBef>
            </a:pPr>
            <a:r>
              <a:rPr lang="en-US" altLang="en-US" sz="1969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Program structure</a:t>
            </a:r>
          </a:p>
          <a:p>
            <a:pPr lvl="1" eaLnBrk="1" hangingPunct="1">
              <a:lnSpc>
                <a:spcPct val="90000"/>
              </a:lnSpc>
              <a:spcBef>
                <a:spcPts val="404"/>
              </a:spcBef>
              <a:buFont typeface="Courier New" panose="02070309020205020404" pitchFamily="49" charset="0"/>
              <a:buChar char="–"/>
            </a:pPr>
            <a:r>
              <a:rPr lang="en-US" altLang="en-US" sz="1617">
                <a:solidFill>
                  <a:srgbClr val="000000"/>
                </a:solidFill>
                <a:latin typeface="Courier New" panose="02070309020205020404" pitchFamily="49" charset="0"/>
                <a:cs typeface="DejaVu Sans" panose="020B0603030804020204" pitchFamily="34" charset="0"/>
              </a:rPr>
              <a:t>Int[128,128] data;</a:t>
            </a:r>
          </a:p>
          <a:p>
            <a:pPr lvl="1" eaLnBrk="1" hangingPunct="1">
              <a:lnSpc>
                <a:spcPct val="90000"/>
              </a:lnSpc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Each row is stored in one page </a:t>
            </a:r>
          </a:p>
          <a:p>
            <a:pPr lvl="1" eaLnBrk="1" hangingPunct="1">
              <a:lnSpc>
                <a:spcPct val="90000"/>
              </a:lnSpc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Program 1 	</a:t>
            </a:r>
          </a:p>
          <a:p>
            <a:pPr eaLnBrk="1" hangingPunct="1">
              <a:lnSpc>
                <a:spcPct val="90000"/>
              </a:lnSpc>
              <a:spcBef>
                <a:spcPts val="501"/>
              </a:spcBef>
              <a:buNone/>
            </a:pPr>
            <a:r>
              <a:rPr lang="en-US" altLang="en-US" sz="1969">
                <a:solidFill>
                  <a:srgbClr val="000000"/>
                </a:solidFill>
                <a:latin typeface="Courier New" panose="02070309020205020404" pitchFamily="49" charset="0"/>
                <a:cs typeface="DejaVu Sans" panose="020B0603030804020204" pitchFamily="34" charset="0"/>
              </a:rPr>
              <a:t>                for (j = 0; j &lt;128; j++)</a:t>
            </a:r>
            <a:br>
              <a:rPr lang="en-US" altLang="en-US" sz="1969">
                <a:solidFill>
                  <a:srgbClr val="000000"/>
                </a:solidFill>
                <a:latin typeface="Courier New" panose="02070309020205020404" pitchFamily="49" charset="0"/>
                <a:cs typeface="DejaVu Sans" panose="020B0603030804020204" pitchFamily="34" charset="0"/>
              </a:rPr>
            </a:br>
            <a:r>
              <a:rPr lang="en-US" altLang="en-US" sz="1969">
                <a:solidFill>
                  <a:srgbClr val="000000"/>
                </a:solidFill>
                <a:latin typeface="Courier New" panose="02070309020205020404" pitchFamily="49" charset="0"/>
                <a:cs typeface="DejaVu Sans" panose="020B0603030804020204" pitchFamily="34" charset="0"/>
              </a:rPr>
              <a:t>                  for (i = 0; i &lt; 128; i++)</a:t>
            </a:r>
            <a:br>
              <a:rPr lang="en-US" altLang="en-US" sz="1969">
                <a:solidFill>
                  <a:srgbClr val="000000"/>
                </a:solidFill>
                <a:latin typeface="Courier New" panose="02070309020205020404" pitchFamily="49" charset="0"/>
                <a:cs typeface="DejaVu Sans" panose="020B0603030804020204" pitchFamily="34" charset="0"/>
              </a:rPr>
            </a:br>
            <a:r>
              <a:rPr lang="en-US" altLang="en-US" sz="1969">
                <a:solidFill>
                  <a:srgbClr val="000000"/>
                </a:solidFill>
                <a:latin typeface="Courier New" panose="02070309020205020404" pitchFamily="49" charset="0"/>
                <a:cs typeface="DejaVu Sans" panose="020B0603030804020204" pitchFamily="34" charset="0"/>
              </a:rPr>
              <a:t>                        data[i,j] = 0;</a:t>
            </a:r>
            <a:br>
              <a:rPr lang="en-US" altLang="en-US" sz="1969">
                <a:solidFill>
                  <a:srgbClr val="000000"/>
                </a:solidFill>
                <a:latin typeface="Courier New" panose="02070309020205020404" pitchFamily="49" charset="0"/>
                <a:cs typeface="DejaVu Sans" panose="020B0603030804020204" pitchFamily="34" charset="0"/>
              </a:rPr>
            </a:br>
            <a:endParaRPr lang="en-US" altLang="en-US" sz="1969">
              <a:solidFill>
                <a:srgbClr val="000000"/>
              </a:solidFill>
              <a:latin typeface="Courier New" panose="02070309020205020404" pitchFamily="49" charset="0"/>
              <a:cs typeface="DejaVu Sans" panose="020B0603030804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404"/>
              </a:spcBef>
              <a:buNone/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     128 x 128 = 16,384 page faults </a:t>
            </a:r>
            <a:b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</a:br>
            <a:endParaRPr lang="en-US" altLang="en-US" sz="1617">
              <a:solidFill>
                <a:srgbClr val="00000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404"/>
              </a:spcBef>
            </a:pP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Program 2 	</a:t>
            </a:r>
          </a:p>
          <a:p>
            <a:pPr lvl="1" eaLnBrk="1" hangingPunct="1">
              <a:lnSpc>
                <a:spcPct val="90000"/>
              </a:lnSpc>
              <a:spcBef>
                <a:spcPts val="404"/>
              </a:spcBef>
              <a:buNone/>
            </a:pPr>
            <a:r>
              <a:rPr lang="en-US" altLang="en-US" sz="1617">
                <a:solidFill>
                  <a:srgbClr val="000000"/>
                </a:solidFill>
                <a:latin typeface="Courier New" panose="02070309020205020404" pitchFamily="49" charset="0"/>
                <a:cs typeface="DejaVu Sans" panose="020B0603030804020204" pitchFamily="34" charset="0"/>
              </a:rPr>
              <a:t>             for (i = 0; i &lt; 128; i++)</a:t>
            </a:r>
            <a:br>
              <a:rPr lang="en-US" altLang="en-US" sz="1617">
                <a:solidFill>
                  <a:srgbClr val="000000"/>
                </a:solidFill>
                <a:latin typeface="Courier New" panose="02070309020205020404" pitchFamily="49" charset="0"/>
                <a:cs typeface="DejaVu Sans" panose="020B0603030804020204" pitchFamily="34" charset="0"/>
              </a:rPr>
            </a:br>
            <a:r>
              <a:rPr lang="en-US" altLang="en-US" sz="1617">
                <a:solidFill>
                  <a:srgbClr val="000000"/>
                </a:solidFill>
                <a:latin typeface="Courier New" panose="02070309020205020404" pitchFamily="49" charset="0"/>
                <a:cs typeface="DejaVu Sans" panose="020B0603030804020204" pitchFamily="34" charset="0"/>
              </a:rPr>
              <a:t>               for (j = 0; j &lt; 128; j++)</a:t>
            </a:r>
            <a:br>
              <a:rPr lang="en-US" altLang="en-US" sz="1617">
                <a:solidFill>
                  <a:srgbClr val="000000"/>
                </a:solidFill>
                <a:latin typeface="Courier New" panose="02070309020205020404" pitchFamily="49" charset="0"/>
                <a:cs typeface="DejaVu Sans" panose="020B0603030804020204" pitchFamily="34" charset="0"/>
              </a:rPr>
            </a:br>
            <a:r>
              <a:rPr lang="en-US" altLang="en-US" sz="1617">
                <a:solidFill>
                  <a:srgbClr val="000000"/>
                </a:solidFill>
                <a:latin typeface="Courier New" panose="02070309020205020404" pitchFamily="49" charset="0"/>
                <a:cs typeface="DejaVu Sans" panose="020B0603030804020204" pitchFamily="34" charset="0"/>
              </a:rPr>
              <a:t>                     data[i,j] = 0;</a:t>
            </a:r>
          </a:p>
          <a:p>
            <a:pPr lvl="1" eaLnBrk="1" hangingPunct="1">
              <a:lnSpc>
                <a:spcPct val="90000"/>
              </a:lnSpc>
              <a:spcBef>
                <a:spcPts val="404"/>
              </a:spcBef>
              <a:buNone/>
            </a:pPr>
            <a:b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</a:br>
            <a:r>
              <a:rPr lang="en-US" altLang="en-US" sz="1617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128 page faults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E1135E0C-7E45-79B5-3A72-FDF6E7359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17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Two Views of Memory</a:t>
            </a: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285CE26D-0C55-F841-5B99-24D08632C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54200"/>
            <a:ext cx="77724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Address Space:</a:t>
            </a:r>
          </a:p>
          <a:p>
            <a:pPr lvl="1">
              <a:spcBef>
                <a:spcPts val="375"/>
              </a:spcBef>
              <a:buFont typeface="Arial" panose="020B0604020202020204" pitchFamily="34" charset="0"/>
              <a:buChar char="–"/>
            </a:pPr>
            <a:r>
              <a:rPr lang="en-U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All the addresses and state a process can touch</a:t>
            </a:r>
          </a:p>
          <a:p>
            <a:pPr lvl="1">
              <a:spcBef>
                <a:spcPts val="375"/>
              </a:spcBef>
              <a:buFont typeface="Arial" panose="020B0604020202020204" pitchFamily="34" charset="0"/>
              <a:buChar char="–"/>
            </a:pPr>
            <a:r>
              <a:rPr lang="en-U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Each process and kernel as a different address space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Consequently, two views of memory:</a:t>
            </a:r>
          </a:p>
          <a:p>
            <a:pPr lvl="1">
              <a:spcBef>
                <a:spcPts val="375"/>
              </a:spcBef>
              <a:buFont typeface="Arial" panose="020B0604020202020204" pitchFamily="34" charset="0"/>
              <a:buChar char="–"/>
            </a:pPr>
            <a:r>
              <a:rPr lang="en-U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View from the CPU (what program sees – virtual memory)</a:t>
            </a:r>
          </a:p>
          <a:p>
            <a:pPr lvl="1">
              <a:spcBef>
                <a:spcPts val="375"/>
              </a:spcBef>
              <a:buFont typeface="Arial" panose="020B0604020202020204" pitchFamily="34" charset="0"/>
              <a:buChar char="–"/>
            </a:pPr>
            <a:r>
              <a:rPr lang="en-U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View from memory (physical memory)</a:t>
            </a:r>
          </a:p>
          <a:p>
            <a:pPr lvl="1">
              <a:spcBef>
                <a:spcPts val="375"/>
              </a:spcBef>
              <a:buFont typeface="Arial" panose="020B0604020202020204" pitchFamily="34" charset="0"/>
              <a:buChar char="–"/>
            </a:pPr>
            <a:r>
              <a:rPr lang="en-U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Translation “box” converts between the two views; only the kernel can modify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Translation helps to implement protection</a:t>
            </a:r>
          </a:p>
          <a:p>
            <a:pPr lvl="1">
              <a:spcBef>
                <a:spcPts val="375"/>
              </a:spcBef>
              <a:buFont typeface="Arial" panose="020B0604020202020204" pitchFamily="34" charset="0"/>
              <a:buChar char="–"/>
            </a:pPr>
            <a:r>
              <a:rPr lang="en-U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If task A cannot even gain access to task B’s data, no way for A to adversely affect B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With translation, every program can be linked/loaded into same region of user address space</a:t>
            </a:r>
          </a:p>
          <a:p>
            <a:pPr lvl="1">
              <a:spcBef>
                <a:spcPts val="375"/>
              </a:spcBef>
              <a:buFont typeface="Arial" panose="020B0604020202020204" pitchFamily="34" charset="0"/>
              <a:buChar char="–"/>
            </a:pPr>
            <a:r>
              <a:rPr lang="en-U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Overlap avoided through translation, not relocation</a:t>
            </a:r>
          </a:p>
          <a:p>
            <a:pPr lvl="1">
              <a:spcBef>
                <a:spcPts val="375"/>
              </a:spcBef>
              <a:buFont typeface="Arial" panose="020B0604020202020204" pitchFamily="34" charset="0"/>
              <a:buChar char="–"/>
            </a:pPr>
            <a:r>
              <a:rPr lang="en-U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Every main() thinks it is starting at the same address!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DE15AB43-4FAC-2C09-1D29-F4EDD665A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981076"/>
            <a:ext cx="4151312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895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344613" y="-189344"/>
            <a:ext cx="6553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Process Virtual Memory Image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981575" y="700088"/>
            <a:ext cx="3200400" cy="487362"/>
          </a:xfrm>
          <a:prstGeom prst="rect">
            <a:avLst/>
          </a:prstGeom>
          <a:solidFill>
            <a:srgbClr val="F1C7C7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8000"/>
              </a:lnSpc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kernel virtual memory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981575" y="1447800"/>
            <a:ext cx="3200400" cy="2343150"/>
          </a:xfrm>
          <a:prstGeom prst="rect">
            <a:avLst/>
          </a:prstGeom>
          <a:solidFill>
            <a:srgbClr val="C0C0C0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4981575" y="3794126"/>
            <a:ext cx="3200400" cy="669925"/>
          </a:xfrm>
          <a:prstGeom prst="rect">
            <a:avLst/>
          </a:prstGeom>
          <a:solidFill>
            <a:srgbClr val="D5F1CF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8000"/>
              </a:lnSpc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run-time heap (via </a:t>
            </a:r>
            <a:r>
              <a:rPr lang="en-GB" altLang="en-US">
                <a:solidFill>
                  <a:srgbClr val="000000"/>
                </a:solidFill>
                <a:latin typeface="Courier New" panose="02070309020205020404" pitchFamily="49" charset="0"/>
              </a:rPr>
              <a:t>malloc</a:t>
            </a: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4981575" y="5210176"/>
            <a:ext cx="3200400" cy="396875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8000"/>
              </a:lnSpc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program text (.</a:t>
            </a:r>
            <a:r>
              <a:rPr lang="en-GB" altLang="en-US">
                <a:solidFill>
                  <a:srgbClr val="000000"/>
                </a:solidFill>
                <a:latin typeface="Courier New" panose="02070309020205020404" pitchFamily="49" charset="0"/>
              </a:rPr>
              <a:t>text</a:t>
            </a: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4981575" y="4829176"/>
            <a:ext cx="3200400" cy="396875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8000"/>
              </a:lnSpc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initialized data (.</a:t>
            </a:r>
            <a:r>
              <a:rPr lang="en-GB" altLang="en-US">
                <a:solidFill>
                  <a:srgbClr val="000000"/>
                </a:solidFill>
                <a:latin typeface="Courier New" panose="02070309020205020404" pitchFamily="49" charset="0"/>
              </a:rPr>
              <a:t>data</a:t>
            </a: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4981575" y="4448176"/>
            <a:ext cx="3200400" cy="396875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8000"/>
              </a:lnSpc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uninitialized data (.</a:t>
            </a:r>
            <a:r>
              <a:rPr lang="en-GB" altLang="en-US">
                <a:solidFill>
                  <a:srgbClr val="000000"/>
                </a:solidFill>
                <a:latin typeface="Courier New" panose="02070309020205020404" pitchFamily="49" charset="0"/>
              </a:rPr>
              <a:t>bss</a:t>
            </a: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4981575" y="1157288"/>
            <a:ext cx="3200400" cy="334962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8000"/>
              </a:lnSpc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stack</a:t>
            </a:r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4981575" y="5591176"/>
            <a:ext cx="3200400" cy="396875"/>
          </a:xfrm>
          <a:prstGeom prst="rect">
            <a:avLst/>
          </a:prstGeom>
          <a:solidFill>
            <a:srgbClr val="C0C0C0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4665663" y="5581651"/>
            <a:ext cx="298778" cy="3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buClrTx/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</a:p>
        </p:txBody>
      </p:sp>
      <p:grpSp>
        <p:nvGrpSpPr>
          <p:cNvPr id="4108" name="Group 11"/>
          <p:cNvGrpSpPr>
            <a:grpSpLocks/>
          </p:cNvGrpSpPr>
          <p:nvPr/>
        </p:nvGrpSpPr>
        <p:grpSpPr bwMode="auto">
          <a:xfrm>
            <a:off x="3889375" y="1314450"/>
            <a:ext cx="1079500" cy="388938"/>
            <a:chOff x="1490" y="1164"/>
            <a:chExt cx="680" cy="245"/>
          </a:xfrm>
        </p:grpSpPr>
        <p:sp>
          <p:nvSpPr>
            <p:cNvPr id="4119" name="Text Box 12"/>
            <p:cNvSpPr txBox="1">
              <a:spLocks noChangeArrowheads="1"/>
            </p:cNvSpPr>
            <p:nvPr/>
          </p:nvSpPr>
          <p:spPr bwMode="auto">
            <a:xfrm>
              <a:off x="1490" y="1164"/>
              <a:ext cx="50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4000"/>
                </a:lnSpc>
                <a:buClrTx/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ourier New" panose="02070309020205020404" pitchFamily="49" charset="0"/>
                </a:rPr>
                <a:t>%esp</a:t>
              </a:r>
            </a:p>
          </p:txBody>
        </p:sp>
        <p:sp>
          <p:nvSpPr>
            <p:cNvPr id="4120" name="Line 13"/>
            <p:cNvSpPr>
              <a:spLocks noChangeShapeType="1"/>
            </p:cNvSpPr>
            <p:nvPr/>
          </p:nvSpPr>
          <p:spPr bwMode="auto">
            <a:xfrm flipV="1">
              <a:off x="1951" y="1274"/>
              <a:ext cx="219" cy="8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9" name="Group 14"/>
          <p:cNvGrpSpPr>
            <a:grpSpLocks/>
          </p:cNvGrpSpPr>
          <p:nvPr/>
        </p:nvGrpSpPr>
        <p:grpSpPr bwMode="auto">
          <a:xfrm>
            <a:off x="8280401" y="595312"/>
            <a:ext cx="1946275" cy="638174"/>
            <a:chOff x="4256" y="711"/>
            <a:chExt cx="1226" cy="402"/>
          </a:xfrm>
        </p:grpSpPr>
        <p:sp>
          <p:nvSpPr>
            <p:cNvPr id="4117" name="Text Box 15"/>
            <p:cNvSpPr txBox="1">
              <a:spLocks noChangeArrowheads="1"/>
            </p:cNvSpPr>
            <p:nvPr/>
          </p:nvSpPr>
          <p:spPr bwMode="auto">
            <a:xfrm>
              <a:off x="4256" y="711"/>
              <a:ext cx="1226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8000"/>
                </a:lnSpc>
                <a:buClrTx/>
                <a:buFontTx/>
                <a:buNone/>
              </a:pPr>
              <a:r>
                <a:rPr lang="en-GB" altLang="en-US">
                  <a:solidFill>
                    <a:srgbClr val="990000"/>
                  </a:solidFill>
                  <a:latin typeface="Calibri" panose="020F0502020204030204" pitchFamily="34" charset="0"/>
                </a:rPr>
                <a:t>memory protected</a:t>
              </a:r>
              <a:br>
                <a:rPr lang="en-GB" altLang="en-US">
                  <a:solidFill>
                    <a:srgbClr val="990000"/>
                  </a:solidFill>
                  <a:latin typeface="Calibri" panose="020F0502020204030204" pitchFamily="34" charset="0"/>
                </a:rPr>
              </a:br>
              <a:r>
                <a:rPr lang="en-GB" altLang="en-US">
                  <a:solidFill>
                    <a:srgbClr val="990000"/>
                  </a:solidFill>
                  <a:latin typeface="Calibri" panose="020F0502020204030204" pitchFamily="34" charset="0"/>
                </a:rPr>
                <a:t>from user code</a:t>
              </a:r>
            </a:p>
          </p:txBody>
        </p:sp>
        <p:sp>
          <p:nvSpPr>
            <p:cNvPr id="4118" name="Line 16"/>
            <p:cNvSpPr>
              <a:spLocks noChangeShapeType="1"/>
            </p:cNvSpPr>
            <p:nvPr/>
          </p:nvSpPr>
          <p:spPr bwMode="auto">
            <a:xfrm flipV="1">
              <a:off x="4272" y="723"/>
              <a:ext cx="0" cy="341"/>
            </a:xfrm>
            <a:prstGeom prst="line">
              <a:avLst/>
            </a:prstGeom>
            <a:noFill/>
            <a:ln w="38160">
              <a:solidFill>
                <a:srgbClr val="99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0" name="Group 17"/>
          <p:cNvGrpSpPr>
            <a:grpSpLocks/>
          </p:cNvGrpSpPr>
          <p:nvPr/>
        </p:nvGrpSpPr>
        <p:grpSpPr bwMode="auto">
          <a:xfrm>
            <a:off x="8188326" y="3568706"/>
            <a:ext cx="1936750" cy="398463"/>
            <a:chOff x="4198" y="2584"/>
            <a:chExt cx="1220" cy="251"/>
          </a:xfrm>
        </p:grpSpPr>
        <p:sp>
          <p:nvSpPr>
            <p:cNvPr id="4115" name="Text Box 18"/>
            <p:cNvSpPr txBox="1">
              <a:spLocks noChangeArrowheads="1"/>
            </p:cNvSpPr>
            <p:nvPr/>
          </p:nvSpPr>
          <p:spPr bwMode="auto">
            <a:xfrm>
              <a:off x="4389" y="2584"/>
              <a:ext cx="102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8000"/>
                </a:lnSpc>
                <a:buClrTx/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alibri" panose="020F0502020204030204" pitchFamily="34" charset="0"/>
                </a:rPr>
                <a:t>the “</a:t>
              </a:r>
              <a:r>
                <a:rPr lang="en-GB" altLang="en-US" sz="2000">
                  <a:solidFill>
                    <a:srgbClr val="000000"/>
                  </a:solidFill>
                  <a:latin typeface="Courier New" panose="02070309020205020404" pitchFamily="49" charset="0"/>
                </a:rPr>
                <a:t>brk</a:t>
              </a:r>
              <a:r>
                <a:rPr lang="en-GB" altLang="en-US" sz="2000">
                  <a:solidFill>
                    <a:srgbClr val="000000"/>
                  </a:solidFill>
                  <a:latin typeface="Calibri" panose="020F0502020204030204" pitchFamily="34" charset="0"/>
                </a:rPr>
                <a:t>” ptr</a:t>
              </a:r>
            </a:p>
          </p:txBody>
        </p:sp>
        <p:sp>
          <p:nvSpPr>
            <p:cNvPr id="4116" name="Line 19"/>
            <p:cNvSpPr>
              <a:spLocks noChangeShapeType="1"/>
            </p:cNvSpPr>
            <p:nvPr/>
          </p:nvSpPr>
          <p:spPr bwMode="auto">
            <a:xfrm flipH="1">
              <a:off x="4198" y="2721"/>
              <a:ext cx="245" cy="0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1604964" y="2590801"/>
            <a:ext cx="3457575" cy="172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Allocators request</a:t>
            </a:r>
          </a:p>
          <a:p>
            <a:pPr eaLnBrk="1" hangingPunct="1">
              <a:lnSpc>
                <a:spcPct val="98000"/>
              </a:lnSpc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additional heap memory</a:t>
            </a:r>
          </a:p>
          <a:p>
            <a:pPr eaLnBrk="1" hangingPunct="1">
              <a:lnSpc>
                <a:spcPct val="98000"/>
              </a:lnSpc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from the kernel using the </a:t>
            </a:r>
            <a:b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altLang="en-US">
                <a:solidFill>
                  <a:srgbClr val="000000"/>
                </a:solidFill>
                <a:latin typeface="Courier New" panose="02070309020205020404" pitchFamily="49" charset="0"/>
              </a:rPr>
              <a:t>sbrk()</a:t>
            </a: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 function:</a:t>
            </a:r>
          </a:p>
          <a:p>
            <a:pPr eaLnBrk="1" hangingPunct="1">
              <a:lnSpc>
                <a:spcPct val="98000"/>
              </a:lnSpc>
              <a:buClrTx/>
              <a:buFontTx/>
              <a:buNone/>
            </a:pPr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8000"/>
              </a:lnSpc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 = sbrk(amt_more)</a:t>
            </a:r>
          </a:p>
        </p:txBody>
      </p:sp>
      <p:sp>
        <p:nvSpPr>
          <p:cNvPr id="4112" name="Rectangle 21"/>
          <p:cNvSpPr>
            <a:spLocks noChangeArrowheads="1"/>
          </p:cNvSpPr>
          <p:nvPr/>
        </p:nvSpPr>
        <p:spPr bwMode="auto">
          <a:xfrm>
            <a:off x="10287000" y="59436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3" name="AutoShape 22"/>
          <p:cNvSpPr>
            <a:spLocks noChangeArrowheads="1"/>
          </p:cNvSpPr>
          <p:nvPr/>
        </p:nvSpPr>
        <p:spPr bwMode="auto">
          <a:xfrm>
            <a:off x="6324600" y="1498601"/>
            <a:ext cx="533400" cy="4365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7F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4" name="AutoShape 23"/>
          <p:cNvSpPr>
            <a:spLocks noChangeArrowheads="1"/>
          </p:cNvSpPr>
          <p:nvPr/>
        </p:nvSpPr>
        <p:spPr bwMode="auto">
          <a:xfrm flipV="1">
            <a:off x="6324600" y="3344864"/>
            <a:ext cx="533400" cy="4349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7F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26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05DA1E72-3C5D-DCD7-605E-45F3B5D80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9" y="496888"/>
            <a:ext cx="8054975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Dynamic relocation using a relocation register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C3B85FAA-8B11-0479-FBD6-5B84E084D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1" y="1474788"/>
            <a:ext cx="5357813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151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3048000" y="2971800"/>
            <a:ext cx="5257800" cy="381000"/>
          </a:xfrm>
          <a:prstGeom prst="leftRightArrow">
            <a:avLst>
              <a:gd name="adj1" fmla="val 50000"/>
              <a:gd name="adj2" fmla="val 50025"/>
            </a:avLst>
          </a:prstGeom>
          <a:solidFill>
            <a:srgbClr val="BFBF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881188" y="109539"/>
            <a:ext cx="8482012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Problem: Processor-Memory Bottleneck</a:t>
            </a:r>
          </a:p>
        </p:txBody>
      </p:sp>
      <p:sp>
        <p:nvSpPr>
          <p:cNvPr id="5124" name="Rectangle 3"/>
          <p:cNvSpPr>
            <a:spLocks/>
          </p:cNvSpPr>
          <p:nvPr/>
        </p:nvSpPr>
        <p:spPr bwMode="auto">
          <a:xfrm>
            <a:off x="8305800" y="2209800"/>
            <a:ext cx="1371600" cy="1828800"/>
          </a:xfrm>
          <a:prstGeom prst="rect">
            <a:avLst/>
          </a:prstGeom>
          <a:solidFill>
            <a:srgbClr val="F2DCDB"/>
          </a:solidFill>
          <a:ln w="2844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Main Memory</a:t>
            </a:r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2133600" y="2781300"/>
            <a:ext cx="909638" cy="681038"/>
            <a:chOff x="384" y="1752"/>
            <a:chExt cx="573" cy="429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384" y="1752"/>
              <a:ext cx="285" cy="429"/>
            </a:xfrm>
            <a:prstGeom prst="rect">
              <a:avLst/>
            </a:prstGeom>
            <a:solidFill>
              <a:srgbClr val="F1C7C7"/>
            </a:solidFill>
            <a:ln w="2844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CPU</a:t>
              </a:r>
            </a:p>
          </p:txBody>
        </p:sp>
        <p:sp>
          <p:nvSpPr>
            <p:cNvPr id="5133" name="Rectangle 6"/>
            <p:cNvSpPr>
              <a:spLocks/>
            </p:cNvSpPr>
            <p:nvPr/>
          </p:nvSpPr>
          <p:spPr bwMode="auto">
            <a:xfrm>
              <a:off x="672" y="1752"/>
              <a:ext cx="285" cy="429"/>
            </a:xfrm>
            <a:prstGeom prst="rect">
              <a:avLst/>
            </a:prstGeom>
            <a:solidFill>
              <a:srgbClr val="F2DCDB"/>
            </a:solidFill>
            <a:ln w="2844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Reg</a:t>
              </a:r>
            </a:p>
          </p:txBody>
        </p:sp>
      </p:grp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1808164" y="1828801"/>
            <a:ext cx="2361265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Processor performance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doubled about 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every 18 months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487864" y="2286000"/>
            <a:ext cx="216582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Bus bandwidth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evolved much slower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730376" y="4103689"/>
            <a:ext cx="3014521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 i="1">
                <a:solidFill>
                  <a:srgbClr val="C00000"/>
                </a:solidFill>
                <a:latin typeface="Calibri" panose="020F0502020204030204" pitchFamily="34" charset="0"/>
              </a:rPr>
              <a:t>Core 2 Duo: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Can process at least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256 Bytes/cycle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(1 SSE two operand add and mult)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819775" y="4114800"/>
            <a:ext cx="1273532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 i="1">
                <a:solidFill>
                  <a:srgbClr val="C00000"/>
                </a:solidFill>
                <a:latin typeface="Calibri" panose="020F0502020204030204" pitchFamily="34" charset="0"/>
              </a:rPr>
              <a:t>Core 2 Duo: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Bandwidth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 Bytes/cycle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Latency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100 cycles</a:t>
            </a:r>
          </a:p>
        </p:txBody>
      </p:sp>
      <p:cxnSp>
        <p:nvCxnSpPr>
          <p:cNvPr id="5131" name="AutoShape 11"/>
          <p:cNvCxnSpPr>
            <a:cxnSpLocks noChangeShapeType="1"/>
          </p:cNvCxnSpPr>
          <p:nvPr/>
        </p:nvCxnSpPr>
        <p:spPr bwMode="auto">
          <a:xfrm flipV="1">
            <a:off x="5789613" y="3429001"/>
            <a:ext cx="685800" cy="3175"/>
          </a:xfrm>
          <a:prstGeom prst="straightConnector1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343400" y="5332414"/>
            <a:ext cx="255901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i="1" dirty="0">
                <a:solidFill>
                  <a:srgbClr val="990000"/>
                </a:solidFill>
                <a:latin typeface="Calibri" panose="020F0502020204030204" pitchFamily="34" charset="0"/>
              </a:rPr>
              <a:t>Solution: Caches</a:t>
            </a:r>
          </a:p>
        </p:txBody>
      </p:sp>
    </p:spTree>
    <p:extLst>
      <p:ext uri="{BB962C8B-B14F-4D97-AF65-F5344CB8AC3E}">
        <p14:creationId xmlns:p14="http://schemas.microsoft.com/office/powerpoint/2010/main" val="2872897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45308D06-ECB5-0E14-101E-E39E93331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4025"/>
            <a:ext cx="7367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Base and Limit Registers</a:t>
            </a: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8011B7EA-FB55-1676-779F-3E93FADE1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189038"/>
            <a:ext cx="3262313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 pair of </a:t>
            </a: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base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limit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registers define the logical address space (segment)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Translate virtual address to physical address by adding “base” – so long as it is within the range specified by the “limit.”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All addresses relative to the segment, so no relocation needed when the base or limit changes.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8255E4-BF3F-2F86-ED44-48133C72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2587626"/>
            <a:ext cx="3278188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7">
            <a:extLst>
              <a:ext uri="{FF2B5EF4-FFF2-40B4-BE49-F238E27FC236}">
                <a16:creationId xmlns:a16="http://schemas.microsoft.com/office/drawing/2014/main" id="{8D114405-68E4-4465-C769-B611B0F34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000125"/>
            <a:ext cx="46085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497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E4E49789-0A58-18AB-9B21-21DEFB9F9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4025"/>
            <a:ext cx="7367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Base and Limit Registers</a:t>
            </a: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CEB5833C-B82B-A16F-3CB9-863BD6414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189038"/>
            <a:ext cx="3262313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This gives the illusion that the program is running on its own dedicated machine, with memory starting at 0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Program gets continuous region of memory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Addresses within the program do not have to be relocated when the program is placed in a different region of DRAM, or when the program is moved to another segment.</a:t>
            </a: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7036D5E9-81A5-8AE2-9E39-080C8E4A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2587626"/>
            <a:ext cx="3278188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6" name="Picture 7">
            <a:extLst>
              <a:ext uri="{FF2B5EF4-FFF2-40B4-BE49-F238E27FC236}">
                <a16:creationId xmlns:a16="http://schemas.microsoft.com/office/drawing/2014/main" id="{7160ACF0-0EA8-6DD5-257A-8B84A3905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000125"/>
            <a:ext cx="46085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871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0ED3A555-FA9B-1F91-A76E-3F8356A5E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Contiguous Allocation</a:t>
            </a: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B5D8E645-C038-4CE7-2F48-7C6BCE073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77951"/>
            <a:ext cx="7037388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Main memory usually into two partitions: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Resident operating system, usually held in low memory with interrupt vector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User processes then held in high memory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Relocation registers used to protect user processes from each other, and from changing operating-system code and data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Base register contains value of smallest physical address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Limit register contains range of logical addresses – each logical address must be less than the limit register 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MMU maps logical address </a:t>
            </a:r>
            <a:r>
              <a:rPr lang="en-US" altLang="en-US" sz="1600" b="1" i="1">
                <a:solidFill>
                  <a:srgbClr val="000000"/>
                </a:solidFill>
                <a:latin typeface="Arial" panose="020B0604020202020204" pitchFamily="34" charset="0"/>
              </a:rPr>
              <a:t>dynamically</a:t>
            </a:r>
          </a:p>
        </p:txBody>
      </p:sp>
    </p:spTree>
    <p:extLst>
      <p:ext uri="{BB962C8B-B14F-4D97-AF65-F5344CB8AC3E}">
        <p14:creationId xmlns:p14="http://schemas.microsoft.com/office/powerpoint/2010/main" val="1374196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D50C868F-DC4F-FCB5-D9A9-A9A803469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Issues with Contiguous Allocation Method</a:t>
            </a: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F1236140-B59C-27FB-E2DA-B95F7BD1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 marL="15970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Though it is simple, it suffers from some problems: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Fragmentation problem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Not every process is the same size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Over time, memory space becomes fragmented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It is difficult for the process memory space to grow dynamically (e.g. heap)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Hard to do interprocess sharing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Want to share code segments when possible (libraries)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Want to share memory between processes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How to do this without sharing the entire segment?</a:t>
            </a:r>
          </a:p>
          <a:p>
            <a:pPr lvl="3">
              <a:spcBef>
                <a:spcPts val="350"/>
              </a:spcBef>
              <a:buFont typeface="Times New Roman" panose="02020603050405020304" pitchFamily="18" charset="0"/>
              <a:buChar char="–"/>
            </a:pP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Helped by providing multiple segments per process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Need enough memory for every process</a:t>
            </a:r>
          </a:p>
        </p:txBody>
      </p:sp>
    </p:spTree>
    <p:extLst>
      <p:ext uri="{BB962C8B-B14F-4D97-AF65-F5344CB8AC3E}">
        <p14:creationId xmlns:p14="http://schemas.microsoft.com/office/powerpoint/2010/main" val="3566176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F6DFDB3B-1272-906A-90E2-86793D849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Contiguous Allocation</a:t>
            </a: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3E73781C-21D0-2784-E2AC-D7467798B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335089"/>
            <a:ext cx="7351713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Multiple-partition allocation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Hole – block of available memory; holes of various size are scattered throughout memory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When a process arrives, it is allocated memory from a hole large enough to accommodate it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Operating system maintains information about: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a) allocated partitions    b) free partitions (hole)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A498D43-ADDB-9561-8D7E-AAA779BB1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4067175"/>
            <a:ext cx="1143000" cy="213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485" name="Line 4">
            <a:extLst>
              <a:ext uri="{FF2B5EF4-FFF2-40B4-BE49-F238E27FC236}">
                <a16:creationId xmlns:a16="http://schemas.microsoft.com/office/drawing/2014/main" id="{8A65918C-A424-2644-3FFC-25F775B9C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4430714"/>
            <a:ext cx="1143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5">
            <a:extLst>
              <a:ext uri="{FF2B5EF4-FFF2-40B4-BE49-F238E27FC236}">
                <a16:creationId xmlns:a16="http://schemas.microsoft.com/office/drawing/2014/main" id="{E79E8551-54FA-AA9B-E318-213EA3474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4841875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6">
            <a:extLst>
              <a:ext uri="{FF2B5EF4-FFF2-40B4-BE49-F238E27FC236}">
                <a16:creationId xmlns:a16="http://schemas.microsoft.com/office/drawing/2014/main" id="{CB7572FC-4E0E-78C3-9751-FABCF8B89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5773739"/>
            <a:ext cx="1143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7">
            <a:extLst>
              <a:ext uri="{FF2B5EF4-FFF2-40B4-BE49-F238E27FC236}">
                <a16:creationId xmlns:a16="http://schemas.microsoft.com/office/drawing/2014/main" id="{9CB94E25-DE18-F84E-5B11-0E4151547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847" y="4063803"/>
            <a:ext cx="44144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OS</a:t>
            </a:r>
          </a:p>
        </p:txBody>
      </p:sp>
      <p:sp>
        <p:nvSpPr>
          <p:cNvPr id="20489" name="Text Box 8">
            <a:extLst>
              <a:ext uri="{FF2B5EF4-FFF2-40B4-BE49-F238E27FC236}">
                <a16:creationId xmlns:a16="http://schemas.microsoft.com/office/drawing/2014/main" id="{C0B4231C-5AD9-4C54-A303-A876A7BC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4508303"/>
            <a:ext cx="1066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process 5</a:t>
            </a:r>
          </a:p>
        </p:txBody>
      </p:sp>
      <p:sp>
        <p:nvSpPr>
          <p:cNvPr id="20490" name="Text Box 9">
            <a:extLst>
              <a:ext uri="{FF2B5EF4-FFF2-40B4-BE49-F238E27FC236}">
                <a16:creationId xmlns:a16="http://schemas.microsoft.com/office/drawing/2014/main" id="{9BA9D2ED-C289-46AC-030A-F5FEDCFDB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5190928"/>
            <a:ext cx="1066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process 8</a:t>
            </a:r>
          </a:p>
        </p:txBody>
      </p:sp>
      <p:sp>
        <p:nvSpPr>
          <p:cNvPr id="20491" name="Text Box 10">
            <a:extLst>
              <a:ext uri="{FF2B5EF4-FFF2-40B4-BE49-F238E27FC236}">
                <a16:creationId xmlns:a16="http://schemas.microsoft.com/office/drawing/2014/main" id="{09566C69-A52E-9953-6DE1-C4081EDD2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5787828"/>
            <a:ext cx="1066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process 2</a:t>
            </a:r>
          </a:p>
        </p:txBody>
      </p:sp>
      <p:sp>
        <p:nvSpPr>
          <p:cNvPr id="20492" name="Rectangle 11">
            <a:extLst>
              <a:ext uri="{FF2B5EF4-FFF2-40B4-BE49-F238E27FC236}">
                <a16:creationId xmlns:a16="http://schemas.microsoft.com/office/drawing/2014/main" id="{80EA2BDE-7E5B-E963-482A-82239EE4C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4067175"/>
            <a:ext cx="1143000" cy="213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493" name="Line 12">
            <a:extLst>
              <a:ext uri="{FF2B5EF4-FFF2-40B4-BE49-F238E27FC236}">
                <a16:creationId xmlns:a16="http://schemas.microsoft.com/office/drawing/2014/main" id="{31DD18E4-6FC0-35BB-CAD1-05D33FBB6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4430714"/>
            <a:ext cx="1143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3">
            <a:extLst>
              <a:ext uri="{FF2B5EF4-FFF2-40B4-BE49-F238E27FC236}">
                <a16:creationId xmlns:a16="http://schemas.microsoft.com/office/drawing/2014/main" id="{533DF8D3-C35C-150C-0AE6-B999AC52F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4841875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4">
            <a:extLst>
              <a:ext uri="{FF2B5EF4-FFF2-40B4-BE49-F238E27FC236}">
                <a16:creationId xmlns:a16="http://schemas.microsoft.com/office/drawing/2014/main" id="{EBFAD999-7469-2554-86A8-61868E41F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5773739"/>
            <a:ext cx="1143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Text Box 15">
            <a:extLst>
              <a:ext uri="{FF2B5EF4-FFF2-40B4-BE49-F238E27FC236}">
                <a16:creationId xmlns:a16="http://schemas.microsoft.com/office/drawing/2014/main" id="{58EB4059-4566-4E15-15E3-BC74F1252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1647" y="4063803"/>
            <a:ext cx="44144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OS</a:t>
            </a:r>
          </a:p>
        </p:txBody>
      </p:sp>
      <p:sp>
        <p:nvSpPr>
          <p:cNvPr id="20497" name="Text Box 16">
            <a:extLst>
              <a:ext uri="{FF2B5EF4-FFF2-40B4-BE49-F238E27FC236}">
                <a16:creationId xmlns:a16="http://schemas.microsoft.com/office/drawing/2014/main" id="{437F6F4A-2D49-3063-8ACB-E5A238FB9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4508303"/>
            <a:ext cx="1066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process 5</a:t>
            </a:r>
          </a:p>
        </p:txBody>
      </p:sp>
      <p:sp>
        <p:nvSpPr>
          <p:cNvPr id="20498" name="Text Box 17">
            <a:extLst>
              <a:ext uri="{FF2B5EF4-FFF2-40B4-BE49-F238E27FC236}">
                <a16:creationId xmlns:a16="http://schemas.microsoft.com/office/drawing/2014/main" id="{ECCB702B-7C8A-DD00-470D-96199D4C0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5787828"/>
            <a:ext cx="1066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process 2</a:t>
            </a:r>
          </a:p>
        </p:txBody>
      </p:sp>
      <p:sp>
        <p:nvSpPr>
          <p:cNvPr id="20499" name="Rectangle 18">
            <a:extLst>
              <a:ext uri="{FF2B5EF4-FFF2-40B4-BE49-F238E27FC236}">
                <a16:creationId xmlns:a16="http://schemas.microsoft.com/office/drawing/2014/main" id="{CEB54F67-7043-D3DD-692B-57CA96004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4067175"/>
            <a:ext cx="1143000" cy="213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500" name="Line 19">
            <a:extLst>
              <a:ext uri="{FF2B5EF4-FFF2-40B4-BE49-F238E27FC236}">
                <a16:creationId xmlns:a16="http://schemas.microsoft.com/office/drawing/2014/main" id="{70CE6E2A-A8EE-0410-8A06-8E8780090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4430714"/>
            <a:ext cx="1143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0">
            <a:extLst>
              <a:ext uri="{FF2B5EF4-FFF2-40B4-BE49-F238E27FC236}">
                <a16:creationId xmlns:a16="http://schemas.microsoft.com/office/drawing/2014/main" id="{BC1B8D29-3B1F-E3E4-2B33-C2848A11A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4841875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21">
            <a:extLst>
              <a:ext uri="{FF2B5EF4-FFF2-40B4-BE49-F238E27FC236}">
                <a16:creationId xmlns:a16="http://schemas.microsoft.com/office/drawing/2014/main" id="{5583F1FA-F8B6-EB30-3676-58FE304BA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5773739"/>
            <a:ext cx="1143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Text Box 22">
            <a:extLst>
              <a:ext uri="{FF2B5EF4-FFF2-40B4-BE49-F238E27FC236}">
                <a16:creationId xmlns:a16="http://schemas.microsoft.com/office/drawing/2014/main" id="{CE4B24AE-B519-3FF6-FDF9-E46D675BC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447" y="4063803"/>
            <a:ext cx="44144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OS</a:t>
            </a:r>
          </a:p>
        </p:txBody>
      </p:sp>
      <p:sp>
        <p:nvSpPr>
          <p:cNvPr id="20504" name="Text Box 23">
            <a:extLst>
              <a:ext uri="{FF2B5EF4-FFF2-40B4-BE49-F238E27FC236}">
                <a16:creationId xmlns:a16="http://schemas.microsoft.com/office/drawing/2014/main" id="{4EB47FD5-89F3-C224-7B65-231E4857F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4508303"/>
            <a:ext cx="1066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process 5</a:t>
            </a:r>
          </a:p>
        </p:txBody>
      </p:sp>
      <p:sp>
        <p:nvSpPr>
          <p:cNvPr id="20505" name="Text Box 24">
            <a:extLst>
              <a:ext uri="{FF2B5EF4-FFF2-40B4-BE49-F238E27FC236}">
                <a16:creationId xmlns:a16="http://schemas.microsoft.com/office/drawing/2014/main" id="{499DD6C8-BD2D-11E1-5F03-F623A8B6C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5787828"/>
            <a:ext cx="1066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process 2</a:t>
            </a:r>
          </a:p>
        </p:txBody>
      </p:sp>
      <p:sp>
        <p:nvSpPr>
          <p:cNvPr id="20506" name="Rectangle 25">
            <a:extLst>
              <a:ext uri="{FF2B5EF4-FFF2-40B4-BE49-F238E27FC236}">
                <a16:creationId xmlns:a16="http://schemas.microsoft.com/office/drawing/2014/main" id="{D091FF9E-F076-6802-59F9-B3521D536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4067175"/>
            <a:ext cx="1143000" cy="213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507" name="Line 26">
            <a:extLst>
              <a:ext uri="{FF2B5EF4-FFF2-40B4-BE49-F238E27FC236}">
                <a16:creationId xmlns:a16="http://schemas.microsoft.com/office/drawing/2014/main" id="{FCF514FA-BB4A-9CE1-6DD3-31D004B54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5300" y="4430714"/>
            <a:ext cx="1143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Line 27">
            <a:extLst>
              <a:ext uri="{FF2B5EF4-FFF2-40B4-BE49-F238E27FC236}">
                <a16:creationId xmlns:a16="http://schemas.microsoft.com/office/drawing/2014/main" id="{E0CE0AA1-616F-24D4-673D-C31F784BB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5300" y="4841875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28">
            <a:extLst>
              <a:ext uri="{FF2B5EF4-FFF2-40B4-BE49-F238E27FC236}">
                <a16:creationId xmlns:a16="http://schemas.microsoft.com/office/drawing/2014/main" id="{8E9AC506-C268-6E46-3BC1-32C48CAD6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5300" y="5773739"/>
            <a:ext cx="1143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Text Box 29">
            <a:extLst>
              <a:ext uri="{FF2B5EF4-FFF2-40B4-BE49-F238E27FC236}">
                <a16:creationId xmlns:a16="http://schemas.microsoft.com/office/drawing/2014/main" id="{63735D3F-2B01-4E51-15B0-10216D602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9247" y="4063803"/>
            <a:ext cx="44144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OS</a:t>
            </a:r>
          </a:p>
        </p:txBody>
      </p:sp>
      <p:sp>
        <p:nvSpPr>
          <p:cNvPr id="20511" name="Text Box 30">
            <a:extLst>
              <a:ext uri="{FF2B5EF4-FFF2-40B4-BE49-F238E27FC236}">
                <a16:creationId xmlns:a16="http://schemas.microsoft.com/office/drawing/2014/main" id="{8EF63C52-10B7-3AC1-DEBA-6139AB5C9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0" y="4508303"/>
            <a:ext cx="1066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process 5</a:t>
            </a:r>
          </a:p>
        </p:txBody>
      </p:sp>
      <p:sp>
        <p:nvSpPr>
          <p:cNvPr id="20512" name="Text Box 31">
            <a:extLst>
              <a:ext uri="{FF2B5EF4-FFF2-40B4-BE49-F238E27FC236}">
                <a16:creationId xmlns:a16="http://schemas.microsoft.com/office/drawing/2014/main" id="{AD41E373-ACBB-7301-A966-9D10ACC83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0" y="4825803"/>
            <a:ext cx="1066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process 9</a:t>
            </a:r>
          </a:p>
        </p:txBody>
      </p:sp>
      <p:sp>
        <p:nvSpPr>
          <p:cNvPr id="20513" name="Text Box 32">
            <a:extLst>
              <a:ext uri="{FF2B5EF4-FFF2-40B4-BE49-F238E27FC236}">
                <a16:creationId xmlns:a16="http://schemas.microsoft.com/office/drawing/2014/main" id="{296EE72B-FDF4-6652-0B59-929F08C1D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0" y="5787828"/>
            <a:ext cx="1066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process 2</a:t>
            </a:r>
          </a:p>
        </p:txBody>
      </p:sp>
      <p:sp>
        <p:nvSpPr>
          <p:cNvPr id="20514" name="Rectangle 33">
            <a:extLst>
              <a:ext uri="{FF2B5EF4-FFF2-40B4-BE49-F238E27FC236}">
                <a16:creationId xmlns:a16="http://schemas.microsoft.com/office/drawing/2014/main" id="{0FFEDCD3-7284-AFCC-A5BD-5E9333C44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4829175"/>
            <a:ext cx="1143000" cy="99060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515" name="Rectangle 34">
            <a:extLst>
              <a:ext uri="{FF2B5EF4-FFF2-40B4-BE49-F238E27FC236}">
                <a16:creationId xmlns:a16="http://schemas.microsoft.com/office/drawing/2014/main" id="{9E26D277-989A-AD0D-05FF-A4FED1449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210175"/>
            <a:ext cx="1143000" cy="60960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516" name="Text Box 35">
            <a:extLst>
              <a:ext uri="{FF2B5EF4-FFF2-40B4-BE49-F238E27FC236}">
                <a16:creationId xmlns:a16="http://schemas.microsoft.com/office/drawing/2014/main" id="{5ADBCEC1-D7E7-E389-F9C5-9B2A6DEF6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4825803"/>
            <a:ext cx="1066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process 9</a:t>
            </a:r>
          </a:p>
        </p:txBody>
      </p:sp>
      <p:sp>
        <p:nvSpPr>
          <p:cNvPr id="20517" name="Rectangle 36">
            <a:extLst>
              <a:ext uri="{FF2B5EF4-FFF2-40B4-BE49-F238E27FC236}">
                <a16:creationId xmlns:a16="http://schemas.microsoft.com/office/drawing/2014/main" id="{61FFFE03-B537-E02A-CD3D-07C0D5AE9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5514975"/>
            <a:ext cx="1143000" cy="30480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518" name="Line 37">
            <a:extLst>
              <a:ext uri="{FF2B5EF4-FFF2-40B4-BE49-F238E27FC236}">
                <a16:creationId xmlns:a16="http://schemas.microsoft.com/office/drawing/2014/main" id="{E3001130-C4AD-359A-3C14-42C8320CE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5300" y="5165725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9" name="Text Box 38">
            <a:extLst>
              <a:ext uri="{FF2B5EF4-FFF2-40B4-BE49-F238E27FC236}">
                <a16:creationId xmlns:a16="http://schemas.microsoft.com/office/drawing/2014/main" id="{89AF3160-B9C0-2332-A055-18A1216A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0" y="5206803"/>
            <a:ext cx="1066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process 10</a:t>
            </a:r>
          </a:p>
        </p:txBody>
      </p:sp>
      <p:sp>
        <p:nvSpPr>
          <p:cNvPr id="20520" name="AutoShape 39">
            <a:extLst>
              <a:ext uri="{FF2B5EF4-FFF2-40B4-BE49-F238E27FC236}">
                <a16:creationId xmlns:a16="http://schemas.microsoft.com/office/drawing/2014/main" id="{E1494C78-C0EF-B543-8382-61845EA95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52101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521" name="AutoShape 40">
            <a:extLst>
              <a:ext uri="{FF2B5EF4-FFF2-40B4-BE49-F238E27FC236}">
                <a16:creationId xmlns:a16="http://schemas.microsoft.com/office/drawing/2014/main" id="{D941EE5C-23B6-78B2-0787-8B28224EE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52101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522" name="AutoShape 41">
            <a:extLst>
              <a:ext uri="{FF2B5EF4-FFF2-40B4-BE49-F238E27FC236}">
                <a16:creationId xmlns:a16="http://schemas.microsoft.com/office/drawing/2014/main" id="{004ADF6A-38B2-B7AB-4F67-081DCA6D6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52101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87499-8F27-8B12-8A54-73C87B8E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7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634E5C9F-7C94-5D17-48C0-BB12CA16D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Dynamic Storage-Allocation Problem</a:t>
            </a: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FCB440DE-0D80-5AB6-C92C-42DEEBA25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9" y="1871663"/>
            <a:ext cx="751522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First-fit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:  Allocate the </a:t>
            </a:r>
            <a:r>
              <a:rPr lang="en-US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first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hole that is big enough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Best-fit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:  Allocate the </a:t>
            </a:r>
            <a:r>
              <a:rPr lang="en-US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smallest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hole that is big enough; must search entire list, unless ordered by size  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Produces the smallest leftover hole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Worst-fit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:  Allocate the </a:t>
            </a:r>
            <a:r>
              <a:rPr lang="en-US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largest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hole; must also search entire list  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Produces the largest leftover hole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C34E7E0B-BE05-D22B-361B-1526B43C4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9" y="1374450"/>
            <a:ext cx="659857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How to satisfy a request of size </a:t>
            </a:r>
            <a:r>
              <a:rPr lang="en-US" altLang="en-US" sz="2000" i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 from a list of free holes</a:t>
            </a: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16329325-C4DC-9B64-60D2-AFE04439D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4332288"/>
            <a:ext cx="653097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First-fit and best-fit better than worst-fit in terms of speed and storage utilization</a:t>
            </a:r>
          </a:p>
        </p:txBody>
      </p:sp>
    </p:spTree>
    <p:extLst>
      <p:ext uri="{BB962C8B-B14F-4D97-AF65-F5344CB8AC3E}">
        <p14:creationId xmlns:p14="http://schemas.microsoft.com/office/powerpoint/2010/main" val="609003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31146193-8940-6A42-B991-D72DB1139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Fragmentation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7485F1A2-DBC9-D655-2BFB-F97421151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377950"/>
            <a:ext cx="7351713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External Fragmentation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– total memory space exists to satisfy a request, but it is not contiguous</a:t>
            </a:r>
          </a:p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Internal Fragmentation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– allocated memory may be slightly larger than requested memory; this size difference is memory internal to a partition, but not being used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Reduce external fragmentation by </a:t>
            </a: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compaction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Shuffle memory contents to place all free memory together in one large block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Compaction is possible </a:t>
            </a:r>
            <a:r>
              <a:rPr lang="en-US" altLang="en-US" sz="1600" b="1" i="1">
                <a:solidFill>
                  <a:srgbClr val="000000"/>
                </a:solidFill>
                <a:latin typeface="Arial" panose="020B0604020202020204" pitchFamily="34" charset="0"/>
              </a:rPr>
              <a:t>only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if relocation is dynamic, and is done at execution time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I/O problem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Latch job in memory while it is involved in I/O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Do I/O only into OS buffers</a:t>
            </a:r>
          </a:p>
        </p:txBody>
      </p:sp>
    </p:spTree>
    <p:extLst>
      <p:ext uri="{BB962C8B-B14F-4D97-AF65-F5344CB8AC3E}">
        <p14:creationId xmlns:p14="http://schemas.microsoft.com/office/powerpoint/2010/main" val="960816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98E4D893-232E-F928-4FFD-D47DDACE1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349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More Flexible Segmentation</a:t>
            </a: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02CF783C-7699-7687-1162-60490848F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377950"/>
            <a:ext cx="7351713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Memory-management scheme that supports user view of memory 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 program is a collection of segments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 segment is a logical unit such as: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main program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procedure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function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method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object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local variables, global variables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common block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stack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symbol table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arrays</a:t>
            </a:r>
          </a:p>
        </p:txBody>
      </p:sp>
    </p:spTree>
    <p:extLst>
      <p:ext uri="{BB962C8B-B14F-4D97-AF65-F5344CB8AC3E}">
        <p14:creationId xmlns:p14="http://schemas.microsoft.com/office/powerpoint/2010/main" val="3917450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F5423DA1-5B51-EF58-D4A5-199F99F08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349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User’s View of a Program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AE56EAA4-A110-C2A2-8485-6375A4C33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376363"/>
            <a:ext cx="36957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819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619C0F16-B2C7-24A3-7681-592559446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2460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Logical View of Segmentation</a:t>
            </a:r>
          </a:p>
        </p:txBody>
      </p:sp>
      <p:sp>
        <p:nvSpPr>
          <p:cNvPr id="25603" name="Oval 2">
            <a:extLst>
              <a:ext uri="{FF2B5EF4-FFF2-40B4-BE49-F238E27FC236}">
                <a16:creationId xmlns:a16="http://schemas.microsoft.com/office/drawing/2014/main" id="{21CC72B6-5BF6-1718-71AE-E68668DF1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171575"/>
            <a:ext cx="2895600" cy="39624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6AB2D39-34C6-03BF-9194-7CF38BD53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857375"/>
            <a:ext cx="990600" cy="53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FE4DF94A-64DD-2A79-1B9A-5D7170CDC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00375"/>
            <a:ext cx="914400" cy="914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5606" name="Rectangle 5">
            <a:extLst>
              <a:ext uri="{FF2B5EF4-FFF2-40B4-BE49-F238E27FC236}">
                <a16:creationId xmlns:a16="http://schemas.microsoft.com/office/drawing/2014/main" id="{DC5744FE-87C4-10F7-98C1-F26149207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466975"/>
            <a:ext cx="9144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607" name="Rectangle 6">
            <a:extLst>
              <a:ext uri="{FF2B5EF4-FFF2-40B4-BE49-F238E27FC236}">
                <a16:creationId xmlns:a16="http://schemas.microsoft.com/office/drawing/2014/main" id="{B5C40DF4-4602-0D23-E337-002340BE1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457575"/>
            <a:ext cx="914400" cy="53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25608" name="Group 7">
            <a:extLst>
              <a:ext uri="{FF2B5EF4-FFF2-40B4-BE49-F238E27FC236}">
                <a16:creationId xmlns:a16="http://schemas.microsoft.com/office/drawing/2014/main" id="{F27EE436-4328-7E80-3E5D-2B5EAD889C3D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171576"/>
            <a:ext cx="1141413" cy="3960813"/>
            <a:chOff x="3552" y="738"/>
            <a:chExt cx="719" cy="2495"/>
          </a:xfrm>
        </p:grpSpPr>
        <p:grpSp>
          <p:nvGrpSpPr>
            <p:cNvPr id="25614" name="Group 8">
              <a:extLst>
                <a:ext uri="{FF2B5EF4-FFF2-40B4-BE49-F238E27FC236}">
                  <a16:creationId xmlns:a16="http://schemas.microsoft.com/office/drawing/2014/main" id="{710C333A-2E7C-6F00-E170-D1FA3CE98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738"/>
              <a:ext cx="719" cy="671"/>
              <a:chOff x="3552" y="738"/>
              <a:chExt cx="719" cy="671"/>
            </a:xfrm>
          </p:grpSpPr>
          <p:sp>
            <p:nvSpPr>
              <p:cNvPr id="25625" name="Rectangle 9">
                <a:extLst>
                  <a:ext uri="{FF2B5EF4-FFF2-40B4-BE49-F238E27FC236}">
                    <a16:creationId xmlns:a16="http://schemas.microsoft.com/office/drawing/2014/main" id="{210D1E9C-4991-6F90-F581-A25DD677F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738"/>
                <a:ext cx="719" cy="671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5626" name="Line 10">
                <a:extLst>
                  <a:ext uri="{FF2B5EF4-FFF2-40B4-BE49-F238E27FC236}">
                    <a16:creationId xmlns:a16="http://schemas.microsoft.com/office/drawing/2014/main" id="{53CFBE47-8020-7C48-8831-DFA16C38F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074"/>
                <a:ext cx="719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15" name="Group 11">
              <a:extLst>
                <a:ext uri="{FF2B5EF4-FFF2-40B4-BE49-F238E27FC236}">
                  <a16:creationId xmlns:a16="http://schemas.microsoft.com/office/drawing/2014/main" id="{C64E9291-9E10-D6E6-5EE7-0B975DB558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410"/>
              <a:ext cx="719" cy="671"/>
              <a:chOff x="3552" y="1410"/>
              <a:chExt cx="719" cy="671"/>
            </a:xfrm>
          </p:grpSpPr>
          <p:sp>
            <p:nvSpPr>
              <p:cNvPr id="25623" name="Rectangle 12">
                <a:extLst>
                  <a:ext uri="{FF2B5EF4-FFF2-40B4-BE49-F238E27FC236}">
                    <a16:creationId xmlns:a16="http://schemas.microsoft.com/office/drawing/2014/main" id="{4A39FBF3-6F5E-BE67-6432-152E4E414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410"/>
                <a:ext cx="719" cy="671"/>
              </a:xfrm>
              <a:prstGeom prst="rect">
                <a:avLst/>
              </a:prstGeom>
              <a:solidFill>
                <a:srgbClr val="DDDDDD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5624" name="Line 13">
                <a:extLst>
                  <a:ext uri="{FF2B5EF4-FFF2-40B4-BE49-F238E27FC236}">
                    <a16:creationId xmlns:a16="http://schemas.microsoft.com/office/drawing/2014/main" id="{E35D19E7-EC78-6566-D4A0-955154AD4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746"/>
                <a:ext cx="719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6" name="Text Box 14">
              <a:extLst>
                <a:ext uri="{FF2B5EF4-FFF2-40B4-BE49-F238E27FC236}">
                  <a16:creationId xmlns:a16="http://schemas.microsoft.com/office/drawing/2014/main" id="{5CBE290D-2B26-FBAB-7BCB-B67D23467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812"/>
              <a:ext cx="19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9pPr>
            </a:lstStyle>
            <a:p>
              <a:pPr algn="ctr">
                <a:spcBef>
                  <a:spcPts val="1125"/>
                </a:spcBef>
              </a:pP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5617" name="Text Box 15">
              <a:extLst>
                <a:ext uri="{FF2B5EF4-FFF2-40B4-BE49-F238E27FC236}">
                  <a16:creationId xmlns:a16="http://schemas.microsoft.com/office/drawing/2014/main" id="{465010DE-F124-0E07-36DE-6D1DB9B1A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1" y="1119"/>
              <a:ext cx="19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9pPr>
            </a:lstStyle>
            <a:p>
              <a:pPr algn="ctr">
                <a:spcBef>
                  <a:spcPts val="1125"/>
                </a:spcBef>
              </a:pP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5618" name="Rectangle 16">
              <a:extLst>
                <a:ext uri="{FF2B5EF4-FFF2-40B4-BE49-F238E27FC236}">
                  <a16:creationId xmlns:a16="http://schemas.microsoft.com/office/drawing/2014/main" id="{F0A7A4B7-FC31-5DE5-CB3E-BE20B871F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082"/>
              <a:ext cx="719" cy="911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619" name="Rectangle 17">
              <a:extLst>
                <a:ext uri="{FF2B5EF4-FFF2-40B4-BE49-F238E27FC236}">
                  <a16:creationId xmlns:a16="http://schemas.microsoft.com/office/drawing/2014/main" id="{4E0EDC4A-FFF8-BA88-8361-C4412054C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94"/>
              <a:ext cx="719" cy="239"/>
            </a:xfrm>
            <a:prstGeom prst="rect">
              <a:avLst/>
            </a:prstGeom>
            <a:solidFill>
              <a:srgbClr val="DDDDD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620" name="Line 18">
              <a:extLst>
                <a:ext uri="{FF2B5EF4-FFF2-40B4-BE49-F238E27FC236}">
                  <a16:creationId xmlns:a16="http://schemas.microsoft.com/office/drawing/2014/main" id="{1949D3E5-8AE9-6406-A688-D6292C1D6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322"/>
              <a:ext cx="719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Text Box 19">
              <a:extLst>
                <a:ext uri="{FF2B5EF4-FFF2-40B4-BE49-F238E27FC236}">
                  <a16:creationId xmlns:a16="http://schemas.microsoft.com/office/drawing/2014/main" id="{ACDEDC5C-F1A5-5C97-5963-7F9AF88CD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1" y="2108"/>
              <a:ext cx="19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9pPr>
            </a:lstStyle>
            <a:p>
              <a:pPr algn="ctr">
                <a:spcBef>
                  <a:spcPts val="1125"/>
                </a:spcBef>
              </a:pP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5622" name="Text Box 20">
              <a:extLst>
                <a:ext uri="{FF2B5EF4-FFF2-40B4-BE49-F238E27FC236}">
                  <a16:creationId xmlns:a16="http://schemas.microsoft.com/office/drawing/2014/main" id="{05128689-FBDC-53B1-6897-172A8B7E5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1" y="2568"/>
              <a:ext cx="19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cs typeface="DejaVu Sans" panose="020B0603030804020204" pitchFamily="34" charset="0"/>
                </a:defRPr>
              </a:lvl9pPr>
            </a:lstStyle>
            <a:p>
              <a:pPr algn="ctr">
                <a:spcBef>
                  <a:spcPts val="1125"/>
                </a:spcBef>
              </a:pP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5609" name="Text Box 21">
            <a:extLst>
              <a:ext uri="{FF2B5EF4-FFF2-40B4-BE49-F238E27FC236}">
                <a16:creationId xmlns:a16="http://schemas.microsoft.com/office/drawing/2014/main" id="{63B3F498-75D8-154A-1F94-92C87F146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111" y="5254608"/>
            <a:ext cx="137439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user space </a:t>
            </a:r>
          </a:p>
        </p:txBody>
      </p:sp>
      <p:sp>
        <p:nvSpPr>
          <p:cNvPr id="25610" name="Text Box 22">
            <a:extLst>
              <a:ext uri="{FF2B5EF4-FFF2-40B4-BE49-F238E27FC236}">
                <a16:creationId xmlns:a16="http://schemas.microsoft.com/office/drawing/2014/main" id="{3F671E68-81A8-33A0-E6EA-86415CF7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5895" y="5254608"/>
            <a:ext cx="259267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physical memory space</a:t>
            </a:r>
          </a:p>
        </p:txBody>
      </p:sp>
    </p:spTree>
    <p:extLst>
      <p:ext uri="{BB962C8B-B14F-4D97-AF65-F5344CB8AC3E}">
        <p14:creationId xmlns:p14="http://schemas.microsoft.com/office/powerpoint/2010/main" val="1938659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>
            <a:extLst>
              <a:ext uri="{FF2B5EF4-FFF2-40B4-BE49-F238E27FC236}">
                <a16:creationId xmlns:a16="http://schemas.microsoft.com/office/drawing/2014/main" id="{94489035-F4F2-2D12-E2EF-7009E022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The Memory Hierarchy: Cache</a:t>
            </a:r>
          </a:p>
        </p:txBody>
      </p:sp>
      <p:sp>
        <p:nvSpPr>
          <p:cNvPr id="70659" name="Text Box 2">
            <a:extLst>
              <a:ext uri="{FF2B5EF4-FFF2-40B4-BE49-F238E27FC236}">
                <a16:creationId xmlns:a16="http://schemas.microsoft.com/office/drawing/2014/main" id="{D250FFDC-AC26-F7DE-53AE-D57A49E9E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1"/>
            <a:ext cx="7772400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Cache: a repository for copies that can be accessed more quickly than the original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Can’t make all memory available in small cache on-demand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Make frequent case (hit) fast and infrequent case (miss) less dominant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Caching underlies many of the techniques that are used today to make computers fast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Can cache: memory locations, address translations (page tables </a:t>
            </a:r>
            <a:r>
              <a:rPr lang="en-US" altLang="en-US" sz="1600" b="1" dirty="0">
                <a:solidFill>
                  <a:srgbClr val="000000"/>
                </a:solidFill>
                <a:latin typeface="Wingdings" panose="05000000000000000000" pitchFamily="2" charset="2"/>
              </a:rPr>
              <a:t>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TLB), pages, file blocks, file names, network routes, etc.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Only good if: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Frequent case frequent enough and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Infrequent case not too expensive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Average Memory Access Time = </a:t>
            </a:r>
            <a:b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(Hit Rate * Hit Time) + (Miss Rate * Miss Time)</a:t>
            </a:r>
          </a:p>
        </p:txBody>
      </p:sp>
    </p:spTree>
    <p:extLst>
      <p:ext uri="{BB962C8B-B14F-4D97-AF65-F5344CB8AC3E}">
        <p14:creationId xmlns:p14="http://schemas.microsoft.com/office/powerpoint/2010/main" val="3577597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52B74522-6FF7-7DD0-90EF-6D2B1F4FE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82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Segmentation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F2B69873-7F8B-BA73-723E-6E2B73F81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6" y="1201739"/>
            <a:ext cx="71723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Text Box 3">
            <a:extLst>
              <a:ext uri="{FF2B5EF4-FFF2-40B4-BE49-F238E27FC236}">
                <a16:creationId xmlns:a16="http://schemas.microsoft.com/office/drawing/2014/main" id="{6A8256CE-C292-8666-3456-F784217DE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4024313"/>
            <a:ext cx="7351713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95338" indent="-339725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Logical View: multiple separate segments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Typical: code, data, stack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Enables more precise memory sharing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Each segment is given a region of contiguous memory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Has a base and limit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Can reside anywhere in 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300957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D022D1D2-8FBA-FF05-2F66-55783262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190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Example of Segmentation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38DE88A7-FC47-29D3-A13E-94EF796F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214439"/>
            <a:ext cx="55499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778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0DDA7F4C-9ECB-2A65-9E3E-D5E7E9B81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Segmentation Architecture 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D01F0321-FEDF-190D-6B74-E7C3FB34A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477963"/>
            <a:ext cx="679132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Logical address consists of a two tuple:</a:t>
            </a:r>
          </a:p>
          <a:p>
            <a:pPr>
              <a:spcBef>
                <a:spcPts val="5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&lt;segment-number, offset&gt;,</a:t>
            </a:r>
          </a:p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Segment table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– maps two-dimensional physical addresses; each table entry has:</a:t>
            </a:r>
          </a:p>
          <a:p>
            <a:pPr lvl="1">
              <a:spcBef>
                <a:spcPts val="400"/>
              </a:spcBef>
              <a:buClr>
                <a:srgbClr val="3366FF"/>
              </a:buClr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3366FF"/>
                </a:solidFill>
                <a:latin typeface="Arial" panose="020B0604020202020204" pitchFamily="34" charset="0"/>
              </a:rPr>
              <a:t>base 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– contains the starting physical address where the segments reside in memory</a:t>
            </a:r>
          </a:p>
          <a:p>
            <a:pPr lvl="1">
              <a:spcBef>
                <a:spcPts val="400"/>
              </a:spcBef>
              <a:buClr>
                <a:srgbClr val="3366FF"/>
              </a:buClr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3366FF"/>
                </a:solidFill>
                <a:latin typeface="Arial" panose="020B0604020202020204" pitchFamily="34" charset="0"/>
              </a:rPr>
              <a:t>limit 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– specifies the length of the segment</a:t>
            </a:r>
          </a:p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Segment-table base register (STBR)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points to the segment table’s location in memory</a:t>
            </a:r>
          </a:p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Segment-table length register (STLR)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indicates number of segments used by a program;</a:t>
            </a:r>
          </a:p>
          <a:p>
            <a:pPr>
              <a:spcBef>
                <a:spcPts val="5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                  segment number </a:t>
            </a:r>
            <a:r>
              <a:rPr lang="en-US" altLang="en-US" sz="2000" b="1" i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is legal if </a:t>
            </a:r>
            <a:r>
              <a:rPr lang="en-US" altLang="en-US" sz="2000" b="1" i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&lt;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STLR</a:t>
            </a:r>
          </a:p>
        </p:txBody>
      </p:sp>
    </p:spTree>
    <p:extLst>
      <p:ext uri="{BB962C8B-B14F-4D97-AF65-F5344CB8AC3E}">
        <p14:creationId xmlns:p14="http://schemas.microsoft.com/office/powerpoint/2010/main" val="1378762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FBBC140D-4A8F-DFBE-E31B-800880D02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Segmentation Architecture</a:t>
            </a: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48583227-5B5C-5346-2E28-6BFA76D35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1" y="1477963"/>
            <a:ext cx="6657975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Protection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With each entry in segment table associate: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validation bit = 0 </a:t>
            </a:r>
            <a:r>
              <a:rPr lang="en-US" altLang="en-US" sz="1400" b="1">
                <a:solidFill>
                  <a:srgbClr val="000000"/>
                </a:solidFill>
                <a:latin typeface="Symbol" panose="05050102010706020507" pitchFamily="18" charset="2"/>
              </a:rPr>
              <a:t>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 illegal segment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read/write/execute privileges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Protection bits associated with segments; code sharing occurs at segment level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Since segments vary in length, memory allocation is a dynamic storage-allocation problem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 segmentation example is shown in the following diagram</a:t>
            </a:r>
          </a:p>
        </p:txBody>
      </p:sp>
    </p:spTree>
    <p:extLst>
      <p:ext uri="{BB962C8B-B14F-4D97-AF65-F5344CB8AC3E}">
        <p14:creationId xmlns:p14="http://schemas.microsoft.com/office/powerpoint/2010/main" val="1543174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911CAE51-4F4B-E2EC-844D-4F3B5773B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Segmentation Hardware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0D86BEE3-770C-69F2-DBDB-4C22C642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1419225"/>
            <a:ext cx="6357938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85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37E8D5FF-2D72-E48E-A8A2-3A5E78BE1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71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Implementing the Multi-Segment Model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62E434A7-AD97-5306-0DCA-BF1E9211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9" y="1036638"/>
            <a:ext cx="793273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3">
            <a:extLst>
              <a:ext uri="{FF2B5EF4-FFF2-40B4-BE49-F238E27FC236}">
                <a16:creationId xmlns:a16="http://schemas.microsoft.com/office/drawing/2014/main" id="{BE77556C-423C-996C-EDD5-865C819BD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1" y="3290889"/>
            <a:ext cx="7572375" cy="273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95338" indent="-339725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Segment map resides in processor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Segment number mapped into base/limit pair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Base added to offset to generate physical address (and checked against range limit)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As many chunks of physical memory as entries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Segment addressed by portion of virtual address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What is V/N?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Can mark segments as invalid – why not just clear entries?</a:t>
            </a:r>
          </a:p>
        </p:txBody>
      </p:sp>
    </p:spTree>
    <p:extLst>
      <p:ext uri="{BB962C8B-B14F-4D97-AF65-F5344CB8AC3E}">
        <p14:creationId xmlns:p14="http://schemas.microsoft.com/office/powerpoint/2010/main" val="4253276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27E744AF-233D-D820-B8D3-624BBBC8C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Paging</a:t>
            </a: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CC9D910B-22C5-3B57-0389-2A5A485DE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3" y="1449389"/>
            <a:ext cx="68834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Logical address space of a process can be noncontiguous; process is allocated physical memory whenever the latter is available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Divide physical memory into fixed-sized blocks called </a:t>
            </a: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frames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(size is power of 2, between 512 bytes and 8,192 bytes)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Divide logical memory into blocks of same size called </a:t>
            </a: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pages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Keep track of all free frames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To run a program of size </a:t>
            </a:r>
            <a:r>
              <a:rPr lang="en-US" altLang="en-US" sz="2000" b="1" i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pages, need to find </a:t>
            </a:r>
            <a:r>
              <a:rPr lang="en-US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free frames and load program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Set up a page table to translate logical to physical addresses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Internal fragmentation</a:t>
            </a:r>
          </a:p>
        </p:txBody>
      </p:sp>
    </p:spTree>
    <p:extLst>
      <p:ext uri="{BB962C8B-B14F-4D97-AF65-F5344CB8AC3E}">
        <p14:creationId xmlns:p14="http://schemas.microsoft.com/office/powerpoint/2010/main" val="1296930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9434B3CD-91F2-2CC3-5DFC-A092901B5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Implementing Paging</a:t>
            </a: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52FED1C1-02DE-0592-BC28-133532596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28926"/>
            <a:ext cx="77724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Page Table (one per process)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Resides in physical memory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Contains physical page and permission for each virtual page (valid, read/write, etc.)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Virtual address mapping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Offset from virtual address copied to physical address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10 bit offset -&gt; 1024-byte pages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Addresses are relative to a page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Virtual page # is all remaining bits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Example for 32 bits: 32-10=22 bits, i.e. 4 million entries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Physical page # copied from table into physical address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Check page table bounds and permissions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6431587F-3D9F-A124-C5E4-FB0A43EDB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903288"/>
            <a:ext cx="628015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948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83FBA28D-3268-32B7-C3CF-F46078E21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Address Translation Scheme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6C0EC8C2-443C-8AEC-C92E-5A39A0514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377950"/>
            <a:ext cx="6689725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Address generated by CPU is divided into: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400"/>
              </a:spcBef>
              <a:buClr>
                <a:srgbClr val="3366FF"/>
              </a:buClr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3366FF"/>
                </a:solidFill>
                <a:latin typeface="Arial" panose="020B0604020202020204" pitchFamily="34" charset="0"/>
              </a:rPr>
              <a:t>Page number (</a:t>
            </a:r>
            <a:r>
              <a:rPr lang="en-US" altLang="en-US" sz="1600" b="1" i="1">
                <a:solidFill>
                  <a:srgbClr val="3366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1600" b="1">
                <a:solidFill>
                  <a:srgbClr val="3366FF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– used as an index into a </a:t>
            </a:r>
            <a:r>
              <a:rPr lang="en-US" altLang="en-US" sz="1600" b="1" i="1">
                <a:solidFill>
                  <a:srgbClr val="000000"/>
                </a:solidFill>
                <a:latin typeface="Arial" panose="020B0604020202020204" pitchFamily="34" charset="0"/>
              </a:rPr>
              <a:t>page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 i="1">
                <a:solidFill>
                  <a:srgbClr val="000000"/>
                </a:solidFill>
                <a:latin typeface="Arial" panose="020B0604020202020204" pitchFamily="34" charset="0"/>
              </a:rPr>
              <a:t>table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which contains base address of each page in physical memory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400"/>
              </a:spcBef>
              <a:buClr>
                <a:srgbClr val="3366FF"/>
              </a:buClr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3366FF"/>
                </a:solidFill>
                <a:latin typeface="Arial" panose="020B0604020202020204" pitchFamily="34" charset="0"/>
              </a:rPr>
              <a:t>Page offset (d) 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– combined with base address to define the physical memory address that is sent to the memory unit</a:t>
            </a:r>
          </a:p>
          <a:p>
            <a:pPr lvl="1">
              <a:spcBef>
                <a:spcPts val="400"/>
              </a:spcBef>
            </a:pP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400"/>
              </a:spcBef>
            </a:pP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400"/>
              </a:spcBef>
            </a:pP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400"/>
              </a:spcBef>
            </a:pP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400"/>
              </a:spcBef>
            </a:pP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For given logical address space 2</a:t>
            </a:r>
            <a:r>
              <a:rPr lang="en-US" altLang="en-US" sz="1600" b="1" i="1" baseline="30000">
                <a:solidFill>
                  <a:srgbClr val="000000"/>
                </a:solidFill>
                <a:latin typeface="Arial" panose="020B0604020202020204" pitchFamily="34" charset="0"/>
              </a:rPr>
              <a:t>m </a:t>
            </a:r>
            <a:r>
              <a:rPr lang="en-US" altLang="en-US" sz="1600" b="1" i="1">
                <a:solidFill>
                  <a:srgbClr val="000000"/>
                </a:solidFill>
                <a:latin typeface="Arial" panose="020B0604020202020204" pitchFamily="34" charset="0"/>
              </a:rPr>
              <a:t>and page size</a:t>
            </a:r>
            <a:r>
              <a:rPr lang="en-US" altLang="en-US" sz="1600" b="1" i="1" baseline="30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 i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b="1" baseline="3000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3F593A2-E96D-6433-CC71-7D96A4CC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3913188"/>
            <a:ext cx="3105150" cy="438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4821" name="Line 4">
            <a:extLst>
              <a:ext uri="{FF2B5EF4-FFF2-40B4-BE49-F238E27FC236}">
                <a16:creationId xmlns:a16="http://schemas.microsoft.com/office/drawing/2014/main" id="{EC742BE0-3F13-B0EA-77A4-17E071276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9925" y="3570288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Text Box 5">
            <a:extLst>
              <a:ext uri="{FF2B5EF4-FFF2-40B4-BE49-F238E27FC236}">
                <a16:creationId xmlns:a16="http://schemas.microsoft.com/office/drawing/2014/main" id="{2C5C38C7-E277-3709-CC9C-FA8D30F43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261" y="3479783"/>
            <a:ext cx="15411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page number</a:t>
            </a:r>
          </a:p>
        </p:txBody>
      </p:sp>
      <p:sp>
        <p:nvSpPr>
          <p:cNvPr id="34823" name="Text Box 6">
            <a:extLst>
              <a:ext uri="{FF2B5EF4-FFF2-40B4-BE49-F238E27FC236}">
                <a16:creationId xmlns:a16="http://schemas.microsoft.com/office/drawing/2014/main" id="{073430D3-FD5A-E634-5C9A-59ACBABBF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125" y="3492483"/>
            <a:ext cx="131892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page offset</a:t>
            </a:r>
          </a:p>
        </p:txBody>
      </p:sp>
      <p:sp>
        <p:nvSpPr>
          <p:cNvPr id="34824" name="Text Box 7">
            <a:extLst>
              <a:ext uri="{FF2B5EF4-FFF2-40B4-BE49-F238E27FC236}">
                <a16:creationId xmlns:a16="http://schemas.microsoft.com/office/drawing/2014/main" id="{B30E1090-1ED6-A861-9D31-9C4A3B71B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08" y="3938570"/>
            <a:ext cx="30999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4825" name="Text Box 8">
            <a:extLst>
              <a:ext uri="{FF2B5EF4-FFF2-40B4-BE49-F238E27FC236}">
                <a16:creationId xmlns:a16="http://schemas.microsoft.com/office/drawing/2014/main" id="{5FDA70D7-5B45-32AA-FBB8-4AAEC6002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595" y="3968733"/>
            <a:ext cx="30999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4826" name="Text Box 9">
            <a:extLst>
              <a:ext uri="{FF2B5EF4-FFF2-40B4-BE49-F238E27FC236}">
                <a16:creationId xmlns:a16="http://schemas.microsoft.com/office/drawing/2014/main" id="{1150C569-E879-8577-E709-02766DC4E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0" y="4386263"/>
            <a:ext cx="793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  <a:t>m - n</a:t>
            </a:r>
          </a:p>
        </p:txBody>
      </p:sp>
      <p:sp>
        <p:nvSpPr>
          <p:cNvPr id="34827" name="Text Box 10">
            <a:extLst>
              <a:ext uri="{FF2B5EF4-FFF2-40B4-BE49-F238E27FC236}">
                <a16:creationId xmlns:a16="http://schemas.microsoft.com/office/drawing/2014/main" id="{33407014-E99B-C4AA-05F3-2E56754B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4397375"/>
            <a:ext cx="438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02405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6D5A825A-CCAE-7CF7-9DBC-8483D8CD2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7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Paging Hardware</a:t>
            </a: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B3F98F07-958A-B0B4-B377-FAEDA9A8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4" y="1343025"/>
            <a:ext cx="66309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313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EF01A9B1-E11D-28B0-C3DE-DCFC11AC3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82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Why Cache?</a:t>
            </a: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82035022-7392-9952-EF9C-E6AD44962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101726"/>
            <a:ext cx="7772400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Processor-DRAM latency gap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Processor: ~60% per year (doubles every 1.5 years)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Memory: ~9% per year (doubles every 10 years)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Gap grows 50% every year</a:t>
            </a:r>
          </a:p>
        </p:txBody>
      </p:sp>
      <p:pic>
        <p:nvPicPr>
          <p:cNvPr id="71684" name="Picture 3">
            <a:extLst>
              <a:ext uri="{FF2B5EF4-FFF2-40B4-BE49-F238E27FC236}">
                <a16:creationId xmlns:a16="http://schemas.microsoft.com/office/drawing/2014/main" id="{502F8244-F5BD-4D81-BF12-38B8FC65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2649538"/>
            <a:ext cx="46863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044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25415F5D-450E-0BB9-3B7A-9985B96D8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Paging Model of Logical and Physical Memory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C4066617-F875-493D-0251-8AE69060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1600201"/>
            <a:ext cx="4938712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896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3725362F-BB65-5AF0-B52B-58DCD17C1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468313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Paging Example</a:t>
            </a:r>
          </a:p>
        </p:txBody>
      </p:sp>
      <p:sp>
        <p:nvSpPr>
          <p:cNvPr id="37891" name="Text Box 2">
            <a:extLst>
              <a:ext uri="{FF2B5EF4-FFF2-40B4-BE49-F238E27FC236}">
                <a16:creationId xmlns:a16="http://schemas.microsoft.com/office/drawing/2014/main" id="{BBE0CDD0-94AC-7A00-118F-D7C2E4AAC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4" y="5805488"/>
            <a:ext cx="40782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32-byte memory and 4-byte pages</a:t>
            </a:r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3BAB4689-E8BA-119D-39C2-E3F08719F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4" y="1101725"/>
            <a:ext cx="3760787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909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15F2DD0A-2D76-6429-434F-D76C7C5AE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190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Free Frames</a:t>
            </a: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F2CC8122-425E-B8F1-7534-E44008A86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44" y="5888020"/>
            <a:ext cx="190017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Before allocation</a:t>
            </a:r>
          </a:p>
        </p:txBody>
      </p:sp>
      <p:sp>
        <p:nvSpPr>
          <p:cNvPr id="38916" name="Text Box 3">
            <a:extLst>
              <a:ext uri="{FF2B5EF4-FFF2-40B4-BE49-F238E27FC236}">
                <a16:creationId xmlns:a16="http://schemas.microsoft.com/office/drawing/2014/main" id="{F62A43B1-9018-5903-B7BB-41B90ED31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485" y="5851508"/>
            <a:ext cx="170781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After allocation</a:t>
            </a:r>
          </a:p>
        </p:txBody>
      </p:sp>
      <p:pic>
        <p:nvPicPr>
          <p:cNvPr id="38917" name="Picture 4">
            <a:extLst>
              <a:ext uri="{FF2B5EF4-FFF2-40B4-BE49-F238E27FC236}">
                <a16:creationId xmlns:a16="http://schemas.microsoft.com/office/drawing/2014/main" id="{61673655-20A1-F4C9-2A5B-E509C3639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6" y="1352551"/>
            <a:ext cx="6202363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600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BEFEAE72-4070-719F-4B26-A6BAFEFE0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857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Implementation of Page Table</a:t>
            </a:r>
          </a:p>
        </p:txBody>
      </p:sp>
      <p:sp>
        <p:nvSpPr>
          <p:cNvPr id="39939" name="Text Box 2">
            <a:extLst>
              <a:ext uri="{FF2B5EF4-FFF2-40B4-BE49-F238E27FC236}">
                <a16:creationId xmlns:a16="http://schemas.microsoft.com/office/drawing/2014/main" id="{11580AEE-B3A4-5416-22AC-4D864EE23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987426"/>
            <a:ext cx="6675438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Page table is kept in main memory</a:t>
            </a:r>
          </a:p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3366FF"/>
                </a:solidFill>
                <a:latin typeface="Arial" panose="020B0604020202020204" pitchFamily="34" charset="0"/>
              </a:rPr>
              <a:t>Page-table base register (PTBR)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points to the page table</a:t>
            </a:r>
          </a:p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3366FF"/>
                </a:solidFill>
                <a:latin typeface="Arial" panose="020B0604020202020204" pitchFamily="34" charset="0"/>
              </a:rPr>
              <a:t>Page-table length register (PRLR)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indicates size of the page table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In this scheme every data/instruction access requires two memory accesses.  One for the page table and one for the data/instruction.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The two memory access problem can be solved by the use of a special fast-lookup hardware cache called </a:t>
            </a:r>
            <a:r>
              <a:rPr lang="en-US" altLang="en-US" sz="2000" b="1" dirty="0">
                <a:solidFill>
                  <a:srgbClr val="3366FF"/>
                </a:solidFill>
                <a:latin typeface="Arial" panose="020B0604020202020204" pitchFamily="34" charset="0"/>
              </a:rPr>
              <a:t>associative memory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or </a:t>
            </a:r>
            <a:r>
              <a:rPr lang="en-US" altLang="en-US" sz="2000" b="1" dirty="0">
                <a:solidFill>
                  <a:srgbClr val="3366FF"/>
                </a:solidFill>
                <a:latin typeface="Arial" panose="020B0604020202020204" pitchFamily="34" charset="0"/>
              </a:rPr>
              <a:t>translation look-aside buffers (TLBs)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Some TLBs store </a:t>
            </a:r>
            <a:r>
              <a:rPr lang="en-US" altLang="en-US" sz="2000" b="1" dirty="0">
                <a:solidFill>
                  <a:srgbClr val="3366FF"/>
                </a:solidFill>
                <a:latin typeface="Arial" panose="020B0604020202020204" pitchFamily="34" charset="0"/>
              </a:rPr>
              <a:t>address-space identifiers (ASIDs)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in each TLB entry – uniquely identifies each process to provide address-space protection for that process</a:t>
            </a:r>
          </a:p>
        </p:txBody>
      </p:sp>
    </p:spTree>
    <p:extLst>
      <p:ext uri="{BB962C8B-B14F-4D97-AF65-F5344CB8AC3E}">
        <p14:creationId xmlns:p14="http://schemas.microsoft.com/office/powerpoint/2010/main" val="220912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7E37C19A-98E2-C4CC-D5D9-A077BCE02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Shared Pages</a:t>
            </a: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B3045174-EF1A-4DB5-599E-1534A85AA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77950"/>
            <a:ext cx="6821488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Shared code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One copy of read-only (reentrant) code shared among processes (i.e., text editors, compilers, window systems).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Shared code must appear in same location in the logical address space of all processes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Private code and data 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Each process keeps a separate copy of the code and data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The pages for the private code and data can appear anywhere in the logical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2125239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>
            <a:extLst>
              <a:ext uri="{FF2B5EF4-FFF2-40B4-BE49-F238E27FC236}">
                <a16:creationId xmlns:a16="http://schemas.microsoft.com/office/drawing/2014/main" id="{7707975E-9C1C-5DF0-CC20-CA3427DBB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Shared Pages Example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CCF07E28-B8DD-B635-0246-D23BB202D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447800"/>
            <a:ext cx="481488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41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B0452876-5376-19A6-44EB-8031D888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Structure of the Page Table</a:t>
            </a: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DFD2054E-12E0-BF41-EA37-A99C7E77A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582738"/>
            <a:ext cx="7351713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Hierarchical Paging (Forward Page Tables)</a:t>
            </a:r>
          </a:p>
          <a:p>
            <a:pPr>
              <a:spcBef>
                <a:spcPts val="500"/>
              </a:spcBef>
            </a:pP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Inverted Page Tables</a:t>
            </a: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Hashed Page Tables</a:t>
            </a:r>
          </a:p>
          <a:p>
            <a:pPr>
              <a:spcBef>
                <a:spcPts val="500"/>
              </a:spcBef>
            </a:pP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06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3F32880A-E2E1-AD68-3195-91263ACE1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Hierarchical Page Tables</a:t>
            </a:r>
          </a:p>
        </p:txBody>
      </p:sp>
      <p:sp>
        <p:nvSpPr>
          <p:cNvPr id="46083" name="Text Box 2">
            <a:extLst>
              <a:ext uri="{FF2B5EF4-FFF2-40B4-BE49-F238E27FC236}">
                <a16:creationId xmlns:a16="http://schemas.microsoft.com/office/drawing/2014/main" id="{FABC56BA-3AFD-0F8B-22DF-40696D4ED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377950"/>
            <a:ext cx="7351713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Break up the logical address space into multiple page tables</a:t>
            </a:r>
          </a:p>
          <a:p>
            <a:pPr>
              <a:spcBef>
                <a:spcPts val="500"/>
              </a:spcBef>
            </a:pP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 simple technique is a two-level page table</a:t>
            </a:r>
          </a:p>
        </p:txBody>
      </p:sp>
    </p:spTree>
    <p:extLst>
      <p:ext uri="{BB962C8B-B14F-4D97-AF65-F5344CB8AC3E}">
        <p14:creationId xmlns:p14="http://schemas.microsoft.com/office/powerpoint/2010/main" val="206658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6C22A6D1-5C90-FB0D-51FE-62D7B8A97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143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Multi-Level Translation</a:t>
            </a: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5E385D96-C8E8-F899-9309-718D0B04F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187825"/>
            <a:ext cx="7772400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What must be saved/restored on context switch?</a:t>
            </a: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Sharing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Complete segments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Individual pages</a:t>
            </a:r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B7CD565D-85DC-ED2F-C95E-B17DF3301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9" y="1279526"/>
            <a:ext cx="7678737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4">
            <a:extLst>
              <a:ext uri="{FF2B5EF4-FFF2-40B4-BE49-F238E27FC236}">
                <a16:creationId xmlns:a16="http://schemas.microsoft.com/office/drawing/2014/main" id="{080CD219-4F20-83B0-E3B7-18CD8E663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9" y="4518025"/>
            <a:ext cx="9350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958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A1CD0878-D032-98AB-499F-D25BF406D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143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Multi-Level Translation</a:t>
            </a: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01480A62-B3D9-B9CA-2042-B5953326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187826"/>
            <a:ext cx="7772400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What must be saved/restored on context switch?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Contents of top level segment registers (for this example)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Pointer to top level table (page table)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Sharing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Complete segments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Individual pages</a:t>
            </a:r>
          </a:p>
        </p:txBody>
      </p:sp>
      <p:pic>
        <p:nvPicPr>
          <p:cNvPr id="48132" name="Picture 3">
            <a:extLst>
              <a:ext uri="{FF2B5EF4-FFF2-40B4-BE49-F238E27FC236}">
                <a16:creationId xmlns:a16="http://schemas.microsoft.com/office/drawing/2014/main" id="{39BDD2A2-CF32-2B45-28BA-BA1CB3ECC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9" y="1279526"/>
            <a:ext cx="7678737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349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>
            <a:extLst>
              <a:ext uri="{FF2B5EF4-FFF2-40B4-BE49-F238E27FC236}">
                <a16:creationId xmlns:a16="http://schemas.microsoft.com/office/drawing/2014/main" id="{F51F8101-BAEB-8BAB-9632-6E04D40E2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36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Why Cache?</a:t>
            </a:r>
          </a:p>
        </p:txBody>
      </p:sp>
      <p:sp>
        <p:nvSpPr>
          <p:cNvPr id="72707" name="Text Box 2">
            <a:extLst>
              <a:ext uri="{FF2B5EF4-FFF2-40B4-BE49-F238E27FC236}">
                <a16:creationId xmlns:a16="http://schemas.microsoft.com/office/drawing/2014/main" id="{3415B9EF-BDE6-E1A6-3507-C5F5AD26A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486276"/>
            <a:ext cx="7772400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Take advantage of temporal and spatial locality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Keep things that were accessed recently closer to the processor for temporal locality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Move contiguous blocks to upper levels for spatial locality</a:t>
            </a:r>
          </a:p>
        </p:txBody>
      </p:sp>
      <p:pic>
        <p:nvPicPr>
          <p:cNvPr id="72708" name="Picture 3">
            <a:extLst>
              <a:ext uri="{FF2B5EF4-FFF2-40B4-BE49-F238E27FC236}">
                <a16:creationId xmlns:a16="http://schemas.microsoft.com/office/drawing/2014/main" id="{28EEE502-E99D-9EB0-884D-3F2E2C2C7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409700"/>
            <a:ext cx="3079750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888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2BD6D9B3-FCAB-858C-6A8D-53E15B1CB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25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Two-Level Page-Table Scheme</a:t>
            </a:r>
          </a:p>
        </p:txBody>
      </p:sp>
      <p:pic>
        <p:nvPicPr>
          <p:cNvPr id="49158" name="Picture 5">
            <a:extLst>
              <a:ext uri="{FF2B5EF4-FFF2-40B4-BE49-F238E27FC236}">
                <a16:creationId xmlns:a16="http://schemas.microsoft.com/office/drawing/2014/main" id="{FA930444-8200-3A8A-1336-3AB850D62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493838"/>
            <a:ext cx="8051800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4B06BB-C0CC-A241-0C36-DBAB4E4E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11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>
            <a:extLst>
              <a:ext uri="{FF2B5EF4-FFF2-40B4-BE49-F238E27FC236}">
                <a16:creationId xmlns:a16="http://schemas.microsoft.com/office/drawing/2014/main" id="{1FE961DD-F01F-2CC6-D7EA-7B0E5C68A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Two-Level Paging Example</a:t>
            </a:r>
          </a:p>
        </p:txBody>
      </p:sp>
      <p:sp>
        <p:nvSpPr>
          <p:cNvPr id="50179" name="Text Box 2">
            <a:extLst>
              <a:ext uri="{FF2B5EF4-FFF2-40B4-BE49-F238E27FC236}">
                <a16:creationId xmlns:a16="http://schemas.microsoft.com/office/drawing/2014/main" id="{7AEECE0D-7A78-1118-AD37-45605D9A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9" y="1477963"/>
            <a:ext cx="7932737" cy="43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6270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 logical address (on 32-bit machine with 1K page size) is divided into: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 page number consisting of 22 bits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 page offset consisting of 10 bits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Since the page table is paged, the page number is further divided into: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 12-bit page number 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 10-bit page offset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Thus, a logical address is as follows: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where</a:t>
            </a:r>
            <a:r>
              <a:rPr lang="en-US" altLang="en-US" sz="1600" b="1" i="1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r>
              <a:rPr lang="en-US" altLang="en-US" sz="16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is an index into the outer page table, and </a:t>
            </a:r>
            <a:r>
              <a:rPr lang="en-US" altLang="en-US" sz="16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16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is the displacement within the page of the outer page table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53AAFF19-2969-1B29-3E16-00EA46749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4387850"/>
            <a:ext cx="3105150" cy="438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0181" name="Line 4">
            <a:extLst>
              <a:ext uri="{FF2B5EF4-FFF2-40B4-BE49-F238E27FC236}">
                <a16:creationId xmlns:a16="http://schemas.microsoft.com/office/drawing/2014/main" id="{0522986B-F4A3-35E4-0223-D58733D93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9250" y="442595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5">
            <a:extLst>
              <a:ext uri="{FF2B5EF4-FFF2-40B4-BE49-F238E27FC236}">
                <a16:creationId xmlns:a16="http://schemas.microsoft.com/office/drawing/2014/main" id="{B50887BB-2F92-BA79-DFE7-81B63A4C1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4589" y="4044950"/>
            <a:ext cx="1587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Text Box 6">
            <a:extLst>
              <a:ext uri="{FF2B5EF4-FFF2-40B4-BE49-F238E27FC236}">
                <a16:creationId xmlns:a16="http://schemas.microsoft.com/office/drawing/2014/main" id="{2A99416C-E5AB-AF8E-98B1-504F6B867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924" y="3954445"/>
            <a:ext cx="15411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page number</a:t>
            </a:r>
          </a:p>
        </p:txBody>
      </p:sp>
      <p:sp>
        <p:nvSpPr>
          <p:cNvPr id="50184" name="Text Box 7">
            <a:extLst>
              <a:ext uri="{FF2B5EF4-FFF2-40B4-BE49-F238E27FC236}">
                <a16:creationId xmlns:a16="http://schemas.microsoft.com/office/drawing/2014/main" id="{356AEB43-E078-9724-A653-288189DA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787" y="3965558"/>
            <a:ext cx="131892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page offset</a:t>
            </a:r>
          </a:p>
        </p:txBody>
      </p:sp>
      <p:sp>
        <p:nvSpPr>
          <p:cNvPr id="50185" name="Text Box 8">
            <a:extLst>
              <a:ext uri="{FF2B5EF4-FFF2-40B4-BE49-F238E27FC236}">
                <a16:creationId xmlns:a16="http://schemas.microsoft.com/office/drawing/2014/main" id="{56A05F87-D7B0-3F76-FC3D-6574EF8AB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063" y="4413232"/>
            <a:ext cx="34366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baseline="-250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50186" name="Text Box 9">
            <a:extLst>
              <a:ext uri="{FF2B5EF4-FFF2-40B4-BE49-F238E27FC236}">
                <a16:creationId xmlns:a16="http://schemas.microsoft.com/office/drawing/2014/main" id="{BE345EE3-627C-5EE1-10FC-81EAB0B51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309" y="4405294"/>
            <a:ext cx="39495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0187" name="Text Box 10">
            <a:extLst>
              <a:ext uri="{FF2B5EF4-FFF2-40B4-BE49-F238E27FC236}">
                <a16:creationId xmlns:a16="http://schemas.microsoft.com/office/drawing/2014/main" id="{1AA093FB-F801-8B55-9D77-6CABFC87F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258" y="4441808"/>
            <a:ext cx="30999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50188" name="Text Box 11">
            <a:extLst>
              <a:ext uri="{FF2B5EF4-FFF2-40B4-BE49-F238E27FC236}">
                <a16:creationId xmlns:a16="http://schemas.microsoft.com/office/drawing/2014/main" id="{A51E0E28-20F3-503F-9B0E-E339515EF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5064125"/>
            <a:ext cx="438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50189" name="Text Box 12">
            <a:extLst>
              <a:ext uri="{FF2B5EF4-FFF2-40B4-BE49-F238E27FC236}">
                <a16:creationId xmlns:a16="http://schemas.microsoft.com/office/drawing/2014/main" id="{06EDD677-BDB6-0CB9-DA14-5AAFBD27A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035550"/>
            <a:ext cx="438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50190" name="Text Box 13">
            <a:extLst>
              <a:ext uri="{FF2B5EF4-FFF2-40B4-BE49-F238E27FC236}">
                <a16:creationId xmlns:a16="http://schemas.microsoft.com/office/drawing/2014/main" id="{18B6DDF4-DF7D-55AA-1E53-5B13C2A20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035550"/>
            <a:ext cx="438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72190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7B11622E-100A-34C2-B026-30501BD54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Address-Translation Scheme</a:t>
            </a:r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C35CA904-7D7C-D53B-05EE-9E4E58BD7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6" y="1747839"/>
            <a:ext cx="7097713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03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>
            <a:extLst>
              <a:ext uri="{FF2B5EF4-FFF2-40B4-BE49-F238E27FC236}">
                <a16:creationId xmlns:a16="http://schemas.microsoft.com/office/drawing/2014/main" id="{4F56B7C0-DA43-A462-7B33-9B41D8E49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Three-level Paging Scheme</a:t>
            </a:r>
          </a:p>
        </p:txBody>
      </p:sp>
      <p:pic>
        <p:nvPicPr>
          <p:cNvPr id="52227" name="Picture 2">
            <a:extLst>
              <a:ext uri="{FF2B5EF4-FFF2-40B4-BE49-F238E27FC236}">
                <a16:creationId xmlns:a16="http://schemas.microsoft.com/office/drawing/2014/main" id="{6807224A-2473-6292-2BF5-2F28B582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817688"/>
            <a:ext cx="620871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8" name="Picture 3">
            <a:extLst>
              <a:ext uri="{FF2B5EF4-FFF2-40B4-BE49-F238E27FC236}">
                <a16:creationId xmlns:a16="http://schemas.microsoft.com/office/drawing/2014/main" id="{F4C19D0C-3C69-81F1-C37E-1DC7CEF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4" y="3925889"/>
            <a:ext cx="6446837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321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12CBC480-52C6-5D65-4255-BA1043A2F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730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Inverted Page Table</a:t>
            </a: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46B22E83-84C9-09D0-F172-A94C387DC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50" y="3033713"/>
            <a:ext cx="78613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The size of these page tables is at least as large as the amount of virtual memory allocated to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each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process. 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Physical memory may be much less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Much of process space may be out on disk or not in use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Use a hash table instead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Inverted page table is independent of virtual address space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Directly related to amount of physical memory instead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Very attractive option for 64-bit address spaces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Cons: complexity in managing hash changes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Often in hardware!</a:t>
            </a:r>
          </a:p>
        </p:txBody>
      </p:sp>
      <p:pic>
        <p:nvPicPr>
          <p:cNvPr id="53255" name="Picture 6">
            <a:extLst>
              <a:ext uri="{FF2B5EF4-FFF2-40B4-BE49-F238E27FC236}">
                <a16:creationId xmlns:a16="http://schemas.microsoft.com/office/drawing/2014/main" id="{CC975BE8-A917-EFD4-7810-14F8C4DE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76338"/>
            <a:ext cx="60769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859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5406C76A-1113-F466-9D05-160CE8F14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730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Inverted Page Table</a:t>
            </a:r>
          </a:p>
        </p:txBody>
      </p:sp>
      <p:sp>
        <p:nvSpPr>
          <p:cNvPr id="54275" name="Text Box 2">
            <a:extLst>
              <a:ext uri="{FF2B5EF4-FFF2-40B4-BE49-F238E27FC236}">
                <a16:creationId xmlns:a16="http://schemas.microsoft.com/office/drawing/2014/main" id="{AD2F48B9-D237-001B-69C7-246028509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1420813"/>
            <a:ext cx="6516688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One entry for each real page of memory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Entry consists of the virtual address of the page stored in that real memory location, with information about the process that owns that page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Decreases memory needed to store each page table, but increases time needed to search the table when a page reference occurs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Use hash table to limit the search to one — or at most a few — page-table entries</a:t>
            </a:r>
          </a:p>
        </p:txBody>
      </p:sp>
    </p:spTree>
    <p:extLst>
      <p:ext uri="{BB962C8B-B14F-4D97-AF65-F5344CB8AC3E}">
        <p14:creationId xmlns:p14="http://schemas.microsoft.com/office/powerpoint/2010/main" val="1982356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69951131-1A1C-0D88-71AD-A360E1EA9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79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Inverted Page Table Architecture</a:t>
            </a:r>
          </a:p>
        </p:txBody>
      </p:sp>
      <p:pic>
        <p:nvPicPr>
          <p:cNvPr id="55299" name="Picture 2">
            <a:extLst>
              <a:ext uri="{FF2B5EF4-FFF2-40B4-BE49-F238E27FC236}">
                <a16:creationId xmlns:a16="http://schemas.microsoft.com/office/drawing/2014/main" id="{38723940-86BE-5C12-27F0-DAC6D3111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296989"/>
            <a:ext cx="65024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043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0E5FFEA5-325B-DA0E-E4BC-EDD4D3CA0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Hashed Page Tables</a:t>
            </a:r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5F2A9CE7-E3E5-B361-8BEA-1F02DC28B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377950"/>
            <a:ext cx="7351713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Common in address spaces &gt; 32 bits</a:t>
            </a:r>
          </a:p>
          <a:p>
            <a:pPr>
              <a:spcBef>
                <a:spcPts val="500"/>
              </a:spcBef>
            </a:pP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The virtual page number is hashed into a page table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This page table contains a chain of elements hashing to the same location</a:t>
            </a:r>
          </a:p>
          <a:p>
            <a:pPr>
              <a:spcBef>
                <a:spcPts val="500"/>
              </a:spcBef>
            </a:pP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Virtual page numbers are compared in this chain searching for a match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If a match is found, the corresponding physical frame is extracted</a:t>
            </a:r>
          </a:p>
        </p:txBody>
      </p:sp>
    </p:spTree>
    <p:extLst>
      <p:ext uri="{BB962C8B-B14F-4D97-AF65-F5344CB8AC3E}">
        <p14:creationId xmlns:p14="http://schemas.microsoft.com/office/powerpoint/2010/main" val="1025011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1AE835C6-B19F-A418-1DBF-7F163D979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Hashed Page Table</a:t>
            </a:r>
          </a:p>
        </p:txBody>
      </p:sp>
      <p:pic>
        <p:nvPicPr>
          <p:cNvPr id="57347" name="Picture 2">
            <a:extLst>
              <a:ext uri="{FF2B5EF4-FFF2-40B4-BE49-F238E27FC236}">
                <a16:creationId xmlns:a16="http://schemas.microsoft.com/office/drawing/2014/main" id="{D0A5D701-40E1-BF86-48DF-F5873DF0F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530351"/>
            <a:ext cx="6883400" cy="397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297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>
            <a:extLst>
              <a:ext uri="{FF2B5EF4-FFF2-40B4-BE49-F238E27FC236}">
                <a16:creationId xmlns:a16="http://schemas.microsoft.com/office/drawing/2014/main" id="{470C7406-3E66-E121-C02C-35422D0FA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Example: The Intel Pentium</a:t>
            </a:r>
          </a:p>
        </p:txBody>
      </p:sp>
      <p:sp>
        <p:nvSpPr>
          <p:cNvPr id="58371" name="Text Box 2">
            <a:extLst>
              <a:ext uri="{FF2B5EF4-FFF2-40B4-BE49-F238E27FC236}">
                <a16:creationId xmlns:a16="http://schemas.microsoft.com/office/drawing/2014/main" id="{E3F58CD1-9365-4BDA-6438-37BC39048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Supports both segmentation and segmentation with paging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CPU generates logical address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Given to segmentation unit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Which produces linear addresses 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Linear address given to paging unit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Which generates physical address in main memory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Paging units form equivalent of MMU</a:t>
            </a:r>
          </a:p>
          <a:p>
            <a:pPr>
              <a:spcBef>
                <a:spcPts val="500"/>
              </a:spcBef>
            </a:pP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9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>
            <a:extLst>
              <a:ext uri="{FF2B5EF4-FFF2-40B4-BE49-F238E27FC236}">
                <a16:creationId xmlns:a16="http://schemas.microsoft.com/office/drawing/2014/main" id="{2F55E1C6-BCC8-9732-B9BF-43AEBAF1E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36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Why Cache?</a:t>
            </a:r>
          </a:p>
        </p:txBody>
      </p:sp>
      <p:sp>
        <p:nvSpPr>
          <p:cNvPr id="73731" name="Text Box 2">
            <a:extLst>
              <a:ext uri="{FF2B5EF4-FFF2-40B4-BE49-F238E27FC236}">
                <a16:creationId xmlns:a16="http://schemas.microsoft.com/office/drawing/2014/main" id="{01ECF223-443A-EC66-8A4F-370C0338B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486276"/>
            <a:ext cx="7772400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Take advantage of temporal and spatial locality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Keep things that were accessed recently closer to the processor for temporal locality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Move contiguous blocks to upper levels for spatial locality</a:t>
            </a:r>
          </a:p>
        </p:txBody>
      </p:sp>
      <p:pic>
        <p:nvPicPr>
          <p:cNvPr id="73732" name="Picture 3">
            <a:extLst>
              <a:ext uri="{FF2B5EF4-FFF2-40B4-BE49-F238E27FC236}">
                <a16:creationId xmlns:a16="http://schemas.microsoft.com/office/drawing/2014/main" id="{3B5F5CD0-DC95-99E3-1B28-C1907600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1252539"/>
            <a:ext cx="5973762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708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:a16="http://schemas.microsoft.com/office/drawing/2014/main" id="{A8671EB9-DF98-D9F6-AA79-FE3FE8C8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527051"/>
            <a:ext cx="76708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Logical to Physical Address Translation in Pentium</a:t>
            </a:r>
          </a:p>
        </p:txBody>
      </p:sp>
      <p:pic>
        <p:nvPicPr>
          <p:cNvPr id="59395" name="Picture 2">
            <a:extLst>
              <a:ext uri="{FF2B5EF4-FFF2-40B4-BE49-F238E27FC236}">
                <a16:creationId xmlns:a16="http://schemas.microsoft.com/office/drawing/2014/main" id="{87B60F37-ACCA-590E-839D-102F10750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0" r="661" b="35570"/>
          <a:stretch>
            <a:fillRect/>
          </a:stretch>
        </p:blipFill>
        <p:spPr bwMode="auto">
          <a:xfrm>
            <a:off x="3057525" y="4364039"/>
            <a:ext cx="5805488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38" t="35570" r="661" b="355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6" name="Picture 3">
            <a:extLst>
              <a:ext uri="{FF2B5EF4-FFF2-40B4-BE49-F238E27FC236}">
                <a16:creationId xmlns:a16="http://schemas.microsoft.com/office/drawing/2014/main" id="{2CD399B8-79B7-CA19-BDF7-F5D521B85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1" y="2179639"/>
            <a:ext cx="70389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910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>
            <a:extLst>
              <a:ext uri="{FF2B5EF4-FFF2-40B4-BE49-F238E27FC236}">
                <a16:creationId xmlns:a16="http://schemas.microsoft.com/office/drawing/2014/main" id="{2573C5C9-3724-1A99-CBCE-1309764CF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25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What is in a Page Table Entry (PTE)</a:t>
            </a:r>
          </a:p>
        </p:txBody>
      </p:sp>
      <p:sp>
        <p:nvSpPr>
          <p:cNvPr id="60419" name="Text Box 2">
            <a:extLst>
              <a:ext uri="{FF2B5EF4-FFF2-40B4-BE49-F238E27FC236}">
                <a16:creationId xmlns:a16="http://schemas.microsoft.com/office/drawing/2014/main" id="{BE422CF4-4BCC-1EBE-F121-EEC7E003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90725"/>
            <a:ext cx="7799388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Pointer to the next-level page table or the actual page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Permission bits: valid, read-only, read-write, write-only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Example: Intel x86 PTE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Address format shown above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Intermediate page tables called directories</a:t>
            </a:r>
          </a:p>
        </p:txBody>
      </p:sp>
      <p:pic>
        <p:nvPicPr>
          <p:cNvPr id="60420" name="Picture 3">
            <a:extLst>
              <a:ext uri="{FF2B5EF4-FFF2-40B4-BE49-F238E27FC236}">
                <a16:creationId xmlns:a16="http://schemas.microsoft.com/office/drawing/2014/main" id="{6EB7E6DA-65CF-808C-6B73-43EFE7B2A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0" r="661" b="35570"/>
          <a:stretch>
            <a:fillRect/>
          </a:stretch>
        </p:blipFill>
        <p:spPr bwMode="auto">
          <a:xfrm>
            <a:off x="3771900" y="1057275"/>
            <a:ext cx="4287838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38" t="35570" r="661" b="355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1" name="Picture 4">
            <a:extLst>
              <a:ext uri="{FF2B5EF4-FFF2-40B4-BE49-F238E27FC236}">
                <a16:creationId xmlns:a16="http://schemas.microsoft.com/office/drawing/2014/main" id="{91D7C58A-E636-002A-7C67-FD807180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3775076"/>
            <a:ext cx="4324350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194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:a16="http://schemas.microsoft.com/office/drawing/2014/main" id="{EA199C91-03C1-B77F-6CE8-F9F4F421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Intel Pentium Segmentation</a:t>
            </a:r>
          </a:p>
        </p:txBody>
      </p:sp>
      <p:pic>
        <p:nvPicPr>
          <p:cNvPr id="61443" name="Picture 2">
            <a:extLst>
              <a:ext uri="{FF2B5EF4-FFF2-40B4-BE49-F238E27FC236}">
                <a16:creationId xmlns:a16="http://schemas.microsoft.com/office/drawing/2014/main" id="{72701A5E-822D-520B-1136-233D5889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9656" r="664" b="10266"/>
          <a:stretch>
            <a:fillRect/>
          </a:stretch>
        </p:blipFill>
        <p:spPr bwMode="auto">
          <a:xfrm>
            <a:off x="2790826" y="1754188"/>
            <a:ext cx="6435725" cy="391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64" t="9656" r="664" b="102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208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>
            <a:extLst>
              <a:ext uri="{FF2B5EF4-FFF2-40B4-BE49-F238E27FC236}">
                <a16:creationId xmlns:a16="http://schemas.microsoft.com/office/drawing/2014/main" id="{E57C5602-9129-E858-C357-33AF297D7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84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Pentium Paging Architecture</a:t>
            </a:r>
          </a:p>
        </p:txBody>
      </p:sp>
      <p:pic>
        <p:nvPicPr>
          <p:cNvPr id="62467" name="Picture 2">
            <a:extLst>
              <a:ext uri="{FF2B5EF4-FFF2-40B4-BE49-F238E27FC236}">
                <a16:creationId xmlns:a16="http://schemas.microsoft.com/office/drawing/2014/main" id="{38F3607C-B2EF-7AE5-B8C6-308A4806F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9" y="1219201"/>
            <a:ext cx="5119687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127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1147F579-8D8E-A6F3-96C0-5719EECDE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Linear Address in Linux</a:t>
            </a:r>
          </a:p>
        </p:txBody>
      </p:sp>
      <p:sp>
        <p:nvSpPr>
          <p:cNvPr id="63491" name="Text Box 2">
            <a:extLst>
              <a:ext uri="{FF2B5EF4-FFF2-40B4-BE49-F238E27FC236}">
                <a16:creationId xmlns:a16="http://schemas.microsoft.com/office/drawing/2014/main" id="{09221D09-AB59-8B62-63B4-3B9F2E304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1512888"/>
            <a:ext cx="58610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Broken into four parts:</a:t>
            </a:r>
          </a:p>
        </p:txBody>
      </p:sp>
      <p:pic>
        <p:nvPicPr>
          <p:cNvPr id="63492" name="Picture 3">
            <a:extLst>
              <a:ext uri="{FF2B5EF4-FFF2-40B4-BE49-F238E27FC236}">
                <a16:creationId xmlns:a16="http://schemas.microsoft.com/office/drawing/2014/main" id="{6E05A8EF-B0AC-1D0C-B22D-C5AE26EC1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1" y="2630488"/>
            <a:ext cx="6907213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915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>
            <a:extLst>
              <a:ext uri="{FF2B5EF4-FFF2-40B4-BE49-F238E27FC236}">
                <a16:creationId xmlns:a16="http://schemas.microsoft.com/office/drawing/2014/main" id="{050BF376-8997-F7CC-7595-7BFBAA896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Three-level Paging in Linux</a:t>
            </a:r>
          </a:p>
        </p:txBody>
      </p:sp>
      <p:pic>
        <p:nvPicPr>
          <p:cNvPr id="64515" name="Picture 2">
            <a:extLst>
              <a:ext uri="{FF2B5EF4-FFF2-40B4-BE49-F238E27FC236}">
                <a16:creationId xmlns:a16="http://schemas.microsoft.com/office/drawing/2014/main" id="{6835B4F9-6E31-AF6F-5F71-749A2BC2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2014539"/>
            <a:ext cx="68770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533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:a16="http://schemas.microsoft.com/office/drawing/2014/main" id="{F08AD47E-248B-88E1-7E15-F8FF98FFD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190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Swapping</a:t>
            </a:r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0A9BA73A-B2C9-D08B-ABE6-6F2098565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377950"/>
            <a:ext cx="7351713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 process can be swapped temporarily out of memory to a backing store, and then brought back into memory for continued execution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3366FF"/>
              </a:buClr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3366FF"/>
                </a:solidFill>
                <a:latin typeface="Arial" panose="020B0604020202020204" pitchFamily="34" charset="0"/>
              </a:rPr>
              <a:t>Backing store 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– fast disk large enough to accommodate copies of all memory images for all users; must provide direct access to these memory images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3366FF"/>
              </a:buClr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3366FF"/>
                </a:solidFill>
                <a:latin typeface="Arial" panose="020B0604020202020204" pitchFamily="34" charset="0"/>
              </a:rPr>
              <a:t>Roll out, roll in 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– swapping variant used for priority-based scheduling algorithms; lower-priority process is swapped out so higher-priority process can be loaded and executed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Major part of swap time is transfer time; total transfer time is directly proportional to the amount of memory swapped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Modified versions of swapping are found on many systems (i.e., UNIX, Linux, and Windows)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System maintains a </a:t>
            </a:r>
            <a:r>
              <a:rPr lang="en-US" altLang="en-US" sz="1600" b="1">
                <a:solidFill>
                  <a:srgbClr val="3366FF"/>
                </a:solidFill>
                <a:latin typeface="Arial" panose="020B0604020202020204" pitchFamily="34" charset="0"/>
              </a:rPr>
              <a:t>ready queue 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of ready-to-run processes which have memory images on disk</a:t>
            </a:r>
          </a:p>
        </p:txBody>
      </p:sp>
    </p:spTree>
    <p:extLst>
      <p:ext uri="{BB962C8B-B14F-4D97-AF65-F5344CB8AC3E}">
        <p14:creationId xmlns:p14="http://schemas.microsoft.com/office/powerpoint/2010/main" val="1967939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>
            <a:extLst>
              <a:ext uri="{FF2B5EF4-FFF2-40B4-BE49-F238E27FC236}">
                <a16:creationId xmlns:a16="http://schemas.microsoft.com/office/drawing/2014/main" id="{7408541E-06BE-0459-5495-E6A22FF4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36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Schematic View of Swapping</a:t>
            </a:r>
          </a:p>
        </p:txBody>
      </p:sp>
      <p:pic>
        <p:nvPicPr>
          <p:cNvPr id="68611" name="Picture 2">
            <a:extLst>
              <a:ext uri="{FF2B5EF4-FFF2-40B4-BE49-F238E27FC236}">
                <a16:creationId xmlns:a16="http://schemas.microsoft.com/office/drawing/2014/main" id="{FDB64904-94E4-5658-A081-E9BC740E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4" y="1001714"/>
            <a:ext cx="3140075" cy="234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5" name="Text Box 6">
            <a:extLst>
              <a:ext uri="{FF2B5EF4-FFF2-40B4-BE49-F238E27FC236}">
                <a16:creationId xmlns:a16="http://schemas.microsoft.com/office/drawing/2014/main" id="{84C1B053-2B6D-F8ED-9FC9-92BF4663B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3435351"/>
            <a:ext cx="786923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95338" indent="-339725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 marL="1252538" indent="-339725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Extreme form of context switch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 order to make room for the next process, some or all of the previous process is moved to disk</a:t>
            </a:r>
          </a:p>
          <a:p>
            <a:pPr lvl="2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Likely need to send out complete segments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This greatly increases the cost of context switching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Desirable alternative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Some way to keep only active portions of a process in memory at any one time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Need finer granularity control over 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2296451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C85D7C24-4C97-C6B7-15D4-FBF935857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238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Example of General Address Translation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91988928-6E85-03DA-88A9-3273C936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6" y="1552576"/>
            <a:ext cx="6905625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59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71A6ADC0-3AF3-E64B-B574-00A09775F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4" y="523875"/>
            <a:ext cx="8161337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Virtual Memory That is Larger Than Physical Memory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AC0E4BA-3F2F-D74D-8798-0A712D8DD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3246438"/>
            <a:ext cx="40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Symbol" pitchFamily="2" charset="2"/>
              </a:rPr>
              <a:t></a:t>
            </a: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614892CC-BC83-AB04-85A8-2A77971A3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1570038"/>
            <a:ext cx="5262562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>
            <a:extLst>
              <a:ext uri="{FF2B5EF4-FFF2-40B4-BE49-F238E27FC236}">
                <a16:creationId xmlns:a16="http://schemas.microsoft.com/office/drawing/2014/main" id="{0109158A-E63A-C040-52A7-96E9864FE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Where does data go into a cache?</a:t>
            </a:r>
          </a:p>
        </p:txBody>
      </p:sp>
      <p:pic>
        <p:nvPicPr>
          <p:cNvPr id="74755" name="Picture 2">
            <a:extLst>
              <a:ext uri="{FF2B5EF4-FFF2-40B4-BE49-F238E27FC236}">
                <a16:creationId xmlns:a16="http://schemas.microsoft.com/office/drawing/2014/main" id="{7DDC393B-E928-596A-746A-715CCEB61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41550"/>
            <a:ext cx="75438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420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D7B76363-2D08-C644-BEFF-FEB494F62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159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Virtual-address Space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6C8C7767-1747-530C-D433-1DDCE6E3A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287464"/>
            <a:ext cx="206375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996225D0-FA98-C149-B678-B39E73AFD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54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Shared Library Using Virtual Memory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F461458A-39EC-95F5-0968-C5869EEB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9" y="1273175"/>
            <a:ext cx="6770687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>
            <a:extLst>
              <a:ext uri="{FF2B5EF4-FFF2-40B4-BE49-F238E27FC236}">
                <a16:creationId xmlns:a16="http://schemas.microsoft.com/office/drawing/2014/main" id="{C617632C-1EBA-547D-D679-981BE83DC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36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Caching Address Translation (TLB)</a:t>
            </a:r>
          </a:p>
        </p:txBody>
      </p:sp>
      <p:sp>
        <p:nvSpPr>
          <p:cNvPr id="83971" name="Text Box 2">
            <a:extLst>
              <a:ext uri="{FF2B5EF4-FFF2-40B4-BE49-F238E27FC236}">
                <a16:creationId xmlns:a16="http://schemas.microsoft.com/office/drawing/2014/main" id="{77D54C3A-18B5-1072-C256-2017F435D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81364"/>
            <a:ext cx="77724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Can’t afford to touch the page table and translate on every access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At least 3 DRAM access per actual DRAM access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Or possibly disk access!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Worse, what if we are using caching to make memory access faster than DRAM access?  Then we touch DRAM to access cache.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Cache translations with the TLB</a:t>
            </a:r>
          </a:p>
        </p:txBody>
      </p:sp>
      <p:pic>
        <p:nvPicPr>
          <p:cNvPr id="83972" name="Picture 3">
            <a:extLst>
              <a:ext uri="{FF2B5EF4-FFF2-40B4-BE49-F238E27FC236}">
                <a16:creationId xmlns:a16="http://schemas.microsoft.com/office/drawing/2014/main" id="{96737699-2871-7A8A-F07C-BA9F4576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6" y="1133476"/>
            <a:ext cx="69389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673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>
            <a:extLst>
              <a:ext uri="{FF2B5EF4-FFF2-40B4-BE49-F238E27FC236}">
                <a16:creationId xmlns:a16="http://schemas.microsoft.com/office/drawing/2014/main" id="{C87D244E-6C78-D2DA-2595-A7B8B8B1D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82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Caching Address Translation (TLB)</a:t>
            </a:r>
          </a:p>
        </p:txBody>
      </p:sp>
      <p:sp>
        <p:nvSpPr>
          <p:cNvPr id="84995" name="Text Box 2">
            <a:extLst>
              <a:ext uri="{FF2B5EF4-FFF2-40B4-BE49-F238E27FC236}">
                <a16:creationId xmlns:a16="http://schemas.microsoft.com/office/drawing/2014/main" id="{52C04678-491A-7C3A-BB38-8CDDFFC45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016376"/>
            <a:ext cx="77724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Does page locality exist?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Instruction accesses spend a lot of time on the same page (since accesses sequential)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Stack addresses have definite locality of reference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Data accesses have less page locality, but still some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TLB hierarchy possible, with multiple levels at different sizes and speeds (just like traditional data cache!)</a:t>
            </a:r>
          </a:p>
        </p:txBody>
      </p:sp>
      <p:pic>
        <p:nvPicPr>
          <p:cNvPr id="84996" name="Picture 3">
            <a:extLst>
              <a:ext uri="{FF2B5EF4-FFF2-40B4-BE49-F238E27FC236}">
                <a16:creationId xmlns:a16="http://schemas.microsoft.com/office/drawing/2014/main" id="{AC44DA7A-F0A2-178C-C7F0-E2065F50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4" y="1287464"/>
            <a:ext cx="7610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035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>
            <a:extLst>
              <a:ext uri="{FF2B5EF4-FFF2-40B4-BE49-F238E27FC236}">
                <a16:creationId xmlns:a16="http://schemas.microsoft.com/office/drawing/2014/main" id="{1E6E9119-78C2-5575-CD54-77105DDE5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Associative Memory</a:t>
            </a:r>
          </a:p>
        </p:txBody>
      </p:sp>
      <p:sp>
        <p:nvSpPr>
          <p:cNvPr id="86019" name="Text Box 2">
            <a:extLst>
              <a:ext uri="{FF2B5EF4-FFF2-40B4-BE49-F238E27FC236}">
                <a16:creationId xmlns:a16="http://schemas.microsoft.com/office/drawing/2014/main" id="{D3F0523E-A4DF-69BE-9379-245CBA69A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652588"/>
            <a:ext cx="7351713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6270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Associative memory – parallel search for frame number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Address translation (p, d)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If p is in associative register, get frame # out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Otherwise get frame # from page table in memory</a:t>
            </a:r>
          </a:p>
          <a:p>
            <a:pPr lvl="1">
              <a:spcBef>
                <a:spcPts val="400"/>
              </a:spcBef>
            </a:pP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39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>
            <a:extLst>
              <a:ext uri="{FF2B5EF4-FFF2-40B4-BE49-F238E27FC236}">
                <a16:creationId xmlns:a16="http://schemas.microsoft.com/office/drawing/2014/main" id="{80A2BFC8-39DF-C93D-1570-69B29450B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79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Paging Hardware With TLB</a:t>
            </a:r>
          </a:p>
        </p:txBody>
      </p:sp>
      <p:pic>
        <p:nvPicPr>
          <p:cNvPr id="87043" name="Picture 2">
            <a:extLst>
              <a:ext uri="{FF2B5EF4-FFF2-40B4-BE49-F238E27FC236}">
                <a16:creationId xmlns:a16="http://schemas.microsoft.com/office/drawing/2014/main" id="{C4B9DE3F-FD8F-3FD7-8C0B-550EFA34C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1" y="1362075"/>
            <a:ext cx="6100763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156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>
            <a:extLst>
              <a:ext uri="{FF2B5EF4-FFF2-40B4-BE49-F238E27FC236}">
                <a16:creationId xmlns:a16="http://schemas.microsoft.com/office/drawing/2014/main" id="{C93064F7-47E1-0F24-2558-F9208C88E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Effective Access Time</a:t>
            </a:r>
          </a:p>
        </p:txBody>
      </p:sp>
      <p:sp>
        <p:nvSpPr>
          <p:cNvPr id="88067" name="Text Box 2">
            <a:extLst>
              <a:ext uri="{FF2B5EF4-FFF2-40B4-BE49-F238E27FC236}">
                <a16:creationId xmlns:a16="http://schemas.microsoft.com/office/drawing/2014/main" id="{8CAD7958-63EC-F070-650C-4CBF3720A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1304925"/>
            <a:ext cx="747395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Associative Lookup = </a:t>
            </a:r>
            <a:r>
              <a:rPr lang="en-US" altLang="en-US" sz="2000" b="1">
                <a:solidFill>
                  <a:srgbClr val="00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time unit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Assume memory cycle time is 1 microsecond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Hit ratio – percentage of times that a page number is found in the associative registers; ratio related to number of associative registers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Hit ratio = </a:t>
            </a:r>
            <a:r>
              <a:rPr lang="en-US" altLang="en-US" sz="2000" b="1">
                <a:solidFill>
                  <a:srgbClr val="000000"/>
                </a:solidFill>
                <a:latin typeface="Symbol" panose="05050102010706020507" pitchFamily="18" charset="2"/>
              </a:rPr>
              <a:t></a:t>
            </a:r>
          </a:p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Effective Access Time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(EAT)</a:t>
            </a:r>
          </a:p>
          <a:p>
            <a:pPr>
              <a:spcBef>
                <a:spcPts val="5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EAT = (1 + </a:t>
            </a:r>
            <a:r>
              <a:rPr lang="en-US" altLang="en-US" sz="2000" b="1">
                <a:solidFill>
                  <a:srgbClr val="00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2000" b="1">
                <a:solidFill>
                  <a:srgbClr val="000000"/>
                </a:solidFill>
                <a:latin typeface="Symbol" panose="05050102010706020507" pitchFamily="18" charset="2"/>
              </a:rPr>
              <a:t>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+ (2 + </a:t>
            </a:r>
            <a:r>
              <a:rPr lang="en-US" altLang="en-US" sz="2000" b="1">
                <a:solidFill>
                  <a:srgbClr val="00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)(1 – </a:t>
            </a:r>
            <a:r>
              <a:rPr lang="en-US" altLang="en-US" sz="2000" b="1">
                <a:solidFill>
                  <a:srgbClr val="000000"/>
                </a:solidFill>
                <a:latin typeface="Symbol" panose="05050102010706020507" pitchFamily="18" charset="2"/>
              </a:rPr>
              <a:t>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ts val="5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	= 2 + </a:t>
            </a:r>
            <a:r>
              <a:rPr lang="en-US" altLang="en-US" sz="2000" b="1">
                <a:solidFill>
                  <a:srgbClr val="00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en-US" altLang="en-US" sz="2000" b="1">
                <a:solidFill>
                  <a:srgbClr val="000000"/>
                </a:solidFill>
                <a:latin typeface="Symbol" panose="05050102010706020507" pitchFamily="18" charset="2"/>
              </a:rPr>
              <a:t></a:t>
            </a:r>
          </a:p>
          <a:p>
            <a:pPr>
              <a:spcBef>
                <a:spcPts val="5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1917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>
            <a:extLst>
              <a:ext uri="{FF2B5EF4-FFF2-40B4-BE49-F238E27FC236}">
                <a16:creationId xmlns:a16="http://schemas.microsoft.com/office/drawing/2014/main" id="{CEAB7FC7-4879-9F28-26A3-01BB6DA6C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What Happens on a TLB Miss?</a:t>
            </a:r>
          </a:p>
        </p:txBody>
      </p:sp>
      <p:sp>
        <p:nvSpPr>
          <p:cNvPr id="89091" name="Text Box 2">
            <a:extLst>
              <a:ext uri="{FF2B5EF4-FFF2-40B4-BE49-F238E27FC236}">
                <a16:creationId xmlns:a16="http://schemas.microsoft.com/office/drawing/2014/main" id="{9DFB072D-BD19-E85E-0819-189D1FE12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Hardware traversed page tables: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On TLB miss, hardware in MMU looks at current page table to fill TLB (may walk multiple levels)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If PTE valid, hardware fills TLB and processor never knows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If PTE marked as invalid, page fault, and the kernel decides what to do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Software traversed page tables (MIPS):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On TLB miss, processor receives TLB fault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Processor fault handler typically handles this fault first for speed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Kernel traverses page table to find PTE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If PTE valid, fill TLB and return from fault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If PTE invalid, internally call page fault handler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Most chipsets provide hardware traversal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Modern OS tend to have more TLB faults since they use translation for many things, like shared segments and user-level portions of the OS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E0127-26A1-6C31-4A98-BEC56274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95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>
            <a:extLst>
              <a:ext uri="{FF2B5EF4-FFF2-40B4-BE49-F238E27FC236}">
                <a16:creationId xmlns:a16="http://schemas.microsoft.com/office/drawing/2014/main" id="{47676A0E-3179-156A-EB67-0887CD6AF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What Happens on a Context Switch?</a:t>
            </a:r>
          </a:p>
        </p:txBody>
      </p:sp>
      <p:sp>
        <p:nvSpPr>
          <p:cNvPr id="90115" name="Text Box 2">
            <a:extLst>
              <a:ext uri="{FF2B5EF4-FFF2-40B4-BE49-F238E27FC236}">
                <a16:creationId xmlns:a16="http://schemas.microsoft.com/office/drawing/2014/main" id="{DD18825A-1539-E601-9304-770744CE3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TLB maps virtual addresses to physical addresses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Since the address space just changed, TLB entries are no longer valid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Options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Invalid TLB (simple but expensive – what if there are frequent context switches?)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Include PID in the TLB (requires hardware support)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What if translation tables change?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What if a page is swapped in or out, or replaced?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MUST invalidate TLB entry</a:t>
            </a:r>
          </a:p>
          <a:p>
            <a:pPr lvl="2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Otherwise, might think the page is still in memory!</a:t>
            </a:r>
          </a:p>
        </p:txBody>
      </p:sp>
    </p:spTree>
    <p:extLst>
      <p:ext uri="{BB962C8B-B14F-4D97-AF65-F5344CB8AC3E}">
        <p14:creationId xmlns:p14="http://schemas.microsoft.com/office/powerpoint/2010/main" val="1750634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>
            <a:extLst>
              <a:ext uri="{FF2B5EF4-FFF2-40B4-BE49-F238E27FC236}">
                <a16:creationId xmlns:a16="http://schemas.microsoft.com/office/drawing/2014/main" id="{5C85BA3A-6BE0-F6F2-F02F-CDF1BB8C0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What TLB Organization Makes Sense?</a:t>
            </a:r>
          </a:p>
        </p:txBody>
      </p:sp>
      <p:sp>
        <p:nvSpPr>
          <p:cNvPr id="91139" name="Text Box 2">
            <a:extLst>
              <a:ext uri="{FF2B5EF4-FFF2-40B4-BE49-F238E27FC236}">
                <a16:creationId xmlns:a16="http://schemas.microsoft.com/office/drawing/2014/main" id="{06BA00A3-E466-B473-9875-054082D2D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54164"/>
            <a:ext cx="777240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Sits between CPU and cache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As such, needs to be very fast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Critical path of memory access: this reduces effective cache speed since TLB lookup is at a minimum on accesses to cache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Hence, L1 cache is often virtually addressed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So, TLB should be direct mapped or be low associativity?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But we can’t afford conflict misses!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TLB miss time is very high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So the cost of a conflict miss is much higher than a slightly increased hit time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What if we use low order bits of page as index into TLB?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First page of code, data, stack may map to same entry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Need at least 3-way associativity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What if we use high order bits as index?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TLB mostly unused for small programs</a:t>
            </a:r>
          </a:p>
        </p:txBody>
      </p:sp>
    </p:spTree>
    <p:extLst>
      <p:ext uri="{BB962C8B-B14F-4D97-AF65-F5344CB8AC3E}">
        <p14:creationId xmlns:p14="http://schemas.microsoft.com/office/powerpoint/2010/main" val="273315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>
            <a:extLst>
              <a:ext uri="{FF2B5EF4-FFF2-40B4-BE49-F238E27FC236}">
                <a16:creationId xmlns:a16="http://schemas.microsoft.com/office/drawing/2014/main" id="{246C8921-9E30-DAA5-68C1-4CA324EF7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Where does data go into a cache?</a:t>
            </a:r>
          </a:p>
        </p:txBody>
      </p:sp>
      <p:pic>
        <p:nvPicPr>
          <p:cNvPr id="75779" name="Picture 2">
            <a:extLst>
              <a:ext uri="{FF2B5EF4-FFF2-40B4-BE49-F238E27FC236}">
                <a16:creationId xmlns:a16="http://schemas.microsoft.com/office/drawing/2014/main" id="{303FBBEF-3832-745C-0563-7BF950523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222500"/>
            <a:ext cx="7612062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065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>
            <a:extLst>
              <a:ext uri="{FF2B5EF4-FFF2-40B4-BE49-F238E27FC236}">
                <a16:creationId xmlns:a16="http://schemas.microsoft.com/office/drawing/2014/main" id="{315EA287-685B-082A-1F54-9FF4FF605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TLB Organization</a:t>
            </a:r>
          </a:p>
        </p:txBody>
      </p:sp>
      <p:sp>
        <p:nvSpPr>
          <p:cNvPr id="92163" name="Text Box 2">
            <a:extLst>
              <a:ext uri="{FF2B5EF4-FFF2-40B4-BE49-F238E27FC236}">
                <a16:creationId xmlns:a16="http://schemas.microsoft.com/office/drawing/2014/main" id="{A25A401E-14B0-2401-6742-20E17E4F1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TLB is usually small: 128-512 entries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Small size supports high associativity: often fully associative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Lookup is by virtual address, PTE is returned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What if fully-associative is too slow for me?</a:t>
            </a:r>
          </a:p>
        </p:txBody>
      </p:sp>
      <p:pic>
        <p:nvPicPr>
          <p:cNvPr id="92164" name="Picture 3">
            <a:extLst>
              <a:ext uri="{FF2B5EF4-FFF2-40B4-BE49-F238E27FC236}">
                <a16:creationId xmlns:a16="http://schemas.microsoft.com/office/drawing/2014/main" id="{7B4D24EC-EE0A-97A3-1D5C-E0449D699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4" y="3829050"/>
            <a:ext cx="1889125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075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>
            <a:extLst>
              <a:ext uri="{FF2B5EF4-FFF2-40B4-BE49-F238E27FC236}">
                <a16:creationId xmlns:a16="http://schemas.microsoft.com/office/drawing/2014/main" id="{5126D8DB-7A54-6E37-5432-A3D092B8E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TLB Organization</a:t>
            </a:r>
          </a:p>
        </p:txBody>
      </p:sp>
      <p:sp>
        <p:nvSpPr>
          <p:cNvPr id="93187" name="Text Box 2">
            <a:extLst>
              <a:ext uri="{FF2B5EF4-FFF2-40B4-BE49-F238E27FC236}">
                <a16:creationId xmlns:a16="http://schemas.microsoft.com/office/drawing/2014/main" id="{35331AED-D927-C1A3-B347-9BA6E60E8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TLB is usually small: 128-512 entries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Small size supports high associativity: often fully associative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Lookup is by virtual address, PTE is returned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What if fully-associative is too slow for me?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Put a small (4-16) entry direct mapped cache in front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Called a “TLB slice”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Also, overlap TLB lookup with cache access, since the offset is already available</a:t>
            </a:r>
          </a:p>
        </p:txBody>
      </p:sp>
    </p:spTree>
    <p:extLst>
      <p:ext uri="{BB962C8B-B14F-4D97-AF65-F5344CB8AC3E}">
        <p14:creationId xmlns:p14="http://schemas.microsoft.com/office/powerpoint/2010/main" val="4229476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48426A43-DAB7-2641-A3C2-73DE0DE88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Demand Paging</a:t>
            </a: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0C1EEDEC-25B8-5C4A-A559-FD19B5890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 marL="739775" indent="-2825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Bring a page into memory only when it is needed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Less I/O needed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Less memory needed 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Faster response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More users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Page is needed </a:t>
            </a:r>
            <a:r>
              <a:rPr lang="en-US" altLang="en-US" sz="2000" b="1">
                <a:solidFill>
                  <a:srgbClr val="000000"/>
                </a:solidFill>
                <a:latin typeface="Symbol" pitchFamily="2" charset="2"/>
              </a:rPr>
              <a:t>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reference to it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invalid reference </a:t>
            </a:r>
            <a:r>
              <a:rPr lang="en-US" altLang="en-US" sz="1600" b="1">
                <a:solidFill>
                  <a:srgbClr val="000000"/>
                </a:solidFill>
                <a:latin typeface="Symbol" pitchFamily="2" charset="2"/>
              </a:rPr>
              <a:t>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abort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not-in-memory </a:t>
            </a:r>
            <a:r>
              <a:rPr lang="en-US" altLang="en-US" sz="1600" b="1">
                <a:solidFill>
                  <a:srgbClr val="000000"/>
                </a:solidFill>
                <a:latin typeface="Symbol" pitchFamily="2" charset="2"/>
              </a:rPr>
              <a:t>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bring to memory</a:t>
            </a:r>
          </a:p>
          <a:p>
            <a:pPr>
              <a:spcBef>
                <a:spcPts val="500"/>
              </a:spcBef>
              <a:buClr>
                <a:srgbClr val="3366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3366FF"/>
                </a:solidFill>
                <a:latin typeface="Arial" panose="020B0604020202020204" pitchFamily="34" charset="0"/>
              </a:rPr>
              <a:t>Lazy swapper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– never swaps a page into memory unless page will be needed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Swapper that deals with pages is a </a:t>
            </a:r>
            <a:r>
              <a:rPr lang="en-US" altLang="en-US" sz="1600" b="1">
                <a:solidFill>
                  <a:srgbClr val="3366FF"/>
                </a:solidFill>
                <a:latin typeface="Arial" panose="020B0604020202020204" pitchFamily="34" charset="0"/>
              </a:rPr>
              <a:t>pager</a:t>
            </a:r>
          </a:p>
          <a:p>
            <a:pPr lvl="1">
              <a:spcBef>
                <a:spcPts val="400"/>
              </a:spcBef>
              <a:buClrTx/>
              <a:defRPr/>
            </a:pPr>
            <a:endParaRPr lang="en-US" altLang="en-US" sz="1600" b="1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A6887F96-BC66-884F-8166-BED7CD900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7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Demand Paging</a:t>
            </a: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9E49FD08-5CB4-4941-BD95-01698F96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675189"/>
            <a:ext cx="77724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Disk is larger than physical memory, so in-use virtual memory can be bigger than physical memory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Combined memory of running processes can also be much larger than physical memory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More programs fit into memory, allowing more concurrency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A7A61A52-2F95-AED6-2D30-926FD6ADB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996950"/>
            <a:ext cx="75247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9F785AE7-61BE-0647-A97A-6969E793D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7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Demand Paging</a:t>
            </a: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F04D0B6E-EA32-2E47-A88E-AD16DE42F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675189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Principle: transparent level of indirection (page table)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Supports flexible placement of physical data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Data could be on disk, or even across network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Variable location of data transparent to user program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Performance issue, not correctness issue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731AEB4A-F540-FAB7-3855-D31E23589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996950"/>
            <a:ext cx="75247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AEDF0C88-6A19-2542-8501-A588231C4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Demand Paging</a:t>
            </a: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8FC3D84D-9F4E-1943-BF2D-1D6B2E390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Demand Paging is Caching: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What is block size? (1 page)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What is the organization?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Fully associative: arbitrary virtual </a:t>
            </a:r>
            <a:r>
              <a:rPr lang="en-US" altLang="en-US" sz="1400" b="1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 physical mapping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How do we find a page in the cache?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Check TLB, then page-table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What is page replacement policy (LRU, random, etc.)?</a:t>
            </a:r>
          </a:p>
          <a:p>
            <a:pPr lvl="2">
              <a:spcBef>
                <a:spcPts val="350"/>
              </a:spcBef>
              <a:buClr>
                <a:srgbClr val="FF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FF0000"/>
                </a:solidFill>
                <a:latin typeface="Arial" charset="0"/>
              </a:rPr>
              <a:t>This is today’s topic!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What happens on a miss?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Page fault: go to disk, and possibly swap a page out to disk to make room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What happens on a write (write-through, write-back)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Definitely write-back!  Need a dirty bit!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07E7CA40-2D46-014D-BDD6-C54057419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63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Demand Paging</a:t>
            </a: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8F3CBE6B-6E13-E843-8ED5-79453E8B9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50976"/>
            <a:ext cx="7772400" cy="4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PTE helps us implement paging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Valid/invalid bit indicates if page is in memory or on disk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Suppose user references page with invalid PTE?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MMU traps to OS as a page fault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What does the OS do?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Choose an old page to replace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If old page is dirty, write contents back to disk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Invalidate PTE and any cached TLB entry for old page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Load new page into memory from disk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Update PTE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Continue thread from original faulting location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TLB for new page will be loaded when thread continues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While pulling pages off disk for one process, OS runs another process from ready queue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After all, the faulting process is essentially blocking on disk I/O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Suspended process sits on wait 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E309E611-5F72-9C46-8B8A-C1BE65542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4" y="2786063"/>
            <a:ext cx="5375275" cy="1854200"/>
          </a:xfrm>
          <a:prstGeom prst="rect">
            <a:avLst/>
          </a:prstGeom>
          <a:solidFill>
            <a:srgbClr val="CCCCCC"/>
          </a:solidFill>
          <a:ln w="9360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ea typeface="DejaVu Sans" pitchFamily="34" charset="0"/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1B3848CB-9222-D543-BC3A-981273C70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63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Demand Paging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D827FC80-5554-014F-9450-0B6B40E9D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50976"/>
            <a:ext cx="7772400" cy="4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PTE helps us implement paging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Valid/invalid bit indicates if page is in memory or on disk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Suppose user references page with invalid PTE?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MMU traps to OS as a page fault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What does the OS do?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Choose an old page to replace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If old page is dirty, write contents back to disk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Invalidate PTE and any cached TLB entry for old page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Load new page into memory from disk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Update PTE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Continue thread from original faulting location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TLB for new page will be loaded when thread continues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While pulling pages off disk for one process, OS runs another process from ready queue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After all, the faulting process is essentially blocking on disk I/O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Suspended process sits on wait queue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679327DA-6DF6-B948-A263-953FB4179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6" y="2828926"/>
            <a:ext cx="105058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b="1">
                <a:solidFill>
                  <a:srgbClr val="FF0000"/>
                </a:solidFill>
              </a:rPr>
              <a:t>Cache!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CD372E5F-0728-F142-ADE7-8FCC6C6FA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603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Valid-Invalid Bit</a:t>
            </a: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4D8D18B5-BDA0-1140-8133-E3354B885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1143000"/>
            <a:ext cx="72453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With each page table entry a valid–invalid bit is associated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>
                <a:solidFill>
                  <a:srgbClr val="000000"/>
                </a:solidFill>
                <a:latin typeface="Symbol" pitchFamily="2" charset="2"/>
              </a:rPr>
              <a:t>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in-memory,</a:t>
            </a:r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 i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>
                <a:solidFill>
                  <a:srgbClr val="000000"/>
                </a:solidFill>
                <a:latin typeface="Symbol" pitchFamily="2" charset="2"/>
              </a:rPr>
              <a:t>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not-in-memory)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Initially valid–invalid bit is set to</a:t>
            </a:r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 i 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on all entries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Example of a page table snapshot: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During address translation, if valid–invalid bit in page table entry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     is</a:t>
            </a:r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 I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>
                <a:solidFill>
                  <a:srgbClr val="000000"/>
                </a:solidFill>
                <a:latin typeface="Symbol" pitchFamily="2" charset="2"/>
              </a:rPr>
              <a:t>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page fault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E277A78-6222-8247-8267-0F1340229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3" y="2867025"/>
            <a:ext cx="1878012" cy="2667000"/>
          </a:xfrm>
          <a:prstGeom prst="rect">
            <a:avLst/>
          </a:prstGeom>
          <a:solidFill>
            <a:srgbClr val="FFFFFF"/>
          </a:solidFill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ea typeface="DejaVu Sans" pitchFamily="34" charset="0"/>
            </a:endParaRPr>
          </a:p>
        </p:txBody>
      </p:sp>
      <p:sp>
        <p:nvSpPr>
          <p:cNvPr id="18437" name="Line 4">
            <a:extLst>
              <a:ext uri="{FF2B5EF4-FFF2-40B4-BE49-F238E27FC236}">
                <a16:creationId xmlns:a16="http://schemas.microsoft.com/office/drawing/2014/main" id="{0B6892B4-9A34-8348-9D3B-AB36D0905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5950" y="3151189"/>
            <a:ext cx="1905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Verdana" charset="0"/>
              <a:ea typeface="DejaVu Sans" charset="0"/>
              <a:cs typeface="DejaVu Sans" charset="0"/>
            </a:endParaRPr>
          </a:p>
        </p:txBody>
      </p:sp>
      <p:sp>
        <p:nvSpPr>
          <p:cNvPr id="18438" name="Line 5">
            <a:extLst>
              <a:ext uri="{FF2B5EF4-FFF2-40B4-BE49-F238E27FC236}">
                <a16:creationId xmlns:a16="http://schemas.microsoft.com/office/drawing/2014/main" id="{5D6F2F2F-A285-1C41-B3FA-91CFBDB9B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5950" y="3455989"/>
            <a:ext cx="1905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Verdana" charset="0"/>
              <a:ea typeface="DejaVu Sans" charset="0"/>
              <a:cs typeface="DejaVu Sans" charset="0"/>
            </a:endParaRPr>
          </a:p>
        </p:txBody>
      </p:sp>
      <p:sp>
        <p:nvSpPr>
          <p:cNvPr id="18439" name="Line 6">
            <a:extLst>
              <a:ext uri="{FF2B5EF4-FFF2-40B4-BE49-F238E27FC236}">
                <a16:creationId xmlns:a16="http://schemas.microsoft.com/office/drawing/2014/main" id="{1676F40D-0955-8542-B78E-2A0087460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5950" y="3760789"/>
            <a:ext cx="1905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Verdana" charset="0"/>
              <a:ea typeface="DejaVu Sans" charset="0"/>
              <a:cs typeface="DejaVu Sans" charset="0"/>
            </a:endParaRPr>
          </a:p>
        </p:txBody>
      </p:sp>
      <p:sp>
        <p:nvSpPr>
          <p:cNvPr id="18440" name="Line 7">
            <a:extLst>
              <a:ext uri="{FF2B5EF4-FFF2-40B4-BE49-F238E27FC236}">
                <a16:creationId xmlns:a16="http://schemas.microsoft.com/office/drawing/2014/main" id="{B6FDA833-3F2F-F442-849E-1BD939797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5950" y="4065589"/>
            <a:ext cx="1905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Verdana" charset="0"/>
              <a:ea typeface="DejaVu Sans" charset="0"/>
              <a:cs typeface="DejaVu Sans" charset="0"/>
            </a:endParaRPr>
          </a:p>
        </p:txBody>
      </p:sp>
      <p:sp>
        <p:nvSpPr>
          <p:cNvPr id="18441" name="Line 8">
            <a:extLst>
              <a:ext uri="{FF2B5EF4-FFF2-40B4-BE49-F238E27FC236}">
                <a16:creationId xmlns:a16="http://schemas.microsoft.com/office/drawing/2014/main" id="{3CE6ED35-140C-4646-AE9C-F67C0C19A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5950" y="4370389"/>
            <a:ext cx="1905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Verdana" charset="0"/>
              <a:ea typeface="DejaVu Sans" charset="0"/>
              <a:cs typeface="DejaVu Sans" charset="0"/>
            </a:endParaRPr>
          </a:p>
        </p:txBody>
      </p:sp>
      <p:sp>
        <p:nvSpPr>
          <p:cNvPr id="18442" name="Line 9">
            <a:extLst>
              <a:ext uri="{FF2B5EF4-FFF2-40B4-BE49-F238E27FC236}">
                <a16:creationId xmlns:a16="http://schemas.microsoft.com/office/drawing/2014/main" id="{56C143DD-7558-AC4C-84E3-E6BD1F885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5950" y="4927600"/>
            <a:ext cx="1905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Verdana" charset="0"/>
              <a:ea typeface="DejaVu Sans" charset="0"/>
              <a:cs typeface="DejaVu Sans" charset="0"/>
            </a:endParaRPr>
          </a:p>
        </p:txBody>
      </p:sp>
      <p:sp>
        <p:nvSpPr>
          <p:cNvPr id="18443" name="Line 10">
            <a:extLst>
              <a:ext uri="{FF2B5EF4-FFF2-40B4-BE49-F238E27FC236}">
                <a16:creationId xmlns:a16="http://schemas.microsoft.com/office/drawing/2014/main" id="{2AD1CB18-61E8-BE41-B403-C9C1BA8974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5950" y="5208589"/>
            <a:ext cx="1905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Verdana" charset="0"/>
              <a:ea typeface="DejaVu Sans" charset="0"/>
              <a:cs typeface="DejaVu Sans" charset="0"/>
            </a:endParaRPr>
          </a:p>
        </p:txBody>
      </p:sp>
      <p:sp>
        <p:nvSpPr>
          <p:cNvPr id="18444" name="Line 11">
            <a:extLst>
              <a:ext uri="{FF2B5EF4-FFF2-40B4-BE49-F238E27FC236}">
                <a16:creationId xmlns:a16="http://schemas.microsoft.com/office/drawing/2014/main" id="{105468D1-0F3E-2D45-B5EC-40FA74043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3750" y="2541588"/>
            <a:ext cx="1588" cy="2971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Verdana" charset="0"/>
              <a:ea typeface="DejaVu Sans" charset="0"/>
              <a:cs typeface="DejaVu Sans" charset="0"/>
            </a:endParaRPr>
          </a:p>
        </p:txBody>
      </p:sp>
      <p:sp>
        <p:nvSpPr>
          <p:cNvPr id="18445" name="Text Box 12">
            <a:extLst>
              <a:ext uri="{FF2B5EF4-FFF2-40B4-BE49-F238E27FC236}">
                <a16:creationId xmlns:a16="http://schemas.microsoft.com/office/drawing/2014/main" id="{6883D01A-21E2-834E-AF61-5A5FB216A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733" y="2814620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 b="1">
                <a:solidFill>
                  <a:srgbClr val="FF0000"/>
                </a:solidFill>
                <a:latin typeface="Arial" charset="0"/>
              </a:rPr>
              <a:t>v</a:t>
            </a:r>
          </a:p>
        </p:txBody>
      </p:sp>
      <p:sp>
        <p:nvSpPr>
          <p:cNvPr id="18446" name="Text Box 13">
            <a:extLst>
              <a:ext uri="{FF2B5EF4-FFF2-40B4-BE49-F238E27FC236}">
                <a16:creationId xmlns:a16="http://schemas.microsoft.com/office/drawing/2014/main" id="{89FDD12E-71C2-924B-A8F6-4F00AA582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321" y="3116245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 b="1">
                <a:solidFill>
                  <a:srgbClr val="FF0000"/>
                </a:solidFill>
                <a:latin typeface="Arial" charset="0"/>
              </a:rPr>
              <a:t>v</a:t>
            </a:r>
          </a:p>
        </p:txBody>
      </p:sp>
      <p:sp>
        <p:nvSpPr>
          <p:cNvPr id="18447" name="Text Box 14">
            <a:extLst>
              <a:ext uri="{FF2B5EF4-FFF2-40B4-BE49-F238E27FC236}">
                <a16:creationId xmlns:a16="http://schemas.microsoft.com/office/drawing/2014/main" id="{B67BF6CD-405B-E54E-822E-5CC107B96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733" y="3416283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 b="1">
                <a:solidFill>
                  <a:srgbClr val="FF0000"/>
                </a:solidFill>
                <a:latin typeface="Arial" charset="0"/>
              </a:rPr>
              <a:t>v</a:t>
            </a:r>
          </a:p>
        </p:txBody>
      </p:sp>
      <p:sp>
        <p:nvSpPr>
          <p:cNvPr id="18448" name="Text Box 15">
            <a:extLst>
              <a:ext uri="{FF2B5EF4-FFF2-40B4-BE49-F238E27FC236}">
                <a16:creationId xmlns:a16="http://schemas.microsoft.com/office/drawing/2014/main" id="{45D1C691-53CE-4B42-9DE0-D20451FCB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321" y="3744895"/>
            <a:ext cx="309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 b="1">
                <a:solidFill>
                  <a:srgbClr val="FF0000"/>
                </a:solidFill>
                <a:latin typeface="Arial" charset="0"/>
              </a:rPr>
              <a:t>v</a:t>
            </a:r>
          </a:p>
        </p:txBody>
      </p:sp>
      <p:sp>
        <p:nvSpPr>
          <p:cNvPr id="18449" name="Text Box 16">
            <a:extLst>
              <a:ext uri="{FF2B5EF4-FFF2-40B4-BE49-F238E27FC236}">
                <a16:creationId xmlns:a16="http://schemas.microsoft.com/office/drawing/2014/main" id="{69FB554A-37DC-8E4E-9D8E-9FB92D070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587" y="4062395"/>
            <a:ext cx="2458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 b="1">
                <a:solidFill>
                  <a:srgbClr val="FF0000"/>
                </a:solidFill>
                <a:latin typeface="Arial" charset="0"/>
              </a:rPr>
              <a:t>i</a:t>
            </a:r>
          </a:p>
        </p:txBody>
      </p:sp>
      <p:sp>
        <p:nvSpPr>
          <p:cNvPr id="18450" name="Text Box 17">
            <a:extLst>
              <a:ext uri="{FF2B5EF4-FFF2-40B4-BE49-F238E27FC236}">
                <a16:creationId xmlns:a16="http://schemas.microsoft.com/office/drawing/2014/main" id="{2A9ABB34-9D28-154A-AF03-F87B2C333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587" y="4902183"/>
            <a:ext cx="2458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 b="1">
                <a:solidFill>
                  <a:srgbClr val="FF0000"/>
                </a:solidFill>
                <a:latin typeface="Arial" charset="0"/>
              </a:rPr>
              <a:t>i</a:t>
            </a:r>
          </a:p>
        </p:txBody>
      </p:sp>
      <p:sp>
        <p:nvSpPr>
          <p:cNvPr id="18451" name="Text Box 18">
            <a:extLst>
              <a:ext uri="{FF2B5EF4-FFF2-40B4-BE49-F238E27FC236}">
                <a16:creationId xmlns:a16="http://schemas.microsoft.com/office/drawing/2014/main" id="{D15F1371-B876-7643-BC76-5AE336DA0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587" y="5205395"/>
            <a:ext cx="2458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  <a:defRPr/>
            </a:pPr>
            <a:r>
              <a:rPr lang="en-US" altLang="en-US" b="1">
                <a:solidFill>
                  <a:srgbClr val="FF0000"/>
                </a:solidFill>
                <a:latin typeface="Arial" charset="0"/>
              </a:rPr>
              <a:t>i</a:t>
            </a:r>
          </a:p>
        </p:txBody>
      </p:sp>
      <p:sp>
        <p:nvSpPr>
          <p:cNvPr id="18452" name="Text Box 19">
            <a:extLst>
              <a:ext uri="{FF2B5EF4-FFF2-40B4-BE49-F238E27FC236}">
                <a16:creationId xmlns:a16="http://schemas.microsoft.com/office/drawing/2014/main" id="{56DF0F02-CAE5-CF4E-80E8-804E68C16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164" y="4444983"/>
            <a:ext cx="47671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>
              <a:spcBef>
                <a:spcPts val="1125"/>
              </a:spcBef>
              <a:buClrTx/>
              <a:defRPr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….</a:t>
            </a:r>
          </a:p>
        </p:txBody>
      </p:sp>
      <p:sp>
        <p:nvSpPr>
          <p:cNvPr id="18453" name="Text Box 20">
            <a:extLst>
              <a:ext uri="{FF2B5EF4-FFF2-40B4-BE49-F238E27FC236}">
                <a16:creationId xmlns:a16="http://schemas.microsoft.com/office/drawing/2014/main" id="{6FDA2CC8-CD71-1340-B0C4-E7770F05D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737" y="2538215"/>
            <a:ext cx="84700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Frame #</a:t>
            </a:r>
          </a:p>
        </p:txBody>
      </p:sp>
      <p:sp>
        <p:nvSpPr>
          <p:cNvPr id="18454" name="Text Box 21">
            <a:extLst>
              <a:ext uri="{FF2B5EF4-FFF2-40B4-BE49-F238E27FC236}">
                <a16:creationId xmlns:a16="http://schemas.microsoft.com/office/drawing/2014/main" id="{DBCAD3DC-2A48-5A49-BE3D-464F4B4A9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078" y="2538215"/>
            <a:ext cx="1356759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valid-invalid bit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1912C653-64E3-7448-9F84-0FB5958CC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355600"/>
            <a:ext cx="79121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Page Table When Some Pages Are Not in Main Memory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31A4EF3C-B97C-65BC-2D4B-813CA787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1243014"/>
            <a:ext cx="47434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>
            <a:extLst>
              <a:ext uri="{FF2B5EF4-FFF2-40B4-BE49-F238E27FC236}">
                <a16:creationId xmlns:a16="http://schemas.microsoft.com/office/drawing/2014/main" id="{CCBF04B5-FE6D-1E7B-5136-4802153FF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Sources of Cache Misses</a:t>
            </a:r>
          </a:p>
        </p:txBody>
      </p:sp>
      <p:sp>
        <p:nvSpPr>
          <p:cNvPr id="76803" name="Text Box 2">
            <a:extLst>
              <a:ext uri="{FF2B5EF4-FFF2-40B4-BE49-F238E27FC236}">
                <a16:creationId xmlns:a16="http://schemas.microsoft.com/office/drawing/2014/main" id="{10B6D63D-F572-CB36-2F74-3494815D4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Compulsory (cold start or process migration, first reference)</a:t>
            </a: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Capacity</a:t>
            </a: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Conflict (collision)</a:t>
            </a: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Coherence (invalidation)</a:t>
            </a:r>
          </a:p>
        </p:txBody>
      </p:sp>
      <p:pic>
        <p:nvPicPr>
          <p:cNvPr id="76804" name="Picture 3">
            <a:extLst>
              <a:ext uri="{FF2B5EF4-FFF2-40B4-BE49-F238E27FC236}">
                <a16:creationId xmlns:a16="http://schemas.microsoft.com/office/drawing/2014/main" id="{68C1E008-3E7F-C533-8E22-9015E1002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6" y="2482851"/>
            <a:ext cx="3567113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217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5CBA5727-C965-2D45-B4F8-61F7FE3CE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143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Steps in Handling a Page Fault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9E45B718-5B46-D163-7FAE-0C12955D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4" y="1516063"/>
            <a:ext cx="6156325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D56423-6A3C-A664-5E28-6CC802B5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56410815-751F-AC4C-9F42-BEAB1762D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Performance of Demand Paging</a:t>
            </a: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3DF6AB82-6F79-A340-9201-96659E5DD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 marL="739775" indent="-2825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Page Fault Rate 0 </a:t>
            </a:r>
            <a:r>
              <a:rPr lang="en-US" altLang="en-US" sz="2000" b="1">
                <a:solidFill>
                  <a:srgbClr val="000000"/>
                </a:solidFill>
                <a:latin typeface="Symbol" pitchFamily="2" charset="2"/>
              </a:rPr>
              <a:t>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Symbol" pitchFamily="2" charset="2"/>
              </a:rPr>
              <a:t>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1.0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if </a:t>
            </a:r>
            <a:r>
              <a:rPr lang="en-US" altLang="en-US" sz="16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= 0 no page faults 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if </a:t>
            </a:r>
            <a:r>
              <a:rPr lang="en-US" altLang="en-US" sz="16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= 1, every reference is a fault</a:t>
            </a:r>
            <a:b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Effective Access Time (EAT)</a:t>
            </a:r>
          </a:p>
          <a:p>
            <a:pPr>
              <a:spcBef>
                <a:spcPts val="500"/>
              </a:spcBef>
              <a:buClrTx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EAT = (1 – </a:t>
            </a:r>
            <a:r>
              <a:rPr lang="en-US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) x memory access</a:t>
            </a:r>
          </a:p>
          <a:p>
            <a:pPr>
              <a:spcBef>
                <a:spcPts val="500"/>
              </a:spcBef>
              <a:buClrTx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	+ </a:t>
            </a:r>
            <a:r>
              <a:rPr lang="en-US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(page fault overhead</a:t>
            </a:r>
          </a:p>
          <a:p>
            <a:pPr>
              <a:spcBef>
                <a:spcPts val="500"/>
              </a:spcBef>
              <a:buClrTx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	           + swap page out</a:t>
            </a:r>
          </a:p>
          <a:p>
            <a:pPr>
              <a:spcBef>
                <a:spcPts val="500"/>
              </a:spcBef>
              <a:buClrTx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	           + swap page in</a:t>
            </a:r>
          </a:p>
          <a:p>
            <a:pPr>
              <a:spcBef>
                <a:spcPts val="500"/>
              </a:spcBef>
              <a:buClrTx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		           + restart overhead</a:t>
            </a:r>
          </a:p>
          <a:p>
            <a:pPr>
              <a:spcBef>
                <a:spcPts val="500"/>
              </a:spcBef>
              <a:buClrTx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71E280F8-CE49-414C-B9F9-1957686A4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Demand Paging Example</a:t>
            </a: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24CECDE1-FD4F-AA41-8531-11097EED5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Memory access time = 200 nanoseconds</a:t>
            </a:r>
          </a:p>
          <a:p>
            <a:pPr>
              <a:spcBef>
                <a:spcPts val="500"/>
              </a:spcBef>
              <a:buClrTx/>
              <a:defRPr/>
            </a:pP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Average page-fault service time = 8 milliseconds</a:t>
            </a:r>
            <a:b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EAT = (1 – p) x 200 + p (8 milliseconds) </a:t>
            </a:r>
          </a:p>
          <a:p>
            <a:pPr>
              <a:spcBef>
                <a:spcPts val="500"/>
              </a:spcBef>
              <a:buClrTx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        = (1 – p)  x 200 + p x 8,000,000 </a:t>
            </a:r>
          </a:p>
          <a:p>
            <a:pPr>
              <a:spcBef>
                <a:spcPts val="500"/>
              </a:spcBef>
              <a:buClrTx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             = 200 x (1 – p) + p x 7,999,800</a:t>
            </a:r>
          </a:p>
          <a:p>
            <a:pPr>
              <a:spcBef>
                <a:spcPts val="500"/>
              </a:spcBef>
              <a:buClrTx/>
              <a:defRPr/>
            </a:pP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If one access out of 1,000 causes a page fault, then</a:t>
            </a:r>
          </a:p>
          <a:p>
            <a:pPr>
              <a:spcBef>
                <a:spcPts val="500"/>
              </a:spcBef>
              <a:buClrTx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        EAT = 8.2 microseconds. </a:t>
            </a:r>
          </a:p>
          <a:p>
            <a:pPr>
              <a:spcBef>
                <a:spcPts val="500"/>
              </a:spcBef>
              <a:buClrTx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     This is a slowdown by a factor of 40!!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E52ED716-3836-8E47-AAFA-2595C2857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Demand Paging</a:t>
            </a:r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0BA2E898-A2EE-8946-86DF-E635D8DE1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1139825" indent="-2254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Does software-loaded TLB need a use bit?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Two options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Hardware sets use bit in TLB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When TLB entry is replaced, software copies use bit back to page table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Software manages TLB entries as FIFO list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Everything not in TLB is Second-Chance list, managed as strict LRU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Core Map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Page tables map virtual page </a:t>
            </a:r>
            <a:r>
              <a:rPr lang="en-US" altLang="en-US" sz="1600" b="1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 physical page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Do we need a reverse mapping (i.e. physical page </a:t>
            </a:r>
            <a:r>
              <a:rPr lang="en-US" altLang="en-US" sz="1600" b="1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 virtual page)?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Yes, clock algorithm runs through page frames.  If sharing, then multiple virtual-pages per physical frame can exist</a:t>
            </a:r>
          </a:p>
          <a:p>
            <a:pPr lvl="2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Can’t push page out to disk without invalidating all of the PTEs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47572-E8E0-D85A-3F5E-01271923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0BDB0B3E-DF38-7E4C-8610-31731E642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Copy-on-Write</a:t>
            </a: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32594B77-0758-784A-A87E-BDC08F33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Copy-on-Write (COW) allows both parent and child processes to initially </a:t>
            </a:r>
            <a:r>
              <a:rPr lang="en-US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share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the same pages in memory</a:t>
            </a: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If either process modifies a shared page, only then is the page copied</a:t>
            </a:r>
          </a:p>
          <a:p>
            <a:pPr>
              <a:spcBef>
                <a:spcPts val="500"/>
              </a:spcBef>
              <a:defRPr/>
            </a:pP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COW allows more efficient process creation as only modified pages are copied</a:t>
            </a:r>
          </a:p>
          <a:p>
            <a:pPr>
              <a:spcBef>
                <a:spcPts val="500"/>
              </a:spcBef>
              <a:defRPr/>
            </a:pP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Free pages are allocated from a pool of zeroed-out pages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8CF2687D-C1FA-094D-AA43-4BF542EA3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Before Process 1 Modifies Page C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1DF7BD5D-420C-30E2-7C8C-F1247126E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6" y="1652588"/>
            <a:ext cx="74898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DA5A0C1F-4CE0-0F41-8621-EAE92CCCF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After Process 1 Modifies Page C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66B7395A-35DC-844C-BF71-2D0961C6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2044701"/>
            <a:ext cx="6731000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D6C7FEA0-CAEE-6348-82C8-B59B24729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Page Replacement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B78B256D-7BD7-64F8-02CF-EF3DAC8C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6" y="1357313"/>
            <a:ext cx="6488113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801F5146-7323-5949-94FE-53E50886F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Page Replacement Algorithms</a:t>
            </a:r>
          </a:p>
        </p:txBody>
      </p:sp>
      <p:sp>
        <p:nvSpPr>
          <p:cNvPr id="37891" name="Text Box 2">
            <a:extLst>
              <a:ext uri="{FF2B5EF4-FFF2-40B4-BE49-F238E27FC236}">
                <a16:creationId xmlns:a16="http://schemas.microsoft.com/office/drawing/2014/main" id="{0ABA4CF8-5F26-8B4C-A7B0-50515A716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85900"/>
            <a:ext cx="77724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 marL="739775" indent="-2825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Replacement is a performance issue: the cost of being wrong is high (going to disk)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Keep “important” pages in memory, not toss them out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FIFO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Throw out oldest page.  Be fair – let every page live in memory for same amount of time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Bad, because throws out heavily used pages instead of infrequently used ones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MIN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Replace page that won’t be used for the longest time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Great, but can’t know the future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Used for comparison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RANDOM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Simple: typical solution for TLB’s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Unpredictable, makes it hard to make real-time guarantees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0497491D-EEAB-AD41-9A27-37D2891EA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Page Replacement Algorithms</a:t>
            </a: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BB07F281-30F2-6647-91EA-DBCE51275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1349376"/>
            <a:ext cx="6457950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Want lowest page-fault rate</a:t>
            </a:r>
          </a:p>
          <a:p>
            <a:pPr>
              <a:spcBef>
                <a:spcPts val="500"/>
              </a:spcBef>
              <a:buClrTx/>
              <a:defRPr/>
            </a:pP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Evaluate algorithm by running it on a particular string of memory references (reference string) and computing the number of page faults on that string</a:t>
            </a:r>
          </a:p>
          <a:p>
            <a:pPr>
              <a:spcBef>
                <a:spcPts val="500"/>
              </a:spcBef>
              <a:buClrTx/>
              <a:defRPr/>
            </a:pP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In all our examples, the reference string is </a:t>
            </a:r>
          </a:p>
          <a:p>
            <a:pPr>
              <a:spcBef>
                <a:spcPts val="500"/>
              </a:spcBef>
              <a:buClrTx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	   </a:t>
            </a:r>
          </a:p>
          <a:p>
            <a:pPr>
              <a:spcBef>
                <a:spcPts val="500"/>
              </a:spcBef>
              <a:buClrTx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             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1, 2, 3, 4, 1, 2, 5, 1, 2, 3, 4, 5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rake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8860</Words>
  <Application>Microsoft Office PowerPoint</Application>
  <PresentationFormat>Widescreen</PresentationFormat>
  <Paragraphs>1357</Paragraphs>
  <Slides>160</Slides>
  <Notes>155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160</vt:i4>
      </vt:variant>
    </vt:vector>
  </HeadingPairs>
  <TitlesOfParts>
    <vt:vector size="172" baseType="lpstr">
      <vt:lpstr>Aptos</vt:lpstr>
      <vt:lpstr>Arial</vt:lpstr>
      <vt:lpstr>Calibri</vt:lpstr>
      <vt:lpstr>Consolas</vt:lpstr>
      <vt:lpstr>Courier New</vt:lpstr>
      <vt:lpstr>DejaVu Sans</vt:lpstr>
      <vt:lpstr>Goudy Old Style</vt:lpstr>
      <vt:lpstr>Symbol</vt:lpstr>
      <vt:lpstr>Times New Roman</vt:lpstr>
      <vt:lpstr>Verdana</vt:lpstr>
      <vt:lpstr>Wingdings</vt:lpstr>
      <vt:lpstr>MarrakeshVTI</vt:lpstr>
      <vt:lpstr>Virtual Memory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Memory Hierarchy Tour</vt:lpstr>
      <vt:lpstr>Linux Pages</vt:lpstr>
      <vt:lpstr>Linux Pages</vt:lpstr>
      <vt:lpstr>Zones</vt:lpstr>
      <vt:lpstr>Kernel Page Allocation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Mongan, William</dc:creator>
  <cp:lastModifiedBy>Mongan, William</cp:lastModifiedBy>
  <cp:revision>91</cp:revision>
  <dcterms:created xsi:type="dcterms:W3CDTF">2024-01-11T18:12:50Z</dcterms:created>
  <dcterms:modified xsi:type="dcterms:W3CDTF">2024-01-12T21:58:15Z</dcterms:modified>
</cp:coreProperties>
</file>