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03" r:id="rId3"/>
    <p:sldId id="304" r:id="rId4"/>
    <p:sldId id="305" r:id="rId5"/>
    <p:sldId id="284" r:id="rId6"/>
    <p:sldId id="353" r:id="rId7"/>
    <p:sldId id="285" r:id="rId8"/>
    <p:sldId id="286" r:id="rId9"/>
    <p:sldId id="354" r:id="rId10"/>
    <p:sldId id="287" r:id="rId11"/>
    <p:sldId id="288" r:id="rId12"/>
    <p:sldId id="355" r:id="rId13"/>
    <p:sldId id="289" r:id="rId14"/>
    <p:sldId id="290" r:id="rId15"/>
    <p:sldId id="291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6" r:id="rId32"/>
    <p:sldId id="327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7" r:id="rId45"/>
    <p:sldId id="348" r:id="rId46"/>
    <p:sldId id="349" r:id="rId47"/>
    <p:sldId id="350" r:id="rId48"/>
    <p:sldId id="351" r:id="rId49"/>
    <p:sldId id="35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961" autoAdjust="0"/>
  </p:normalViewPr>
  <p:slideViewPr>
    <p:cSldViewPr snapToGrid="0">
      <p:cViewPr varScale="1">
        <p:scale>
          <a:sx n="78" d="100"/>
          <a:sy n="78" d="100"/>
        </p:scale>
        <p:origin x="3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68C49-1136-4CD6-BF84-09BF06A9E6E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32FD0-8EFD-48B5-A1D0-1004723E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1E9AAAAB-9044-43EA-8EC9-2A08A8619C5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E2B343-D10E-47D0-BCF3-594CB4BCE8DB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5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2A6952A4-3998-4532-AD49-43A8151E084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8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B529B25F-FD8F-4F41-A699-02922621CFE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6C194CB-9264-46C7-A143-202309986704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87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914EA11B-959E-4C48-97A1-40C5EA65B3C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BD89CC-75E1-407C-AD90-E2AABB62AFC1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39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8010C5EB-BFA6-4646-9A1B-AD8691F36B9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87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453CE0F7-E341-484F-AFED-08FEFD84779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1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3E013664-5F72-44F2-82CB-FBF8C6DB83A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46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C7770EF9-9675-4E2A-B0F4-4D3EDF3934C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22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2A95435E-1588-46CE-8BBA-CFA540B824F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24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4859E31C-7355-4571-85BE-BFE5632B363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66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41C30641-E44F-482F-B8C6-FF2379307CF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A2BBB09-6395-4F87-AB13-B18C584CA323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3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93D19127-9972-42F0-BA93-BABDA5516A6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408E616-7D65-4EE1-A489-1C244B7C3DFC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73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C67DA7E5-4894-4232-8B64-52D2A6826E6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A8F70C9-911B-47C0-B457-DC1FF36D75A0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74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FE0A985B-DC10-4F95-B58C-3BDCBB5DA19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828809-5A7B-443B-B68A-D1CAF6C4E8EF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73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D00349BD-676E-4878-8E2A-4F465FC414D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93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58A7560C-FCC1-4062-ABC0-4C9B07B377E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11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7A3BF2C5-70FE-48FB-B202-8AF8ACCA567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08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F8B27082-7AEC-4D8E-8101-A5290FC59D6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61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DC9E8269-E8CF-46EC-BC4B-0E84C5A9E79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20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2187E551-3B32-44F9-B445-338F718A339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39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31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325DF321-A77C-4A10-8BC3-2DFA1BA7FC3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23461C-DE44-44D4-8CAC-B611BBA05EE5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54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5F238743-4B37-4A26-8C18-D700DA5EF42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5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35A07C0E-E0AE-461A-81E1-F9CAA9EFEF3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4B582FD-1034-4335-9141-3CD7E63BB101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15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0319B33B-39B1-4C6B-BAC5-C6D0442D714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01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63C43C7D-9E35-4FA8-A2FC-5066FB21393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852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3C7C124B-8135-479B-9021-BC80B0643FC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16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3C7C124B-8135-479B-9021-BC80B0643FC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15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3C7C124B-8135-479B-9021-BC80B0643FC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41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3C7C124B-8135-479B-9021-BC80B0643FC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417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3C7C124B-8135-479B-9021-BC80B0643FC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94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3C7C124B-8135-479B-9021-BC80B0643FC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49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8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87E7CE21-FE87-4357-AF48-CF1AAD9380C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4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A113BE92-A81B-4D25-84EE-565BFF205B0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BD7042-00C8-4D6B-9846-A5CCC98435B1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3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5AACAFAC-1AA3-423F-9454-B5CEF8CA690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11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AF543086-7E25-4454-8FA2-CD8B98E7F18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2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66E7217D-C837-4629-BC3F-AEEFBBDC7A8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5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/>
            <a:fld id="{20071D87-650C-4A7B-B5D9-631A9746957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609600"/>
            <a:ext cx="109728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| </a:t>
            </a:r>
            <a:fld id="{BA13C625-9B67-4A70-A9C3-06D9E61B09A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3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7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7AAEFC-156E-1144-8D57-FBE2CD3B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ite structure">
            <a:extLst>
              <a:ext uri="{FF2B5EF4-FFF2-40B4-BE49-F238E27FC236}">
                <a16:creationId xmlns:a16="http://schemas.microsoft.com/office/drawing/2014/main" id="{C59A77E4-1AD6-0CEC-D494-35A5030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4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64930-DB0F-3E8B-519A-EF6FDBE64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389" y="1826096"/>
            <a:ext cx="3149221" cy="214269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Threading and Cache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C5C5-C68F-0D05-AEBF-4F6F46053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7593" y="4196605"/>
            <a:ext cx="3876812" cy="948601"/>
          </a:xfrm>
        </p:spPr>
        <p:txBody>
          <a:bodyPr anchor="t">
            <a:normAutofit fontScale="62500" lnSpcReduction="2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William M. Mongan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From Bryant and </a:t>
            </a:r>
            <a:r>
              <a:rPr lang="en-US" dirty="0" err="1">
                <a:solidFill>
                  <a:srgbClr val="FFFFFF"/>
                </a:solidFill>
              </a:rPr>
              <a:t>O’Hallaron</a:t>
            </a:r>
            <a:r>
              <a:rPr lang="en-US" dirty="0">
                <a:solidFill>
                  <a:srgbClr val="FFFFFF"/>
                </a:solidFill>
              </a:rPr>
              <a:t>: Computer Systems – A Programmer’s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101339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3914FFA2-E453-01E3-AA6D-78EE90C55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Thread Cooperation</a:t>
            </a: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C4892F8-CE0A-04A0-FD6F-6E4EDCF3B9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6744" y="1731089"/>
            <a:ext cx="6983016" cy="46970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Voting Example: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None/>
            </a:pP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How to speed it up?</a:t>
            </a:r>
          </a:p>
          <a:p>
            <a:pPr marL="498929" lvl="1"/>
            <a:r>
              <a:rPr lang="en-US" altLang="en-US" dirty="0"/>
              <a:t>Process more than one request at a time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C617420-2AEA-8E45-DE6F-B3B8DF90BF0F}"/>
              </a:ext>
            </a:extLst>
          </p:cNvPr>
          <p:cNvSpPr>
            <a:spLocks/>
          </p:cNvSpPr>
          <p:nvPr/>
        </p:nvSpPr>
        <p:spPr bwMode="auto">
          <a:xfrm>
            <a:off x="1975485" y="2321718"/>
            <a:ext cx="615255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1: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processVote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(id){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2:   c =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getCandidate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(id);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3:  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c++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4:  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storeVote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(id, c);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5: }</a:t>
            </a:r>
          </a:p>
        </p:txBody>
      </p:sp>
      <p:sp>
        <p:nvSpPr>
          <p:cNvPr id="63495" name="Rectangle 6">
            <a:extLst>
              <a:ext uri="{FF2B5EF4-FFF2-40B4-BE49-F238E27FC236}">
                <a16:creationId xmlns:a16="http://schemas.microsoft.com/office/drawing/2014/main" id="{B6EA0AFB-EC93-0248-417E-D7005714F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BB88F6-7C78-4DC7-A09E-24613C33F86E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2A89CD90-4B2B-C02D-4388-9E439E583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BC46C08-9859-1252-1E42-FE098A9929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2361" y="4214812"/>
            <a:ext cx="7340203" cy="2643188"/>
          </a:xfrm>
        </p:spPr>
        <p:txBody>
          <a:bodyPr/>
          <a:lstStyle/>
          <a:p>
            <a:pPr eaLnBrk="1" hangingPunct="1"/>
            <a:r>
              <a:rPr lang="en-US" altLang="en-US" sz="2320"/>
              <a:t>Most of the time everything is fine, but a race condition exists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2F85856-0B00-40D1-2BBA-BFB425322644}"/>
              </a:ext>
            </a:extLst>
          </p:cNvPr>
          <p:cNvSpPr>
            <a:spLocks/>
          </p:cNvSpPr>
          <p:nvPr/>
        </p:nvSpPr>
        <p:spPr bwMode="auto">
          <a:xfrm>
            <a:off x="2063829" y="1830585"/>
            <a:ext cx="615255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1: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processVote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(id){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2:   c =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getCandidate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(id);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3:  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c++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4:  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storeVote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(id, c);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5: }</a:t>
            </a:r>
          </a:p>
        </p:txBody>
      </p:sp>
      <p:pic>
        <p:nvPicPr>
          <p:cNvPr id="63493" name="Picture 4">
            <a:extLst>
              <a:ext uri="{FF2B5EF4-FFF2-40B4-BE49-F238E27FC236}">
                <a16:creationId xmlns:a16="http://schemas.microsoft.com/office/drawing/2014/main" id="{71A3B161-2259-4392-A673-981C2458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04" y="4750593"/>
            <a:ext cx="1714500" cy="1714500"/>
          </a:xfrm>
          <a:prstGeom prst="rect">
            <a:avLst/>
          </a:prstGeom>
          <a:noFill/>
          <a:ln>
            <a:noFill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6">
            <a:extLst>
              <a:ext uri="{FF2B5EF4-FFF2-40B4-BE49-F238E27FC236}">
                <a16:creationId xmlns:a16="http://schemas.microsoft.com/office/drawing/2014/main" id="{097ABF3B-674B-4325-8626-0996EB73C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F03B1A-C1D9-4F58-9126-E44B49A316E1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1317BFE0-C741-6740-E28A-BA0C6EF78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</a:t>
            </a: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59ADF7D-528B-4CF4-3D6E-4588EE8FDF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7459" y="4214812"/>
            <a:ext cx="7905006" cy="2643188"/>
          </a:xfrm>
        </p:spPr>
        <p:txBody>
          <a:bodyPr/>
          <a:lstStyle/>
          <a:p>
            <a:pPr eaLnBrk="1" hangingPunct="1"/>
            <a:r>
              <a:rPr lang="en-US" altLang="en-US" sz="2320"/>
              <a:t>Most of the time everything is fine, but a race condition exists</a:t>
            </a:r>
          </a:p>
          <a:p>
            <a:pPr eaLnBrk="1" hangingPunct="1"/>
            <a:r>
              <a:rPr lang="en-US" altLang="en-US" sz="2320"/>
              <a:t>If two threads make the call with the same id and a context switch happens after line 2, but before line 3, what is the value of the stored c?</a:t>
            </a:r>
          </a:p>
          <a:p>
            <a:pPr eaLnBrk="1" hangingPunct="1">
              <a:buFontTx/>
              <a:buNone/>
            </a:pPr>
            <a:endParaRPr lang="en-US" altLang="en-US" sz="2320"/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F2AA094-1180-E9AE-C49A-25A9383D02D4}"/>
              </a:ext>
            </a:extLst>
          </p:cNvPr>
          <p:cNvSpPr>
            <a:spLocks/>
          </p:cNvSpPr>
          <p:nvPr/>
        </p:nvSpPr>
        <p:spPr bwMode="auto">
          <a:xfrm>
            <a:off x="2148927" y="1830585"/>
            <a:ext cx="615255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3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1: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processVote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(id){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2:   c =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getCandidate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(id);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3:  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c++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4:   </a:t>
            </a:r>
            <a:r>
              <a:rPr lang="en-US" altLang="en-US" sz="3023" b="0" dirty="0" err="1">
                <a:latin typeface="Courier New" panose="02070309020205020404" pitchFamily="49" charset="0"/>
                <a:sym typeface="Courier New" panose="02070309020205020404" pitchFamily="49" charset="0"/>
              </a:rPr>
              <a:t>storeVote</a:t>
            </a: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(id, c);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23" b="0" dirty="0">
                <a:latin typeface="Courier New" panose="02070309020205020404" pitchFamily="49" charset="0"/>
                <a:sym typeface="Courier New" panose="02070309020205020404" pitchFamily="49" charset="0"/>
              </a:rPr>
              <a:t>5: }</a:t>
            </a:r>
          </a:p>
        </p:txBody>
      </p:sp>
      <p:sp>
        <p:nvSpPr>
          <p:cNvPr id="65543" name="Rectangle 6">
            <a:extLst>
              <a:ext uri="{FF2B5EF4-FFF2-40B4-BE49-F238E27FC236}">
                <a16:creationId xmlns:a16="http://schemas.microsoft.com/office/drawing/2014/main" id="{11D6BA44-48EE-7BC0-12D4-3E0D2B201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D003E8-CA12-4DEE-9AB8-96F59FB2F4A6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D6E3CF39-6F36-2657-E9FB-B41EC62E5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Atomic Operations</a:t>
            </a: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10BAC0C-D695-D8B6-AA20-94316CABEE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Calls that are guaranteed to run to completion or not at all</a:t>
            </a:r>
          </a:p>
          <a:p>
            <a:pPr eaLnBrk="1" hangingPunct="1"/>
            <a:r>
              <a:rPr lang="en-US" altLang="en-US"/>
              <a:t>On most machines memory references and assignments of words are atomic</a:t>
            </a:r>
          </a:p>
          <a:p>
            <a:pPr eaLnBrk="1" hangingPunct="1"/>
            <a:r>
              <a:rPr lang="en-US" altLang="en-US"/>
              <a:t>Many instructions are not</a:t>
            </a:r>
          </a:p>
          <a:p>
            <a:pPr eaLnBrk="1" hangingPunct="1"/>
            <a:r>
              <a:rPr lang="en-US" altLang="en-US"/>
              <a:t>Threaded programs must work for all possible interleaving of context switching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5EF171D3-0F8F-F896-39F6-2C8595E12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ABD5D1-8772-4067-ACBD-1228B452D596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0E6FF79A-F068-22F6-F985-8147A5C72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Therac - 25</a:t>
            </a: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F7B39EAF-9DD0-DC96-8941-FEA5F3E7D1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Machine for radiation therapy</a:t>
            </a:r>
          </a:p>
          <a:p>
            <a:pPr marL="498929" lvl="1"/>
            <a:r>
              <a:rPr lang="en-US" altLang="en-US"/>
              <a:t>Software control or electron accelerator and and beam/Xray production</a:t>
            </a:r>
          </a:p>
          <a:p>
            <a:pPr marL="498929" lvl="1"/>
            <a:r>
              <a:rPr lang="en-US" altLang="en-US"/>
              <a:t>Software control of dosage</a:t>
            </a:r>
          </a:p>
          <a:p>
            <a:pPr eaLnBrk="1" hangingPunct="1"/>
            <a:r>
              <a:rPr lang="en-US" altLang="en-US"/>
              <a:t>Software error caused the deaths of several patients</a:t>
            </a:r>
          </a:p>
          <a:p>
            <a:pPr marL="498929" lvl="1"/>
            <a:r>
              <a:rPr lang="en-US" altLang="en-US"/>
              <a:t>Race conditions on shared variables</a:t>
            </a:r>
          </a:p>
          <a:p>
            <a:pPr marL="498929" lvl="1"/>
            <a:r>
              <a:rPr lang="en-US" altLang="en-US"/>
              <a:t>“They determined that data entry speed during editing was a key factor in producing the error conditions.”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2E03F104-CD55-38E8-7CF5-A744883FD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6AE2E1-4755-4961-A6E3-7BFEE9EAF5D6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179C74F0-B85A-54FD-10F8-33D449946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354" y="375047"/>
            <a:ext cx="7773293" cy="1143000"/>
          </a:xfrm>
        </p:spPr>
        <p:txBody>
          <a:bodyPr/>
          <a:lstStyle/>
          <a:p>
            <a:pPr eaLnBrk="1" hangingPunct="1"/>
            <a:r>
              <a:rPr lang="en-US" altLang="en-US"/>
              <a:t>Definitions</a:t>
            </a: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564EAEB-5F83-CF26-650B-4F756AA38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84797" y="1232297"/>
            <a:ext cx="7773293" cy="411435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180"/>
              <a:t>Synchronization</a:t>
            </a:r>
          </a:p>
          <a:p>
            <a:pPr marL="498929" lvl="1">
              <a:spcBef>
                <a:spcPts val="773"/>
              </a:spcBef>
            </a:pPr>
            <a:r>
              <a:rPr lang="en-US" altLang="en-US" sz="2180"/>
              <a:t>Using atomic operations to ensure cooperation</a:t>
            </a:r>
          </a:p>
          <a:p>
            <a:pPr>
              <a:spcBef>
                <a:spcPts val="773"/>
              </a:spcBef>
            </a:pPr>
            <a:r>
              <a:rPr lang="en-US" altLang="en-US" sz="2180"/>
              <a:t>Mutual Exclusion</a:t>
            </a:r>
          </a:p>
          <a:p>
            <a:pPr marL="498929" lvl="1">
              <a:spcBef>
                <a:spcPts val="773"/>
              </a:spcBef>
            </a:pPr>
            <a:r>
              <a:rPr lang="en-US" altLang="en-US" sz="2180"/>
              <a:t>Ensuring that only one thread does a particular thing at a time</a:t>
            </a:r>
          </a:p>
          <a:p>
            <a:pPr>
              <a:spcBef>
                <a:spcPts val="773"/>
              </a:spcBef>
            </a:pPr>
            <a:r>
              <a:rPr lang="en-US" altLang="en-US" sz="2180"/>
              <a:t>Critical Section</a:t>
            </a:r>
          </a:p>
          <a:p>
            <a:pPr marL="498929" lvl="1">
              <a:spcBef>
                <a:spcPts val="773"/>
              </a:spcBef>
            </a:pPr>
            <a:r>
              <a:rPr lang="en-US" altLang="en-US" sz="2180"/>
              <a:t>Piece of code that only one thread at a time should execute</a:t>
            </a:r>
          </a:p>
          <a:p>
            <a:pPr>
              <a:spcBef>
                <a:spcPts val="773"/>
              </a:spcBef>
            </a:pPr>
            <a:r>
              <a:rPr lang="en-US" altLang="en-US" sz="2180"/>
              <a:t>Lock</a:t>
            </a:r>
          </a:p>
          <a:p>
            <a:pPr marL="498929" lvl="1">
              <a:spcBef>
                <a:spcPts val="773"/>
              </a:spcBef>
            </a:pPr>
            <a:r>
              <a:rPr lang="en-US" altLang="en-US" sz="2180"/>
              <a:t>Prevents someone from doing something</a:t>
            </a:r>
          </a:p>
          <a:p>
            <a:pPr marL="498929" lvl="1">
              <a:spcBef>
                <a:spcPts val="773"/>
              </a:spcBef>
            </a:pPr>
            <a:r>
              <a:rPr lang="en-US" altLang="en-US" sz="2180"/>
              <a:t>Lock before a critical section</a:t>
            </a:r>
          </a:p>
          <a:p>
            <a:pPr marL="498929" lvl="1">
              <a:spcBef>
                <a:spcPts val="773"/>
              </a:spcBef>
            </a:pPr>
            <a:r>
              <a:rPr lang="en-US" altLang="en-US" sz="2180"/>
              <a:t>Unlock when leaving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09D00EA0-1DF8-1677-0F39-F301A084D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B395E5-A369-4638-BB5B-0A64B1CE2BC6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81201" y="-457200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Pthreads: POSIX Threads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981201" y="685800"/>
            <a:ext cx="8228013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458787" indent="-457200"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Pthreads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is a standard set of C library functions for multithreaded programming</a:t>
            </a:r>
          </a:p>
          <a:p>
            <a:pPr marL="515937" lvl="1" indent="-342900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IEEE Portable Operating System Interface, POSIX, section 1003.1 standard, 1995</a:t>
            </a:r>
          </a:p>
          <a:p>
            <a:pPr marL="458787" indent="-457200"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Library (60+ functions)</a:t>
            </a:r>
          </a:p>
          <a:p>
            <a:pPr marL="515937" lvl="1" indent="-342900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Thread management: create, exit, detach, join, . . .</a:t>
            </a:r>
          </a:p>
          <a:p>
            <a:pPr marL="515937" lvl="1" indent="-342900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Thread cancellation</a:t>
            </a:r>
          </a:p>
          <a:p>
            <a:pPr marL="515937" lvl="1" indent="-342900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Mutex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locks: </a:t>
            </a:r>
            <a:r>
              <a:rPr lang="en-US" alt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init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, destroy, lock, unlock, . . .</a:t>
            </a:r>
          </a:p>
          <a:p>
            <a:pPr marL="515937" lvl="1" indent="-342900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Condition variables: </a:t>
            </a:r>
            <a:r>
              <a:rPr lang="en-US" alt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init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, destroy, wait, timed wait, . . .</a:t>
            </a:r>
          </a:p>
          <a:p>
            <a:pPr marL="458787" indent="-457200"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Programs must include the file </a:t>
            </a:r>
            <a:r>
              <a:rPr lang="en-US" altLang="en-US" sz="2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pthread.h</a:t>
            </a:r>
            <a:endParaRPr lang="en-US" altLang="en-US" sz="2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458787" indent="-457200"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Programs must be linked with the </a:t>
            </a:r>
            <a:r>
              <a:rPr lang="en-US" alt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library </a:t>
            </a:r>
          </a:p>
          <a:p>
            <a:pPr marL="458787" indent="-457200"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600" b="1" dirty="0">
                <a:solidFill>
                  <a:srgbClr val="000000"/>
                </a:solidFill>
                <a:latin typeface="Courier New" panose="02070309020205020404" pitchFamily="49" charset="0"/>
              </a:rPr>
              <a:t>-</a:t>
            </a:r>
            <a:r>
              <a:rPr lang="en-US" altLang="en-US" sz="2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lpthread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1256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828800" y="-152400"/>
            <a:ext cx="79629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Posix Threads (Pthreads) Interface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43088" y="841375"/>
            <a:ext cx="867251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39775" indent="-28257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600" i="1" dirty="0" err="1">
                <a:solidFill>
                  <a:srgbClr val="C00000"/>
                </a:solidFill>
                <a:latin typeface="Calibri" panose="020F0502020204030204" pitchFamily="34" charset="0"/>
              </a:rPr>
              <a:t>Pthreads</a:t>
            </a:r>
            <a:r>
              <a:rPr lang="en-US" altLang="en-US" sz="2600" i="1" dirty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Standard interface for ~60 functions that manipulate threads from C programs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Threads run thread routines:</a:t>
            </a:r>
          </a:p>
          <a:p>
            <a:pPr lvl="2" eaLnBrk="1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*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threadroutine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(void *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vargp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Creating and reaping threads</a:t>
            </a:r>
          </a:p>
          <a:p>
            <a:pPr lvl="2" eaLnBrk="1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*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tid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, …, 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func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*f, void *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tid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, void **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thread_return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Determining your thread ID</a:t>
            </a:r>
          </a:p>
          <a:p>
            <a:pPr lvl="2" eaLnBrk="1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pthread_self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1F497D"/>
              </a:buClr>
              <a:buFont typeface="Arial" panose="020B0604020202020204" pitchFamily="34" charset="0"/>
              <a:buChar char="–"/>
            </a:pPr>
            <a:r>
              <a:rPr lang="en-US" altLang="en-US" sz="2200" dirty="0">
                <a:solidFill>
                  <a:srgbClr val="1F497D"/>
                </a:solidFill>
                <a:latin typeface="Calibri" panose="020F0502020204030204" pitchFamily="34" charset="0"/>
              </a:rPr>
              <a:t>Terminating threads</a:t>
            </a:r>
          </a:p>
          <a:p>
            <a:pPr lvl="2" eaLnBrk="1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pthread_cancel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tid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pthread_exit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(void *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thread_return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(in primary thread routine terminates the thread)</a:t>
            </a:r>
          </a:p>
          <a:p>
            <a:pPr lvl="2" eaLnBrk="1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exit()</a:t>
            </a:r>
            <a:r>
              <a:rPr lang="en-US" altLang="en-US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(terminates all threads) 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Synchronizing access to shared variables</a:t>
            </a:r>
          </a:p>
        </p:txBody>
      </p:sp>
    </p:spTree>
    <p:extLst>
      <p:ext uri="{BB962C8B-B14F-4D97-AF65-F5344CB8AC3E}">
        <p14:creationId xmlns:p14="http://schemas.microsoft.com/office/powerpoint/2010/main" val="366643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981201" y="-304800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pthread_create()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981201" y="771526"/>
            <a:ext cx="8228013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2286000" indent="-4556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Creates a new thread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endParaRPr lang="en-US" altLang="en-US" sz="15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15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 			</a:t>
            </a:r>
            <a:r>
              <a:rPr lang="en-US" altLang="en-US" sz="15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 *thread,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altLang="en-US" sz="15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pthread_attr_t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 *</a:t>
            </a:r>
            <a:r>
              <a:rPr lang="en-US" altLang="en-US" sz="15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attr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500" b="1" dirty="0">
                <a:solidFill>
                  <a:srgbClr val="CCCCFF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void * (*</a:t>
            </a:r>
            <a:r>
              <a:rPr lang="en-US" altLang="en-US" sz="15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start_routine</a:t>
            </a:r>
            <a:r>
              <a:rPr lang="en-US" alt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) (void *)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void *</a:t>
            </a:r>
            <a:r>
              <a:rPr lang="en-US" altLang="en-US" sz="15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1" eaLnBrk="1" hangingPunct="1">
              <a:lnSpc>
                <a:spcPct val="20000"/>
              </a:lnSpc>
              <a:spcBef>
                <a:spcPts val="700"/>
              </a:spcBef>
            </a:pPr>
            <a:endParaRPr lang="en-US" altLang="en-US" sz="15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Returns 0 to indicate success, otherwise returns error code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thread</a:t>
            </a: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: output argument for the id of the new thread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19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attr</a:t>
            </a: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: input argument that specifies the attributes of the thread to be created (NULL = default attributes)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19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start_routine</a:t>
            </a:r>
            <a:r>
              <a:rPr lang="en-US" alt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function to use as the start of the new thread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must have prototype: void * foo(void*)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19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argument to pass to the new thread routine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If the thread routine requires multiple arguments, they must be passed bundled up in an array or a structure</a:t>
            </a:r>
          </a:p>
        </p:txBody>
      </p:sp>
    </p:spTree>
    <p:extLst>
      <p:ext uri="{BB962C8B-B14F-4D97-AF65-F5344CB8AC3E}">
        <p14:creationId xmlns:p14="http://schemas.microsoft.com/office/powerpoint/2010/main" val="1333911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981201" y="-304800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pthread_create() example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981201" y="1166813"/>
            <a:ext cx="8228013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Want to create a thread to compute the sum of the elements of an array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*</a:t>
            </a:r>
            <a:r>
              <a:rPr lang="en-US" altLang="en-US" sz="2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do_work</a:t>
            </a: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(void *</a:t>
            </a:r>
            <a:r>
              <a:rPr lang="en-US" altLang="en-US" sz="2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lnSpc>
                <a:spcPct val="10000"/>
              </a:lnSpc>
              <a:spcBef>
                <a:spcPts val="800"/>
              </a:spcBef>
            </a:pPr>
            <a:endParaRPr lang="en-US" alt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Needs three arguments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array, its size, where to store the sum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we need to bundle them in a structure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2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 arguments {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double *array;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altLang="en-US" sz="2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 size;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double *sum;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}</a:t>
            </a:r>
          </a:p>
        </p:txBody>
      </p:sp>
    </p:spTree>
    <p:extLst>
      <p:ext uri="{BB962C8B-B14F-4D97-AF65-F5344CB8AC3E}">
        <p14:creationId xmlns:p14="http://schemas.microsoft.com/office/powerpoint/2010/main" val="2207427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903414" y="434975"/>
            <a:ext cx="7591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Process: Traditional View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920876" y="1362076"/>
            <a:ext cx="78962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Process = process context + code, data, and stack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302375" y="3200400"/>
            <a:ext cx="2230438" cy="319088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shared libraries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302375" y="3519488"/>
            <a:ext cx="2230438" cy="2540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302375" y="3773489"/>
            <a:ext cx="2230438" cy="288925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run-time heap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61075" y="4840289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6302376" y="4062414"/>
            <a:ext cx="2232025" cy="320675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read/write data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2370139" y="2597151"/>
            <a:ext cx="2441575" cy="1479509"/>
          </a:xfrm>
          <a:prstGeom prst="rect">
            <a:avLst/>
          </a:prstGeom>
          <a:solidFill>
            <a:srgbClr val="D5F1C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Program context: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Data registers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Condition codes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Stack pointer (SP)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Program counter (PC)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222045" y="2208195"/>
            <a:ext cx="21894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i="1">
                <a:solidFill>
                  <a:srgbClr val="7F7F7F"/>
                </a:solidFill>
                <a:latin typeface="Calibri" panose="020F0502020204030204" pitchFamily="34" charset="0"/>
              </a:rPr>
              <a:t>Code, data, and stack</a:t>
            </a:r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6302376" y="4383089"/>
            <a:ext cx="2232025" cy="320675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read-only code/data</a:t>
            </a: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6302376" y="4687889"/>
            <a:ext cx="2232025" cy="320675"/>
          </a:xfrm>
          <a:prstGeom prst="rect">
            <a:avLst/>
          </a:prstGeom>
          <a:solidFill>
            <a:srgbClr val="C0C0C0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6302375" y="2886075"/>
            <a:ext cx="2230438" cy="319088"/>
          </a:xfrm>
          <a:prstGeom prst="rect">
            <a:avLst/>
          </a:prstGeom>
          <a:solidFill>
            <a:srgbClr val="C0C0C0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6302375" y="2571750"/>
            <a:ext cx="2230438" cy="319088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stack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5582555" y="2708258"/>
            <a:ext cx="4061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SP</a:t>
            </a:r>
          </a:p>
        </p:txBody>
      </p:sp>
      <p:sp>
        <p:nvSpPr>
          <p:cNvPr id="4112" name="Line 15"/>
          <p:cNvSpPr>
            <a:spLocks noChangeShapeType="1"/>
          </p:cNvSpPr>
          <p:nvPr/>
        </p:nvSpPr>
        <p:spPr bwMode="auto">
          <a:xfrm>
            <a:off x="5956300" y="2897189"/>
            <a:ext cx="355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5568975" y="4346558"/>
            <a:ext cx="42381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PC</a:t>
            </a:r>
          </a:p>
        </p:txBody>
      </p:sp>
      <p:sp>
        <p:nvSpPr>
          <p:cNvPr id="4114" name="Line 17"/>
          <p:cNvSpPr>
            <a:spLocks noChangeShapeType="1"/>
          </p:cNvSpPr>
          <p:nvPr/>
        </p:nvSpPr>
        <p:spPr bwMode="auto">
          <a:xfrm>
            <a:off x="5956300" y="4535489"/>
            <a:ext cx="355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5501198" y="3578208"/>
            <a:ext cx="48793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brk</a:t>
            </a:r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>
            <a:off x="5956300" y="3773489"/>
            <a:ext cx="355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Text Box 20"/>
          <p:cNvSpPr txBox="1">
            <a:spLocks noChangeArrowheads="1"/>
          </p:cNvSpPr>
          <p:nvPr/>
        </p:nvSpPr>
        <p:spPr bwMode="auto">
          <a:xfrm>
            <a:off x="2305174" y="2204712"/>
            <a:ext cx="178251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i="1">
                <a:solidFill>
                  <a:srgbClr val="7F7F7F"/>
                </a:solidFill>
                <a:latin typeface="Calibri" panose="020F0502020204030204" pitchFamily="34" charset="0"/>
              </a:rPr>
              <a:t>Process context</a:t>
            </a:r>
          </a:p>
        </p:txBody>
      </p:sp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2370139" y="4602163"/>
            <a:ext cx="2441575" cy="120251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Kernel context: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VM structures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Descriptor table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brk pointer</a:t>
            </a:r>
          </a:p>
        </p:txBody>
      </p:sp>
    </p:spTree>
    <p:extLst>
      <p:ext uri="{BB962C8B-B14F-4D97-AF65-F5344CB8AC3E}">
        <p14:creationId xmlns:p14="http://schemas.microsoft.com/office/powerpoint/2010/main" val="584478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981201" y="152401"/>
            <a:ext cx="8228013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main(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char *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double array[100];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double sum;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worker_thread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arguments *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arguments *)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calloc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(1,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sizeof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arguments));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-&gt;array = array;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-&gt;size=100;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-&gt;sum = &amp;sum;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if (</a:t>
            </a:r>
            <a:r>
              <a:rPr lang="en-US" altLang="en-US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(&amp;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worker_thread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NULL,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do_work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(void *)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)) {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stderr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,”Error while creating thread\n”);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exit(1);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lnSpc>
                <a:spcPct val="5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...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4194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981201" y="228600"/>
            <a:ext cx="8228013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*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do_work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(void *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arguments *argument;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i, size;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double *array;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double *sum;</a:t>
            </a:r>
          </a:p>
          <a:p>
            <a:pPr eaLnBrk="1" hangingPunct="1">
              <a:lnSpc>
                <a:spcPct val="40000"/>
              </a:lnSpc>
              <a:spcBef>
                <a:spcPts val="800"/>
              </a:spcBef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argument = (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arguments*)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size = argument-&gt;size;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array = argument-&gt;array;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sum = argument-&gt;sum;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*sum = 0;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for (i=0;i&lt;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size;i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*sum += array[i]; 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return NULL;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7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981201" y="-381000"/>
            <a:ext cx="822801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Comments about the example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981201" y="762001"/>
            <a:ext cx="8228013" cy="5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458787" indent="-457200"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The “main thread” continues its normal execution after creating the “child thread”</a:t>
            </a:r>
          </a:p>
          <a:p>
            <a:pPr marL="458787" indent="-457200"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IMPORTANT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: If the main thread terminates, then all threads are killed!</a:t>
            </a:r>
          </a:p>
          <a:p>
            <a:pPr marL="515937" lvl="1" indent="-342900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We will see that there is a join() function</a:t>
            </a:r>
          </a:p>
          <a:p>
            <a:pPr marL="458787" indent="-457200"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Of course, memory is shared by the parent and the child (the array, the location of the sum)</a:t>
            </a:r>
          </a:p>
          <a:p>
            <a:pPr marL="515937" lvl="1" indent="-342900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nothing prevents the parent from doing something to it while the child is still executing </a:t>
            </a:r>
          </a:p>
          <a:p>
            <a:pPr marL="515937" lvl="1" indent="-342900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which may lead to a wrong computation</a:t>
            </a:r>
          </a:p>
          <a:p>
            <a:pPr marL="515937" lvl="1" indent="-342900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we will see that </a:t>
            </a:r>
            <a:r>
              <a:rPr lang="en-US" alt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provide locking mechanisms</a:t>
            </a:r>
          </a:p>
          <a:p>
            <a:pPr marL="458787" indent="-457200"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The bundling and unbundling of arguments is a bit tedious</a:t>
            </a:r>
          </a:p>
        </p:txBody>
      </p:sp>
    </p:spTree>
    <p:extLst>
      <p:ext uri="{BB962C8B-B14F-4D97-AF65-F5344CB8AC3E}">
        <p14:creationId xmlns:p14="http://schemas.microsoft.com/office/powerpoint/2010/main" val="3961057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828801" y="-64769"/>
            <a:ext cx="75914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3600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Pthreads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“Hello, world" Program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039939" y="809200"/>
            <a:ext cx="5736163" cy="5018939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990000"/>
                </a:solidFill>
                <a:latin typeface="Courier New" panose="02070309020205020404" pitchFamily="49" charset="0"/>
              </a:rPr>
              <a:t>/*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990000"/>
                </a:solidFill>
                <a:latin typeface="Courier New" panose="02070309020205020404" pitchFamily="49" charset="0"/>
              </a:rPr>
              <a:t> * </a:t>
            </a:r>
            <a:r>
              <a:rPr lang="en-US" altLang="en-US" sz="1600" dirty="0" err="1">
                <a:solidFill>
                  <a:srgbClr val="990000"/>
                </a:solidFill>
                <a:latin typeface="Courier New" panose="02070309020205020404" pitchFamily="49" charset="0"/>
              </a:rPr>
              <a:t>hello.c</a:t>
            </a:r>
            <a:r>
              <a:rPr lang="en-US" altLang="en-US" sz="1600" dirty="0">
                <a:solidFill>
                  <a:srgbClr val="990000"/>
                </a:solidFill>
                <a:latin typeface="Courier New" panose="02070309020205020404" pitchFamily="49" charset="0"/>
              </a:rPr>
              <a:t> - </a:t>
            </a:r>
            <a:r>
              <a:rPr lang="en-US" altLang="en-US" sz="1600" dirty="0" err="1">
                <a:solidFill>
                  <a:srgbClr val="990000"/>
                </a:solidFill>
                <a:latin typeface="Courier New" panose="02070309020205020404" pitchFamily="49" charset="0"/>
              </a:rPr>
              <a:t>Pthreads</a:t>
            </a:r>
            <a:r>
              <a:rPr lang="en-US" altLang="en-US" sz="1600" dirty="0">
                <a:solidFill>
                  <a:srgbClr val="990000"/>
                </a:solidFill>
                <a:latin typeface="Courier New" panose="02070309020205020404" pitchFamily="49" charset="0"/>
              </a:rPr>
              <a:t> "hello, world" program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990000"/>
                </a:solidFill>
                <a:latin typeface="Courier New" panose="02070309020205020404" pitchFamily="49" charset="0"/>
              </a:rPr>
              <a:t> */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#include "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csapp.h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"</a:t>
            </a:r>
          </a:p>
          <a:p>
            <a:pPr eaLnBrk="1" hangingPunct="1">
              <a:buClrTx/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void *thread(void *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vargp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buClrTx/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main() {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tid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(&amp;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tid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NULL, thread, NULL);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tid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NULL);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exit(0);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990000"/>
                </a:solidFill>
                <a:latin typeface="Courier New" panose="02070309020205020404" pitchFamily="49" charset="0"/>
              </a:rPr>
              <a:t>/* thread routine */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void *thread(void *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vargp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("Hello, world!\n");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return NULL;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028027" y="1495813"/>
            <a:ext cx="1858884" cy="648512"/>
          </a:xfrm>
          <a:prstGeom prst="rect">
            <a:avLst/>
          </a:prstGeom>
          <a:solidFill>
            <a:srgbClr val="F2DCDB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Thread attributes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(usually NULL)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025942" y="2486413"/>
            <a:ext cx="1902742" cy="648512"/>
          </a:xfrm>
          <a:prstGeom prst="rect">
            <a:avLst/>
          </a:prstGeom>
          <a:solidFill>
            <a:srgbClr val="F2DCDB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Thread arguments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(void *p)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82959" y="3582216"/>
            <a:ext cx="2741112" cy="1479509"/>
          </a:xfrm>
          <a:prstGeom prst="rect">
            <a:avLst/>
          </a:prstGeom>
          <a:solidFill>
            <a:srgbClr val="F2DCDB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Assigns return value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(void **p)</a:t>
            </a:r>
          </a:p>
          <a:p>
            <a:pPr algn="ctr" eaLnBrk="1" hangingPunct="1">
              <a:buClrTx/>
              <a:buFontTx/>
              <a:buNone/>
            </a:pPr>
            <a:endParaRPr lang="en-US" alt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Causes main to wait </a:t>
            </a:r>
            <a:b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until thread </a:t>
            </a:r>
            <a:r>
              <a:rPr lang="en-US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tid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has finished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5178425" y="1878012"/>
            <a:ext cx="2825750" cy="1447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6931025" y="2792412"/>
            <a:ext cx="1073150" cy="533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4873625" y="3779837"/>
            <a:ext cx="3130550" cy="53975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7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809751" y="384176"/>
            <a:ext cx="83486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Sharing Data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814514" y="1158876"/>
            <a:ext cx="8548687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39775" indent="-28257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700"/>
              </a:spcBef>
              <a:buSzPct val="45000"/>
              <a:buFont typeface="StarSymbol" charset="0"/>
              <a:buChar char="●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Must be careful to avoid unintended sharing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For example, what happens if we pass the address of connfd to the thread routine?</a:t>
            </a:r>
          </a:p>
          <a:p>
            <a:pPr lvl="2" eaLnBrk="1" hangingPunct="1">
              <a:lnSpc>
                <a:spcPct val="87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pthread_create(&amp;tid, NULL, thread, </a:t>
            </a:r>
            <a:b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(void *)&amp;connfd);</a:t>
            </a:r>
          </a:p>
        </p:txBody>
      </p:sp>
    </p:spTree>
    <p:extLst>
      <p:ext uri="{BB962C8B-B14F-4D97-AF65-F5344CB8AC3E}">
        <p14:creationId xmlns:p14="http://schemas.microsoft.com/office/powerpoint/2010/main" val="2870660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pthread_exit()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981201" y="1600201"/>
            <a:ext cx="8228013" cy="5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2286000" indent="-4556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Terminates the calling thread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600" b="1">
                <a:solidFill>
                  <a:srgbClr val="000000"/>
                </a:solidFill>
                <a:latin typeface="Courier New" panose="02070309020205020404" pitchFamily="49" charset="0"/>
              </a:rPr>
              <a:t>		void </a:t>
            </a:r>
            <a:r>
              <a:rPr lang="en-US" altLang="en-US" sz="2600" b="1">
                <a:solidFill>
                  <a:srgbClr val="FF0000"/>
                </a:solidFill>
                <a:latin typeface="Courier New" panose="02070309020205020404" pitchFamily="49" charset="0"/>
              </a:rPr>
              <a:t>pthread_exit</a:t>
            </a:r>
            <a:r>
              <a:rPr lang="en-US" altLang="en-US" sz="2600" b="1">
                <a:solidFill>
                  <a:srgbClr val="000000"/>
                </a:solidFill>
                <a:latin typeface="Courier New" panose="02070309020205020404" pitchFamily="49" charset="0"/>
              </a:rPr>
              <a:t>(void *retval);</a:t>
            </a:r>
          </a:p>
          <a:p>
            <a:pPr eaLnBrk="1" hangingPunct="1">
              <a:spcBef>
                <a:spcPts val="800"/>
              </a:spcBef>
            </a:pPr>
            <a:endParaRPr lang="en-US" altLang="en-US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700"/>
              </a:spcBef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The return value is made available to another thread calling a 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pthread_join()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(see next slide)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My previous example had the thread just return from 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function do_work()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In this case the call to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pthread_exit()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 is implicit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The return value of the function serves as the argument to the (implicitly called)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pthread_exit()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1" eaLnBrk="1" hangingPunct="1">
              <a:spcBef>
                <a:spcPts val="700"/>
              </a:spcBef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03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981201" y="-304800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pthread_join()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981201" y="1166813"/>
            <a:ext cx="8228013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Causes the calling thread to wait for another thread to terminate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2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2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altLang="en-US" sz="26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2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altLang="en-US" sz="2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altLang="en-US" sz="2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thread,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2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void **</a:t>
            </a:r>
            <a:r>
              <a:rPr lang="en-US" altLang="en-US" sz="2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value_ptr</a:t>
            </a:r>
            <a:r>
              <a:rPr lang="en-US" altLang="en-US" sz="2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lnSpc>
                <a:spcPct val="40000"/>
              </a:lnSpc>
              <a:spcBef>
                <a:spcPts val="800"/>
              </a:spcBef>
            </a:pPr>
            <a:endParaRPr lang="en-US" alt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700"/>
              </a:spcBef>
            </a:pP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thread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: input parameter, id of the thread to wait on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en-US" sz="2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value_ptr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: output parameter, value given to </a:t>
            </a:r>
            <a:r>
              <a:rPr lang="en-US" altLang="en-US" sz="2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pthread_exit</a:t>
            </a: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by the terminating thread (which happens to always be a </a:t>
            </a: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*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returns 0 to indicate success, error code otherwise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multiple simultaneous calls for the same thread are not allowed</a:t>
            </a:r>
          </a:p>
        </p:txBody>
      </p:sp>
    </p:spTree>
    <p:extLst>
      <p:ext uri="{BB962C8B-B14F-4D97-AF65-F5344CB8AC3E}">
        <p14:creationId xmlns:p14="http://schemas.microsoft.com/office/powerpoint/2010/main" val="3212366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pthread_kill()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981201" y="1600201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Causes the termination of a thread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altLang="en-US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2600" b="1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2600" b="1">
                <a:solidFill>
                  <a:srgbClr val="000000"/>
                </a:solidFill>
                <a:latin typeface="Courier New" panose="02070309020205020404" pitchFamily="49" charset="0"/>
              </a:rPr>
              <a:t>		int </a:t>
            </a:r>
            <a:r>
              <a:rPr lang="en-US" altLang="en-US" sz="2600" b="1">
                <a:solidFill>
                  <a:srgbClr val="FF0000"/>
                </a:solidFill>
                <a:latin typeface="Courier New" panose="02070309020205020404" pitchFamily="49" charset="0"/>
              </a:rPr>
              <a:t>pthread_kill</a:t>
            </a:r>
            <a:r>
              <a:rPr lang="en-US" altLang="en-US" sz="26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2600" b="1">
                <a:solidFill>
                  <a:srgbClr val="000000"/>
                </a:solidFill>
                <a:latin typeface="Courier New" panose="02070309020205020404" pitchFamily="49" charset="0"/>
              </a:rPr>
              <a:t>			pthread_t thread,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2600" b="1">
                <a:solidFill>
                  <a:srgbClr val="000000"/>
                </a:solidFill>
                <a:latin typeface="Courier New" panose="02070309020205020404" pitchFamily="49" charset="0"/>
              </a:rPr>
              <a:t>			int sig);</a:t>
            </a:r>
          </a:p>
          <a:p>
            <a:pPr eaLnBrk="1" hangingPunct="1">
              <a:lnSpc>
                <a:spcPct val="40000"/>
              </a:lnSpc>
              <a:spcBef>
                <a:spcPts val="800"/>
              </a:spcBef>
            </a:pPr>
            <a:endParaRPr lang="en-US" altLang="en-US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urier New" panose="02070309020205020404" pitchFamily="49" charset="0"/>
              </a:rPr>
              <a:t>thread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: input parameter, id of the thread to terminate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urier New" panose="02070309020205020404" pitchFamily="49" charset="0"/>
              </a:rPr>
              <a:t>sig: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 signal number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returns 0 to indicate success, error code otherwise</a:t>
            </a:r>
          </a:p>
        </p:txBody>
      </p:sp>
    </p:spTree>
    <p:extLst>
      <p:ext uri="{BB962C8B-B14F-4D97-AF65-F5344CB8AC3E}">
        <p14:creationId xmlns:p14="http://schemas.microsoft.com/office/powerpoint/2010/main" val="493513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981201" y="211138"/>
            <a:ext cx="8228013" cy="634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main(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, char *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double array[100];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double sum;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worker_thread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arguments *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void  *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return_value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endParaRPr lang="en-US" alt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(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arguments *)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calloc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(1,sizeof(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arguments));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-&gt;array = array;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-&gt;size=100;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-&gt;sum = &amp;sum;</a:t>
            </a:r>
          </a:p>
          <a:p>
            <a:pPr eaLnBrk="1" hangingPunct="1">
              <a:lnSpc>
                <a:spcPct val="0"/>
              </a:lnSpc>
              <a:spcBef>
                <a:spcPts val="800"/>
              </a:spcBef>
            </a:pPr>
            <a:endParaRPr lang="en-US" alt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if (</a:t>
            </a:r>
            <a:r>
              <a:rPr lang="en-US" altLang="en-US" sz="12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(&amp;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worker_thread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, NULL,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do_work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, (void *)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)) {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stderr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,”Error while creating thread\n”);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exit(1);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...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if (</a:t>
            </a:r>
            <a:r>
              <a:rPr lang="en-US" altLang="en-US" sz="12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worker_thread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, &amp;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return_value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)) {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stderr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,”Error while waiting for thread\n”);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exit(1);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4353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pthread_join()    Warning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981201" y="1600201"/>
            <a:ext cx="8228013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458787" indent="-4572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This is a common “bug” that first-time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programmers encounter</a:t>
            </a:r>
          </a:p>
          <a:p>
            <a:pPr marL="458787" indent="-4572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Without the call to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pthread_join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() the previous program may end immediately, with the main thread reaching the end of main() and exiting, thus killing all other threads perhaps even before they have had a chance to execute</a:t>
            </a:r>
          </a:p>
        </p:txBody>
      </p:sp>
    </p:spTree>
    <p:extLst>
      <p:ext uri="{BB962C8B-B14F-4D97-AF65-F5344CB8AC3E}">
        <p14:creationId xmlns:p14="http://schemas.microsoft.com/office/powerpoint/2010/main" val="107292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344738" y="1766888"/>
            <a:ext cx="3605212" cy="2794000"/>
          </a:xfrm>
          <a:prstGeom prst="rect">
            <a:avLst/>
          </a:prstGeom>
          <a:solidFill>
            <a:srgbClr val="FCFB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Process: Alternative View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884364" y="1219200"/>
            <a:ext cx="78962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Process = thread + code, data, and kernel context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994525" y="2136775"/>
            <a:ext cx="2230438" cy="319088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shared libraries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994525" y="2455863"/>
            <a:ext cx="2230438" cy="2540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6994525" y="2709864"/>
            <a:ext cx="2230438" cy="288925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run-time heap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6754813" y="3776664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6994526" y="2998789"/>
            <a:ext cx="2232025" cy="320675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read/write data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3062289" y="2141539"/>
            <a:ext cx="2439987" cy="1479509"/>
          </a:xfrm>
          <a:prstGeom prst="rect">
            <a:avLst/>
          </a:prstGeom>
          <a:solidFill>
            <a:srgbClr val="D5F1C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Program context: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Data registers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Condition codes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Stack pointer (SP)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Program counter (PC)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6939500" y="1754170"/>
            <a:ext cx="301676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i="1">
                <a:solidFill>
                  <a:srgbClr val="7F7F7F"/>
                </a:solidFill>
                <a:latin typeface="Calibri" panose="020F0502020204030204" pitchFamily="34" charset="0"/>
              </a:rPr>
              <a:t>Code, data, and kernel context</a:t>
            </a: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6994526" y="3319464"/>
            <a:ext cx="2232025" cy="320675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read-only code/data</a:t>
            </a:r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6994526" y="3624264"/>
            <a:ext cx="2232025" cy="320675"/>
          </a:xfrm>
          <a:prstGeom prst="rect">
            <a:avLst/>
          </a:prstGeom>
          <a:solidFill>
            <a:srgbClr val="C0C0C0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3062289" y="4149725"/>
            <a:ext cx="2435225" cy="319088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stack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2348817" y="4178283"/>
            <a:ext cx="4061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SP</a:t>
            </a:r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2722563" y="4367214"/>
            <a:ext cx="355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6259538" y="3282933"/>
            <a:ext cx="42381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PC</a:t>
            </a:r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>
            <a:off x="6648450" y="3471864"/>
            <a:ext cx="355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6191760" y="2514583"/>
            <a:ext cx="48793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brk</a:t>
            </a:r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>
            <a:off x="6648450" y="2709864"/>
            <a:ext cx="355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2987726" y="1750687"/>
            <a:ext cx="9111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i="1">
                <a:solidFill>
                  <a:srgbClr val="7F7F7F"/>
                </a:solidFill>
                <a:latin typeface="Calibri" panose="020F0502020204030204" pitchFamily="34" charset="0"/>
              </a:rPr>
              <a:t>Thread</a:t>
            </a: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6994526" y="4270375"/>
            <a:ext cx="2232025" cy="120251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Kernel context: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VM structures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Descriptor table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brk pointer</a:t>
            </a:r>
          </a:p>
        </p:txBody>
      </p:sp>
    </p:spTree>
    <p:extLst>
      <p:ext uri="{BB962C8B-B14F-4D97-AF65-F5344CB8AC3E}">
        <p14:creationId xmlns:p14="http://schemas.microsoft.com/office/powerpoint/2010/main" val="2851953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pthread_join()    Warning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981201" y="1447801"/>
            <a:ext cx="8228013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458787" indent="-4572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When creating multiple threads be careful to store the handle of each thread in a separate variable</a:t>
            </a:r>
          </a:p>
          <a:p>
            <a:pPr marL="515937" lvl="1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Typically one has an array of thread handles</a:t>
            </a:r>
          </a:p>
          <a:p>
            <a:pPr marL="458787" indent="-4572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That way you’ll be able to call </a:t>
            </a:r>
            <a:r>
              <a:rPr lang="en-US" alt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pthread_join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() for each thread</a:t>
            </a:r>
          </a:p>
          <a:p>
            <a:pPr marL="458787" indent="-4572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Also, note that the following code is sequential!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	for (i=0; i &lt; </a:t>
            </a:r>
            <a:r>
              <a:rPr lang="en-US" alt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num_threads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; i++) {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en-US" alt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pthread_create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(&amp;(threads[i]),...)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en-US" alt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pthread_join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(threads[i],...)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 	}</a:t>
            </a:r>
          </a:p>
        </p:txBody>
      </p:sp>
    </p:spTree>
    <p:extLst>
      <p:ext uri="{BB962C8B-B14F-4D97-AF65-F5344CB8AC3E}">
        <p14:creationId xmlns:p14="http://schemas.microsoft.com/office/powerpoint/2010/main" val="3833870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Threads Memory Model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57376" y="1263650"/>
            <a:ext cx="82010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39775" indent="-28257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Conceptual model: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Multiple threads run within the context of a single process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Each thread has its own separate thread context</a:t>
            </a:r>
          </a:p>
          <a:p>
            <a:pPr lvl="2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Thread ID, stack, stack pointer, program counter, condition codes, and general purpose registers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All threads share the remaining process context</a:t>
            </a:r>
          </a:p>
          <a:p>
            <a:pPr lvl="2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Code, data, heap, and shared library segments of the process virtual address space</a:t>
            </a:r>
          </a:p>
          <a:p>
            <a:pPr lvl="2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Open files and installed handlers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Operationally, this model is not strictly enforced: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Register values are truly separate and protected, but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Font typeface="Times New Roman" panose="02020603050405020304" pitchFamily="18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Any thread can read and write the stack of any other thread</a:t>
            </a:r>
          </a:p>
        </p:txBody>
      </p:sp>
    </p:spTree>
    <p:extLst>
      <p:ext uri="{BB962C8B-B14F-4D97-AF65-F5344CB8AC3E}">
        <p14:creationId xmlns:p14="http://schemas.microsoft.com/office/powerpoint/2010/main" val="2901334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874838" y="-152400"/>
            <a:ext cx="850741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Thread Accessing Another Thread’s Stack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005013" y="1083916"/>
            <a:ext cx="3761264" cy="4772718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char **ptr;  </a:t>
            </a:r>
            <a:r>
              <a:rPr lang="en-US" altLang="en-US" sz="1600">
                <a:solidFill>
                  <a:srgbClr val="990000"/>
                </a:solidFill>
                <a:latin typeface="Courier New" panose="02070309020205020404" pitchFamily="49" charset="0"/>
              </a:rPr>
              <a:t>/* global */</a:t>
            </a:r>
          </a:p>
          <a:p>
            <a:pPr eaLnBrk="1" hangingPunct="1"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int main()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int i;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pthread_t tid;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char *msgs[2] = {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    "Hello from foo",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    "Hello from bar"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};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ptr = msgs;</a:t>
            </a:r>
          </a:p>
          <a:p>
            <a:pPr eaLnBrk="1" hangingPunct="1"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for (i = 0; i &lt; 2; i++)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    Pthread_create(&amp;tid,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        NULL,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        thread,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        (void *)i);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Pthread_exit(NULL);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5965826" y="1074392"/>
            <a:ext cx="4501851" cy="2310505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990000"/>
                </a:solidFill>
                <a:latin typeface="Courier New" panose="02070309020205020404" pitchFamily="49" charset="0"/>
              </a:rPr>
              <a:t>/* thread routine */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void *thread(void *vargp)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int myid = (int) vargp;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static int svar = 0;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printf("[%d]: %s (svar=%d)\n",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     myid, ptr[myid], ++svar);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843588" y="3739376"/>
            <a:ext cx="38787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0" rIns="90000" bIns="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Peer threads access main thread’s stack</a:t>
            </a:r>
          </a:p>
          <a:p>
            <a:pPr eaLnBrk="1" hangingPunct="1">
              <a:buClr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indirectly through global ptr variable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7508875" y="3059112"/>
            <a:ext cx="520700" cy="67945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87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890713" y="-381000"/>
            <a:ext cx="8775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badcnt.c</a:t>
            </a: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: Improper Synchronization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997076" y="605921"/>
            <a:ext cx="4378419" cy="5265160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990000"/>
                </a:solidFill>
                <a:latin typeface="Courier New" panose="02070309020205020404" pitchFamily="49" charset="0"/>
              </a:rPr>
              <a:t>/* shared */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volatile unsigned int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cnt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0;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#define NITERS 100000000 </a:t>
            </a:r>
          </a:p>
          <a:p>
            <a:pPr eaLnBrk="1" hangingPunct="1">
              <a:buClrTx/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int main() {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tid1, tid2;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(&amp;tid1, NULL,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count, NULL);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(&amp;tid2, NULL,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count, NULL);</a:t>
            </a:r>
          </a:p>
          <a:p>
            <a:pPr eaLnBrk="1" hangingPunct="1">
              <a:buClrTx/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(tid1, NULL);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(tid2, NULL);</a:t>
            </a:r>
          </a:p>
          <a:p>
            <a:pPr eaLnBrk="1" hangingPunct="1">
              <a:buClrTx/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if (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cnt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!= (unsigned)NITERS*2)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("BOOM!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cnt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=%d\n",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cnt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else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("OK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cnt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=%d\n",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cnt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6511925" y="599095"/>
            <a:ext cx="3637832" cy="1818063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990000"/>
                </a:solidFill>
                <a:latin typeface="Courier New" panose="02070309020205020404" pitchFamily="49" charset="0"/>
              </a:rPr>
              <a:t>/* thread routine */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void *count(void *arg) {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int i;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for (i=0; i&lt;NITERS; i++)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    cnt++;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   return NULL;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010400" y="2522271"/>
            <a:ext cx="2526952" cy="2064284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linux&gt; ./badcnt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BOOM! cnt=198841183</a:t>
            </a:r>
          </a:p>
          <a:p>
            <a:pPr eaLnBrk="1" hangingPunct="1"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linux&gt; ./badcnt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BOOM! cnt=198261801</a:t>
            </a:r>
          </a:p>
          <a:p>
            <a:pPr eaLnBrk="1" hangingPunct="1"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linux&gt; ./badcnt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BOOM! cnt=198269672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415088" y="4564858"/>
            <a:ext cx="228586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cnt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should be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equal to 200,000,000. 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340788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981201" y="0"/>
            <a:ext cx="822801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Mutual Exclusion and Pthreads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514600" y="1319212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marL="2286000" indent="-4556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Pthreads provide a simple mutual exclusion lock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Lock creation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	  </a:t>
            </a: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 sz="2100" b="1">
                <a:solidFill>
                  <a:srgbClr val="FF0000"/>
                </a:solidFill>
                <a:latin typeface="Courier New" panose="02070309020205020404" pitchFamily="49" charset="0"/>
              </a:rPr>
              <a:t>pthread_mutex_init</a:t>
            </a: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		   	pthread_mutex_t *mutex,		  	   	const pthread_mutexattr_t *attr);</a:t>
            </a:r>
          </a:p>
          <a:p>
            <a:pPr eaLnBrk="1" hangingPunct="1">
              <a:lnSpc>
                <a:spcPct val="30000"/>
              </a:lnSpc>
              <a:spcBef>
                <a:spcPts val="800"/>
              </a:spcBef>
            </a:pPr>
            <a:endParaRPr lang="en-US" altLang="en-US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returns 0 on success, an error code otherwise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: output parameter, lock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urier New" panose="02070309020205020404" pitchFamily="49" charset="0"/>
              </a:rPr>
              <a:t>attr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: input, lock attributes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NULL: default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There are functions to set the attribute (look at the man pages if you’re interested)</a:t>
            </a:r>
          </a:p>
        </p:txBody>
      </p:sp>
    </p:spTree>
    <p:extLst>
      <p:ext uri="{BB962C8B-B14F-4D97-AF65-F5344CB8AC3E}">
        <p14:creationId xmlns:p14="http://schemas.microsoft.com/office/powerpoint/2010/main" val="953738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Pthread: Locking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286000" y="1676400"/>
            <a:ext cx="819308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500">
                <a:solidFill>
                  <a:srgbClr val="000000"/>
                </a:solidFill>
                <a:latin typeface="Calibri" panose="020F0502020204030204" pitchFamily="34" charset="0"/>
              </a:rPr>
              <a:t>Locking a lock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If the lock is already locked, then the calling thread is blocked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If the lock is not locked, then the calling thread acquires it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	  </a:t>
            </a: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 sz="2100" b="1">
                <a:solidFill>
                  <a:srgbClr val="FF0000"/>
                </a:solidFill>
                <a:latin typeface="Courier New" panose="02070309020205020404" pitchFamily="49" charset="0"/>
              </a:rPr>
              <a:t>pthread_mutex_lock</a:t>
            </a: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		   pthread_mutex_t *mutex);</a:t>
            </a:r>
          </a:p>
          <a:p>
            <a:pPr eaLnBrk="1" hangingPunct="1">
              <a:lnSpc>
                <a:spcPct val="20000"/>
              </a:lnSpc>
              <a:spcBef>
                <a:spcPts val="800"/>
              </a:spcBef>
            </a:pPr>
            <a:endParaRPr lang="en-US" altLang="en-US" sz="2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returns 0 on success, an error code otherwise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input parameter, lock</a:t>
            </a:r>
          </a:p>
        </p:txBody>
      </p:sp>
    </p:spTree>
    <p:extLst>
      <p:ext uri="{BB962C8B-B14F-4D97-AF65-F5344CB8AC3E}">
        <p14:creationId xmlns:p14="http://schemas.microsoft.com/office/powerpoint/2010/main" val="94029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Pthread: Locking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362200" y="1524000"/>
            <a:ext cx="81168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900">
                <a:solidFill>
                  <a:srgbClr val="000000"/>
                </a:solidFill>
                <a:latin typeface="Calibri" panose="020F0502020204030204" pitchFamily="34" charset="0"/>
              </a:rPr>
              <a:t>Just checking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Returns instead of locking</a:t>
            </a:r>
          </a:p>
          <a:p>
            <a:pPr lvl="1" eaLnBrk="1" hangingPunct="1">
              <a:lnSpc>
                <a:spcPct val="20000"/>
              </a:lnSpc>
              <a:spcBef>
                <a:spcPts val="700"/>
              </a:spcBef>
            </a:pP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500" b="1">
                <a:solidFill>
                  <a:srgbClr val="000000"/>
                </a:solidFill>
                <a:latin typeface="Courier New" panose="02070309020205020404" pitchFamily="49" charset="0"/>
              </a:rPr>
              <a:t>	 int </a:t>
            </a:r>
            <a:r>
              <a:rPr lang="en-US" altLang="en-US" sz="2500" b="1">
                <a:solidFill>
                  <a:srgbClr val="FF0000"/>
                </a:solidFill>
                <a:latin typeface="Courier New" panose="02070309020205020404" pitchFamily="49" charset="0"/>
              </a:rPr>
              <a:t>pthread_mutex_trylock</a:t>
            </a:r>
            <a:r>
              <a:rPr lang="en-US" altLang="en-US" sz="25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500" b="1">
                <a:solidFill>
                  <a:srgbClr val="000000"/>
                </a:solidFill>
                <a:latin typeface="Courier New" panose="02070309020205020404" pitchFamily="49" charset="0"/>
              </a:rPr>
              <a:t>		   pthread_mutex_t *mutex);</a:t>
            </a:r>
          </a:p>
          <a:p>
            <a:pPr eaLnBrk="1" hangingPunct="1">
              <a:lnSpc>
                <a:spcPct val="0"/>
              </a:lnSpc>
              <a:spcBef>
                <a:spcPts val="800"/>
              </a:spcBef>
            </a:pPr>
            <a:endParaRPr lang="en-US" altLang="en-US" sz="29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returns 0 on success, EBUSY if the lock is locked, an error code otherwise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input parameter, lock</a:t>
            </a:r>
          </a:p>
        </p:txBody>
      </p:sp>
    </p:spTree>
    <p:extLst>
      <p:ext uri="{BB962C8B-B14F-4D97-AF65-F5344CB8AC3E}">
        <p14:creationId xmlns:p14="http://schemas.microsoft.com/office/powerpoint/2010/main" val="1366603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Synchronizing pthreads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362200" y="1524000"/>
            <a:ext cx="81168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Releasing a lock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	  </a:t>
            </a: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 sz="2100" b="1">
                <a:solidFill>
                  <a:srgbClr val="FF0000"/>
                </a:solidFill>
                <a:latin typeface="Courier New" panose="02070309020205020404" pitchFamily="49" charset="0"/>
              </a:rPr>
              <a:t>pthread_mutex_unlock</a:t>
            </a: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		   pthread_mutex_t *mutex);</a:t>
            </a:r>
          </a:p>
          <a:p>
            <a:pPr eaLnBrk="1" hangingPunct="1">
              <a:lnSpc>
                <a:spcPct val="20000"/>
              </a:lnSpc>
              <a:spcBef>
                <a:spcPts val="800"/>
              </a:spcBef>
            </a:pPr>
            <a:endParaRPr lang="en-US" altLang="en-US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returns 0 on success, an error code otherwise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: input parameter, lock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altLang="en-US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Pthreads implement exactly the concept of locks as it was described in the previous lecture notes </a:t>
            </a:r>
          </a:p>
        </p:txBody>
      </p:sp>
    </p:spTree>
    <p:extLst>
      <p:ext uri="{BB962C8B-B14F-4D97-AF65-F5344CB8AC3E}">
        <p14:creationId xmlns:p14="http://schemas.microsoft.com/office/powerpoint/2010/main" val="2187511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Cleaning up memory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981201" y="1600200"/>
            <a:ext cx="8228013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Releasing memory for a mutex attribute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altLang="en-US" sz="21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 sz="2100" b="1">
                <a:solidFill>
                  <a:srgbClr val="FF0000"/>
                </a:solidFill>
                <a:latin typeface="Courier New" panose="02070309020205020404" pitchFamily="49" charset="0"/>
              </a:rPr>
              <a:t>pthread_mutex_destroy</a:t>
            </a: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		   pthread_mutex_t *mutex);</a:t>
            </a:r>
          </a:p>
          <a:p>
            <a:pPr eaLnBrk="1" hangingPunct="1">
              <a:spcBef>
                <a:spcPts val="800"/>
              </a:spcBef>
            </a:pPr>
            <a:endParaRPr lang="en-US" altLang="en-US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Releasing memory for a mutex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altLang="en-US" sz="21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 sz="2100" b="1">
                <a:solidFill>
                  <a:srgbClr val="FF0000"/>
                </a:solidFill>
                <a:latin typeface="Courier New" panose="02070309020205020404" pitchFamily="49" charset="0"/>
              </a:rPr>
              <a:t>pthread_mutexattr_destroy</a:t>
            </a: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100" b="1">
                <a:solidFill>
                  <a:srgbClr val="000000"/>
                </a:solidFill>
                <a:latin typeface="Courier New" panose="02070309020205020404" pitchFamily="49" charset="0"/>
              </a:rPr>
              <a:t>		   pthread_mutexattr_t *mutex);</a:t>
            </a:r>
          </a:p>
          <a:p>
            <a:pPr eaLnBrk="1" hangingPunct="1">
              <a:spcBef>
                <a:spcPts val="800"/>
              </a:spcBef>
            </a:pPr>
            <a:endParaRPr lang="en-US" altLang="en-US" sz="2100" b="1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60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2514600" y="-76200"/>
            <a:ext cx="77724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 err="1">
                <a:solidFill>
                  <a:srgbClr val="000000"/>
                </a:solidFill>
                <a:latin typeface="Calibri" panose="020F0502020204030204" pitchFamily="34" charset="0"/>
              </a:rPr>
              <a:t>Mutex</a:t>
            </a: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example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2667000" y="1066800"/>
            <a:ext cx="792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counter = 0;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pthread_mutex_t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altLang="en-US" sz="1700" b="1" dirty="0">
                <a:solidFill>
                  <a:srgbClr val="0000FF"/>
                </a:solidFill>
                <a:latin typeface="Courier New" panose="02070309020205020404" pitchFamily="49" charset="0"/>
              </a:rPr>
              <a:t>PTHREAD_MUTEX_INITIALIZER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b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b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// global alternative to 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pthread_mutex_init</a:t>
            </a:r>
            <a:endParaRPr lang="en-US" altLang="en-US" sz="17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endParaRPr lang="en-US" altLang="en-US" sz="17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*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thread_func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(void *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FF0000"/>
                </a:solidFill>
                <a:latin typeface="Courier New" panose="02070309020205020404" pitchFamily="49" charset="0"/>
              </a:rPr>
              <a:t>	/* protected by </a:t>
            </a:r>
            <a:r>
              <a:rPr lang="en-US" altLang="en-US" sz="17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sz="1700" b="1" dirty="0">
                <a:solidFill>
                  <a:srgbClr val="FF0000"/>
                </a:solidFill>
                <a:latin typeface="Courier New" panose="02070309020205020404" pitchFamily="49" charset="0"/>
              </a:rPr>
              <a:t> */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7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pthread_mutex_lock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( &amp;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counter;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	counter = 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7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pthread_mutex_unlock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( &amp;</a:t>
            </a:r>
            <a:r>
              <a:rPr lang="en-US" altLang="en-US" sz="17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endParaRPr lang="en-US" altLang="en-US" sz="17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endParaRPr lang="en-US" altLang="en-US" sz="9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	return NULL;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US" altLang="en-US" sz="17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077200" y="3041651"/>
            <a:ext cx="2286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How about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Making mutex a local variable?</a:t>
            </a:r>
          </a:p>
        </p:txBody>
      </p:sp>
    </p:spTree>
    <p:extLst>
      <p:ext uri="{BB962C8B-B14F-4D97-AF65-F5344CB8AC3E}">
        <p14:creationId xmlns:p14="http://schemas.microsoft.com/office/powerpoint/2010/main" val="588360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006601" y="349251"/>
            <a:ext cx="3605213" cy="2543175"/>
          </a:xfrm>
          <a:prstGeom prst="rect">
            <a:avLst/>
          </a:prstGeom>
          <a:solidFill>
            <a:srgbClr val="FCFB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81200" y="-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Process with Two Threads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208839" y="1325562"/>
            <a:ext cx="2230437" cy="319088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shared libraries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7208839" y="1644650"/>
            <a:ext cx="2230437" cy="2540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208839" y="1898651"/>
            <a:ext cx="2230437" cy="288925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run-time heap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6967538" y="2965451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7208839" y="2187576"/>
            <a:ext cx="2232025" cy="320675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read/write data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2725739" y="723901"/>
            <a:ext cx="2439987" cy="1479509"/>
          </a:xfrm>
          <a:prstGeom prst="rect">
            <a:avLst/>
          </a:prstGeom>
          <a:solidFill>
            <a:srgbClr val="D5F1C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Program context: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Data registers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Condition codes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Stack pointer (SP)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Program counter (PC)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7153812" y="942957"/>
            <a:ext cx="301676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i="1">
                <a:solidFill>
                  <a:srgbClr val="7F7F7F"/>
                </a:solidFill>
                <a:latin typeface="Calibri" panose="020F0502020204030204" pitchFamily="34" charset="0"/>
              </a:rPr>
              <a:t>Code, data, and kernel context</a:t>
            </a: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7208839" y="2508251"/>
            <a:ext cx="2232025" cy="320675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read-only code/data</a:t>
            </a: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7208839" y="2813051"/>
            <a:ext cx="2232025" cy="320675"/>
          </a:xfrm>
          <a:prstGeom prst="rect">
            <a:avLst/>
          </a:prstGeom>
          <a:solidFill>
            <a:srgbClr val="C0C0C0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2725739" y="2716212"/>
            <a:ext cx="2435225" cy="319088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stack</a:t>
            </a:r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012267" y="2528870"/>
            <a:ext cx="4061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SP</a:t>
            </a:r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2386013" y="2717801"/>
            <a:ext cx="355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6473850" y="2473307"/>
            <a:ext cx="42381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PC</a:t>
            </a:r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>
            <a:off x="6862763" y="2660651"/>
            <a:ext cx="355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6407660" y="1704957"/>
            <a:ext cx="48793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brk</a:t>
            </a:r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>
            <a:off x="6862763" y="1898651"/>
            <a:ext cx="355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2650270" y="333049"/>
            <a:ext cx="10986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i="1">
                <a:solidFill>
                  <a:srgbClr val="7F7F7F"/>
                </a:solidFill>
                <a:latin typeface="Calibri" panose="020F0502020204030204" pitchFamily="34" charset="0"/>
              </a:rPr>
              <a:t>Thread 1</a:t>
            </a:r>
          </a:p>
        </p:txBody>
      </p:sp>
      <p:sp>
        <p:nvSpPr>
          <p:cNvPr id="6165" name="Rectangle 20"/>
          <p:cNvSpPr>
            <a:spLocks noChangeArrowheads="1"/>
          </p:cNvSpPr>
          <p:nvPr/>
        </p:nvSpPr>
        <p:spPr bwMode="auto">
          <a:xfrm>
            <a:off x="7208839" y="3459162"/>
            <a:ext cx="2232025" cy="120251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Kernel context: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VM structures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Descriptor table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brk pointer</a:t>
            </a:r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2006601" y="3168651"/>
            <a:ext cx="3605213" cy="2543175"/>
          </a:xfrm>
          <a:prstGeom prst="rect">
            <a:avLst/>
          </a:prstGeom>
          <a:solidFill>
            <a:srgbClr val="FCFB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2725739" y="3543301"/>
            <a:ext cx="2439987" cy="1479509"/>
          </a:xfrm>
          <a:prstGeom prst="rect">
            <a:avLst/>
          </a:prstGeom>
          <a:solidFill>
            <a:srgbClr val="D5F1C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Program context:</a:t>
            </a:r>
          </a:p>
          <a:p>
            <a:pPr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Data registers</a:t>
            </a:r>
          </a:p>
          <a:p>
            <a:pPr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Condition codes</a:t>
            </a:r>
          </a:p>
          <a:p>
            <a:pPr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Stack pointer (SP)</a:t>
            </a:r>
          </a:p>
          <a:p>
            <a:pPr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Program counter (PC)</a:t>
            </a:r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2725739" y="5572126"/>
            <a:ext cx="2435225" cy="319087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stack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2012267" y="5348270"/>
            <a:ext cx="4061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SP</a:t>
            </a:r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>
            <a:off x="2386013" y="5537201"/>
            <a:ext cx="355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Text Box 26"/>
          <p:cNvSpPr txBox="1">
            <a:spLocks noChangeArrowheads="1"/>
          </p:cNvSpPr>
          <p:nvPr/>
        </p:nvSpPr>
        <p:spPr bwMode="auto">
          <a:xfrm>
            <a:off x="2650270" y="3152449"/>
            <a:ext cx="10986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i="1">
                <a:solidFill>
                  <a:srgbClr val="7F7F7F"/>
                </a:solidFill>
                <a:latin typeface="Calibri" panose="020F0502020204030204" pitchFamily="34" charset="0"/>
              </a:rPr>
              <a:t>Thread 2</a:t>
            </a:r>
          </a:p>
        </p:txBody>
      </p:sp>
    </p:spTree>
    <p:extLst>
      <p:ext uri="{BB962C8B-B14F-4D97-AF65-F5344CB8AC3E}">
        <p14:creationId xmlns:p14="http://schemas.microsoft.com/office/powerpoint/2010/main" val="3788196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UNIX POSIX Functions and Concurrency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981201" y="1600200"/>
            <a:ext cx="82280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1363" indent="-284163"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Want to turn a string (like the command line) into an array of tokens?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char* s = “a b c”; char*** myargv = makeargv(s);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This is a pointer to a 2D array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 char*** could also be a pointer to a list of 2D arrays – an array of 2D arrays == a 3D array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strtok() does this as well 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char* token = strtok(s, “ “); (second param is list of delimiters)</a:t>
            </a:r>
          </a:p>
        </p:txBody>
      </p:sp>
    </p:spTree>
    <p:extLst>
      <p:ext uri="{BB962C8B-B14F-4D97-AF65-F5344CB8AC3E}">
        <p14:creationId xmlns:p14="http://schemas.microsoft.com/office/powerpoint/2010/main" val="3925124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UNIX POSIX Functions and Concurrency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981201" y="1600201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1363" indent="-284163"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strtok() does this as well 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char* token = strtok(s, “ “); (second param is list of delimiters)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BUT, on subsequent calls to strtok, use NULL instead of s so that you get the “next token”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The state of your “tokenizing” is kept by strtok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Is strtok() thread-safe?</a:t>
            </a:r>
          </a:p>
        </p:txBody>
      </p:sp>
    </p:spTree>
    <p:extLst>
      <p:ext uri="{BB962C8B-B14F-4D97-AF65-F5344CB8AC3E}">
        <p14:creationId xmlns:p14="http://schemas.microsoft.com/office/powerpoint/2010/main" val="213589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UNIX POSIX Functions and Concurrency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981201" y="1600201"/>
            <a:ext cx="822801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1363" indent="-284163"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strtok() does this as well 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char* token = strtok(s, “ “); (second param is list of delimiters)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BUT, on subsequent calls to strtok, use NULL instead of s so that you get the “next token”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The state of your “tokenizing” is kept by strtok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Is strtok() thread-safe?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How can we make it so?</a:t>
            </a:r>
          </a:p>
        </p:txBody>
      </p:sp>
    </p:spTree>
    <p:extLst>
      <p:ext uri="{BB962C8B-B14F-4D97-AF65-F5344CB8AC3E}">
        <p14:creationId xmlns:p14="http://schemas.microsoft.com/office/powerpoint/2010/main" val="2252396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981201" y="762001"/>
            <a:ext cx="8228013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1363" indent="-284163"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strtok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() does this as well (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string.h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char* token =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strtok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(s, “ “); (second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param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is list of delimiters)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BUT, on subsequent calls to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strtok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use NULL instead of s so that you get the “next token”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state of your “tokenizing” is kept by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strtok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Is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strtok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() thread-safe?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How can we make it so?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char*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strtok_r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(char* s,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const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char*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delim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, char** lasts);</a:t>
            </a:r>
          </a:p>
        </p:txBody>
      </p:sp>
    </p:spTree>
    <p:extLst>
      <p:ext uri="{BB962C8B-B14F-4D97-AF65-F5344CB8AC3E}">
        <p14:creationId xmlns:p14="http://schemas.microsoft.com/office/powerpoint/2010/main" val="672946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OpenMP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981201" y="1143001"/>
            <a:ext cx="8228013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#pragma omp parallel for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for(…) {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</a:p>
          <a:p>
            <a:pPr eaLnBrk="1" hangingPunct="1">
              <a:spcBef>
                <a:spcPts val="800"/>
              </a:spcBef>
            </a:pPr>
            <a:endParaRPr lang="en-US" altLang="en-US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// compile with -fopenmp</a:t>
            </a:r>
          </a:p>
        </p:txBody>
      </p:sp>
    </p:spTree>
    <p:extLst>
      <p:ext uri="{BB962C8B-B14F-4D97-AF65-F5344CB8AC3E}">
        <p14:creationId xmlns:p14="http://schemas.microsoft.com/office/powerpoint/2010/main" val="1141367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Volatility and Cache Coherency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981201" y="1143001"/>
            <a:ext cx="8228013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344487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When each CPU core has its own cache, the thread running on that core has no reason to look beyond that cache when reading data.</a:t>
            </a:r>
          </a:p>
          <a:p>
            <a:pPr marL="458787" lvl="1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Same goes for writing data!</a:t>
            </a:r>
          </a:p>
          <a:p>
            <a:pPr marL="344487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But what could happen if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a thread has a value 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loaded on multiple 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cores?</a:t>
            </a:r>
          </a:p>
          <a:p>
            <a:pPr marL="458787" lvl="1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Is this a problem 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if the value is read-only?</a:t>
            </a:r>
          </a:p>
          <a:p>
            <a:pPr marL="458787" lvl="1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What happens on write?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BF0B94C-FFEF-DA96-6277-9EAC7B8B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4" y="2316602"/>
            <a:ext cx="6372225" cy="37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5245D-362C-4A3E-7231-36F3F4BF6490}"/>
              </a:ext>
            </a:extLst>
          </p:cNvPr>
          <p:cNvSpPr txBox="1"/>
          <p:nvPr/>
        </p:nvSpPr>
        <p:spPr>
          <a:xfrm>
            <a:off x="5534024" y="6028423"/>
            <a:ext cx="6105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M3tainfo - Own work, CC BY-SA 4.0, https://commons.wikimedia.org/w/index.php?curid=52362566</a:t>
            </a:r>
          </a:p>
        </p:txBody>
      </p:sp>
    </p:spTree>
    <p:extLst>
      <p:ext uri="{BB962C8B-B14F-4D97-AF65-F5344CB8AC3E}">
        <p14:creationId xmlns:p14="http://schemas.microsoft.com/office/powerpoint/2010/main" val="1989879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Volatility and Cache Coherency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981201" y="1143001"/>
            <a:ext cx="8228013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344487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Marking variables as </a:t>
            </a:r>
            <a:r>
              <a:rPr lang="en-US" alt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volatile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causes them to follow a </a:t>
            </a:r>
            <a:r>
              <a:rPr lang="en-US" alt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write-through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policy, in which writes are executed all the way to main memory.</a:t>
            </a:r>
          </a:p>
          <a:p>
            <a:pPr marL="344487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Cache blocks are updated or invalidated (so they re-load next time) on all cores.</a:t>
            </a:r>
          </a:p>
          <a:p>
            <a:pPr marL="344487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If we invalidate, writes to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one memory location will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invalidate the whole block, 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which could cause 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unnecessary cache misses.</a:t>
            </a:r>
          </a:p>
          <a:p>
            <a:pPr marL="458787" lvl="1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This is known as “false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cache sharing,” since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the values are effectively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shared across cores, 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even if threads are using</a:t>
            </a:r>
            <a:b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independent values.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5245D-362C-4A3E-7231-36F3F4BF6490}"/>
              </a:ext>
            </a:extLst>
          </p:cNvPr>
          <p:cNvSpPr txBox="1"/>
          <p:nvPr/>
        </p:nvSpPr>
        <p:spPr>
          <a:xfrm>
            <a:off x="5534023" y="6028423"/>
            <a:ext cx="6305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By M3tainfo - Own work, CC BY-SA 4.0, https://upload.wikimedia.org/wikipedia/commons/8/88/Coherent.gif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BAEFE0E-2BE4-DB96-EA04-99690447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4" y="2294408"/>
            <a:ext cx="6410327" cy="37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14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False Cache Sharing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44BD1-EDFB-C484-60E8-01120C634C57}"/>
              </a:ext>
            </a:extLst>
          </p:cNvPr>
          <p:cNvSpPr txBox="1"/>
          <p:nvPr/>
        </p:nvSpPr>
        <p:spPr>
          <a:xfrm>
            <a:off x="714375" y="1209675"/>
            <a:ext cx="506952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#include &lt;</a:t>
            </a:r>
            <a:r>
              <a:rPr lang="en-US" sz="1400" dirty="0" err="1"/>
              <a:t>pthread.h</a:t>
            </a:r>
            <a:r>
              <a:rPr lang="en-US" sz="1400" dirty="0"/>
              <a:t>&gt;</a:t>
            </a:r>
          </a:p>
          <a:p>
            <a:r>
              <a:rPr lang="en-US" sz="1400" dirty="0"/>
              <a:t>#include &lt;</a:t>
            </a:r>
            <a:r>
              <a:rPr lang="en-US" sz="1400" dirty="0" err="1"/>
              <a:t>stdio.h</a:t>
            </a:r>
            <a:r>
              <a:rPr lang="en-US" sz="1400" dirty="0"/>
              <a:t>&gt;</a:t>
            </a:r>
          </a:p>
          <a:p>
            <a:r>
              <a:rPr lang="en-US" sz="1400" dirty="0"/>
              <a:t>#include &lt;</a:t>
            </a:r>
            <a:r>
              <a:rPr lang="en-US" sz="1400" dirty="0" err="1"/>
              <a:t>stdlib.h</a:t>
            </a:r>
            <a:r>
              <a:rPr lang="en-US" sz="1400" dirty="0"/>
              <a:t>&gt;</a:t>
            </a:r>
          </a:p>
          <a:p>
            <a:endParaRPr lang="en-US" sz="1400" dirty="0"/>
          </a:p>
          <a:p>
            <a:r>
              <a:rPr lang="en-US" sz="1400" dirty="0"/>
              <a:t>#define NUM_THREADS 4</a:t>
            </a:r>
          </a:p>
          <a:p>
            <a:r>
              <a:rPr lang="en-US" sz="1400" dirty="0"/>
              <a:t>#define ITERATIONS 1000000</a:t>
            </a:r>
          </a:p>
          <a:p>
            <a:r>
              <a:rPr lang="en-US" sz="1400" dirty="0"/>
              <a:t>#define CACHE_LINE_SIZE 64 // Assuming 64-byte cache line size</a:t>
            </a:r>
          </a:p>
          <a:p>
            <a:endParaRPr lang="en-US" sz="1400" dirty="0"/>
          </a:p>
          <a:p>
            <a:r>
              <a:rPr lang="en-US" sz="1400" dirty="0"/>
              <a:t>// Struct to ensure each element is on a separate cache line</a:t>
            </a:r>
          </a:p>
          <a:p>
            <a:r>
              <a:rPr lang="en-US" sz="1400" dirty="0"/>
              <a:t>typedef struct {</a:t>
            </a:r>
          </a:p>
          <a:p>
            <a:r>
              <a:rPr lang="en-US" sz="1400" dirty="0"/>
              <a:t>    long counter;</a:t>
            </a:r>
          </a:p>
          <a:p>
            <a:r>
              <a:rPr lang="en-US" sz="1400" dirty="0"/>
              <a:t>    // char padding[CACHE_LINE_SIZE - </a:t>
            </a:r>
            <a:r>
              <a:rPr lang="en-US" sz="1400" dirty="0" err="1"/>
              <a:t>sizeof</a:t>
            </a:r>
            <a:r>
              <a:rPr lang="en-US" sz="1400" dirty="0"/>
              <a:t>(long)]; </a:t>
            </a:r>
          </a:p>
          <a:p>
            <a:r>
              <a:rPr lang="en-US" sz="1400" dirty="0"/>
              <a:t>} </a:t>
            </a:r>
            <a:r>
              <a:rPr lang="en-US" sz="1400" dirty="0" err="1"/>
              <a:t>PaddedCounter</a:t>
            </a:r>
            <a:r>
              <a:rPr lang="en-US" sz="1400" dirty="0"/>
              <a:t>;</a:t>
            </a:r>
          </a:p>
          <a:p>
            <a:endParaRPr lang="en-US" sz="1400" dirty="0"/>
          </a:p>
          <a:p>
            <a:r>
              <a:rPr lang="en-US" sz="1400" dirty="0" err="1"/>
              <a:t>PaddedCounter</a:t>
            </a:r>
            <a:r>
              <a:rPr lang="en-US" sz="1400" dirty="0"/>
              <a:t> counters[NUM_THREADS];</a:t>
            </a:r>
          </a:p>
          <a:p>
            <a:endParaRPr lang="en-US" sz="1400" dirty="0"/>
          </a:p>
          <a:p>
            <a:r>
              <a:rPr lang="en-US" sz="1400" dirty="0"/>
              <a:t>void *</a:t>
            </a:r>
            <a:r>
              <a:rPr lang="en-US" sz="1400" dirty="0" err="1"/>
              <a:t>increment_counter</a:t>
            </a:r>
            <a:r>
              <a:rPr lang="en-US" sz="1400" dirty="0"/>
              <a:t>(void *</a:t>
            </a:r>
            <a:r>
              <a:rPr lang="en-US" sz="1400" dirty="0" err="1"/>
              <a:t>threadid</a:t>
            </a:r>
            <a:r>
              <a:rPr lang="en-US" sz="1400" dirty="0"/>
              <a:t>) {</a:t>
            </a:r>
          </a:p>
          <a:p>
            <a:r>
              <a:rPr lang="en-US" sz="1400" dirty="0"/>
              <a:t>    long </a:t>
            </a:r>
            <a:r>
              <a:rPr lang="en-US" sz="1400" dirty="0" err="1"/>
              <a:t>tid</a:t>
            </a:r>
            <a:r>
              <a:rPr lang="en-US" sz="1400" dirty="0"/>
              <a:t> = (long)</a:t>
            </a:r>
            <a:r>
              <a:rPr lang="en-US" sz="1400" dirty="0" err="1"/>
              <a:t>threadid</a:t>
            </a:r>
            <a:r>
              <a:rPr lang="en-US" sz="1400" dirty="0"/>
              <a:t>;</a:t>
            </a:r>
          </a:p>
          <a:p>
            <a:r>
              <a:rPr lang="en-US" sz="1400" dirty="0"/>
              <a:t>    for (int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ITERATIONS; </a:t>
            </a:r>
            <a:r>
              <a:rPr lang="en-US" sz="1400" dirty="0" err="1"/>
              <a:t>i</a:t>
            </a:r>
            <a:r>
              <a:rPr lang="en-US" sz="1400" dirty="0"/>
              <a:t>++) {</a:t>
            </a:r>
          </a:p>
          <a:p>
            <a:r>
              <a:rPr lang="en-US" sz="1400" dirty="0"/>
              <a:t>        counters[</a:t>
            </a:r>
            <a:r>
              <a:rPr lang="en-US" sz="1400" dirty="0" err="1"/>
              <a:t>tid</a:t>
            </a:r>
            <a:r>
              <a:rPr lang="en-US" sz="1400" dirty="0"/>
              <a:t>].counter++;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pthread_exit</a:t>
            </a:r>
            <a:r>
              <a:rPr lang="en-US" sz="1400" dirty="0"/>
              <a:t>(NULL);</a:t>
            </a:r>
          </a:p>
          <a:p>
            <a:r>
              <a:rPr lang="en-US" sz="1400" dirty="0"/>
              <a:t>}</a:t>
            </a:r>
          </a:p>
          <a:p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30B9C-9826-632F-F358-00DB8F6A9141}"/>
              </a:ext>
            </a:extLst>
          </p:cNvPr>
          <p:cNvSpPr txBox="1"/>
          <p:nvPr/>
        </p:nvSpPr>
        <p:spPr>
          <a:xfrm>
            <a:off x="6429375" y="1209675"/>
            <a:ext cx="5520550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 main() {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pthread_t</a:t>
            </a:r>
            <a:r>
              <a:rPr lang="en-US" sz="1400" dirty="0"/>
              <a:t> threads[NUM_THREADS];</a:t>
            </a:r>
          </a:p>
          <a:p>
            <a:r>
              <a:rPr lang="en-US" sz="1400" dirty="0"/>
              <a:t>    int </a:t>
            </a:r>
            <a:r>
              <a:rPr lang="en-US" sz="1400" dirty="0" err="1"/>
              <a:t>rc</a:t>
            </a:r>
            <a:r>
              <a:rPr lang="en-US" sz="1400" dirty="0"/>
              <a:t>;</a:t>
            </a:r>
          </a:p>
          <a:p>
            <a:r>
              <a:rPr lang="en-US" sz="1400" dirty="0"/>
              <a:t>    long t;</a:t>
            </a:r>
          </a:p>
          <a:p>
            <a:endParaRPr lang="en-US" sz="1400" dirty="0"/>
          </a:p>
          <a:p>
            <a:r>
              <a:rPr lang="en-US" sz="1400" dirty="0"/>
              <a:t>    for (t = 0; t &lt; NUM_THREADS; t++)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rc</a:t>
            </a:r>
            <a:r>
              <a:rPr lang="en-US" sz="1400" dirty="0"/>
              <a:t> = </a:t>
            </a:r>
            <a:r>
              <a:rPr lang="en-US" sz="1400" dirty="0" err="1"/>
              <a:t>pthread_create</a:t>
            </a:r>
            <a:r>
              <a:rPr lang="en-US" sz="1400" dirty="0"/>
              <a:t>(&amp;threads[t], NULL, </a:t>
            </a:r>
            <a:r>
              <a:rPr lang="en-US" sz="1400" dirty="0" err="1"/>
              <a:t>increment_counter</a:t>
            </a:r>
            <a:r>
              <a:rPr lang="en-US" sz="1400" dirty="0"/>
              <a:t>, (void *)t);</a:t>
            </a:r>
          </a:p>
          <a:p>
            <a:r>
              <a:rPr lang="en-US" sz="1400" dirty="0"/>
              <a:t>        if (</a:t>
            </a:r>
            <a:r>
              <a:rPr lang="en-US" sz="1400" dirty="0" err="1"/>
              <a:t>rc</a:t>
            </a:r>
            <a:r>
              <a:rPr lang="en-US" sz="1400" dirty="0"/>
              <a:t>)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printf</a:t>
            </a:r>
            <a:r>
              <a:rPr lang="en-US" sz="1400" dirty="0"/>
              <a:t>("ERROR; return code from </a:t>
            </a:r>
            <a:r>
              <a:rPr lang="en-US" sz="1400" dirty="0" err="1"/>
              <a:t>pthread_create</a:t>
            </a:r>
            <a:r>
              <a:rPr lang="en-US" sz="1400" dirty="0"/>
              <a:t>() is %d\n", </a:t>
            </a:r>
            <a:r>
              <a:rPr lang="en-US" sz="1400" dirty="0" err="1"/>
              <a:t>rc</a:t>
            </a:r>
            <a:r>
              <a:rPr lang="en-US" sz="1400" dirty="0"/>
              <a:t>);</a:t>
            </a:r>
          </a:p>
          <a:p>
            <a:r>
              <a:rPr lang="en-US" sz="1400" dirty="0"/>
              <a:t>            exit(-1);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}</a:t>
            </a:r>
          </a:p>
          <a:p>
            <a:endParaRPr lang="en-US" sz="1400" dirty="0"/>
          </a:p>
          <a:p>
            <a:r>
              <a:rPr lang="en-US" sz="1400" dirty="0"/>
              <a:t>    for (t = 0; t &lt; NUM_THREADS; t++)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pthread_join</a:t>
            </a:r>
            <a:r>
              <a:rPr lang="en-US" sz="1400" dirty="0"/>
              <a:t>(threads[t], NULL);</a:t>
            </a:r>
          </a:p>
          <a:p>
            <a:r>
              <a:rPr lang="en-US" sz="1400" dirty="0"/>
              <a:t>    }</a:t>
            </a:r>
          </a:p>
          <a:p>
            <a:endParaRPr lang="en-US" sz="1400" dirty="0"/>
          </a:p>
          <a:p>
            <a:r>
              <a:rPr lang="en-US" sz="1400" dirty="0"/>
              <a:t>    for (t = 0; t &lt; NUM_THREADS; t++)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printf</a:t>
            </a:r>
            <a:r>
              <a:rPr lang="en-US" sz="1400" dirty="0"/>
              <a:t>("Counter %</a:t>
            </a:r>
            <a:r>
              <a:rPr lang="en-US" sz="1400" dirty="0" err="1"/>
              <a:t>ld</a:t>
            </a:r>
            <a:r>
              <a:rPr lang="en-US" sz="1400" dirty="0"/>
              <a:t> = %</a:t>
            </a:r>
            <a:r>
              <a:rPr lang="en-US" sz="1400" dirty="0" err="1"/>
              <a:t>ld</a:t>
            </a:r>
            <a:r>
              <a:rPr lang="en-US" sz="1400" dirty="0"/>
              <a:t>\n", t, counters[t].counter);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    return 0;</a:t>
            </a:r>
          </a:p>
          <a:p>
            <a:r>
              <a:rPr lang="en-US" sz="1400" dirty="0"/>
              <a:t>}</a:t>
            </a:r>
          </a:p>
          <a:p>
            <a:endParaRPr lang="en-US" sz="1400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E654E9-16A4-B02D-CA2C-EF0D3460C7E4}"/>
              </a:ext>
            </a:extLst>
          </p:cNvPr>
          <p:cNvSpPr/>
          <p:nvPr/>
        </p:nvSpPr>
        <p:spPr>
          <a:xfrm>
            <a:off x="3866357" y="4948237"/>
            <a:ext cx="2228850" cy="178117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would this do?  What is the tradeoff?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A1802C-7054-48AB-EB43-09C14306FC4F}"/>
              </a:ext>
            </a:extLst>
          </p:cNvPr>
          <p:cNvCxnSpPr/>
          <p:nvPr/>
        </p:nvCxnSpPr>
        <p:spPr>
          <a:xfrm flipH="1" flipV="1">
            <a:off x="4333875" y="3841164"/>
            <a:ext cx="171450" cy="102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07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False Cache Sharing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44BD1-EDFB-C484-60E8-01120C634C57}"/>
              </a:ext>
            </a:extLst>
          </p:cNvPr>
          <p:cNvSpPr txBox="1"/>
          <p:nvPr/>
        </p:nvSpPr>
        <p:spPr>
          <a:xfrm>
            <a:off x="714375" y="1209675"/>
            <a:ext cx="317208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#include &lt;</a:t>
            </a:r>
            <a:r>
              <a:rPr lang="en-US" sz="1400" dirty="0" err="1"/>
              <a:t>pthread.h</a:t>
            </a:r>
            <a:r>
              <a:rPr lang="en-US" sz="1400" dirty="0"/>
              <a:t>&gt;</a:t>
            </a:r>
          </a:p>
          <a:p>
            <a:r>
              <a:rPr lang="en-US" sz="1400" dirty="0"/>
              <a:t>#include &lt;</a:t>
            </a:r>
            <a:r>
              <a:rPr lang="en-US" sz="1400" dirty="0" err="1"/>
              <a:t>stdio.h</a:t>
            </a:r>
            <a:r>
              <a:rPr lang="en-US" sz="1400" dirty="0"/>
              <a:t>&gt;</a:t>
            </a:r>
          </a:p>
          <a:p>
            <a:r>
              <a:rPr lang="en-US" sz="1400" dirty="0"/>
              <a:t>#include &lt;</a:t>
            </a:r>
            <a:r>
              <a:rPr lang="en-US" sz="1400" dirty="0" err="1"/>
              <a:t>stdlib.h</a:t>
            </a:r>
            <a:r>
              <a:rPr lang="en-US" sz="1400" dirty="0"/>
              <a:t>&gt;</a:t>
            </a:r>
          </a:p>
          <a:p>
            <a:endParaRPr lang="en-US" sz="1400" dirty="0"/>
          </a:p>
          <a:p>
            <a:r>
              <a:rPr lang="en-US" sz="1400" dirty="0"/>
              <a:t>#define NUM_THREADS 4</a:t>
            </a:r>
          </a:p>
          <a:p>
            <a:r>
              <a:rPr lang="en-US" sz="1400" dirty="0"/>
              <a:t>#define ITERATIONS 1000000</a:t>
            </a:r>
          </a:p>
          <a:p>
            <a:endParaRPr lang="en-US" sz="1400" dirty="0"/>
          </a:p>
          <a:p>
            <a:r>
              <a:rPr lang="en-US" sz="1400" dirty="0"/>
              <a:t>long </a:t>
            </a:r>
            <a:r>
              <a:rPr lang="en-US" sz="1400" dirty="0" err="1"/>
              <a:t>local_counters</a:t>
            </a:r>
            <a:r>
              <a:rPr lang="en-US" sz="1400" dirty="0"/>
              <a:t>[NUM_THREADS];</a:t>
            </a:r>
          </a:p>
          <a:p>
            <a:endParaRPr lang="en-US" sz="1400" dirty="0"/>
          </a:p>
          <a:p>
            <a:r>
              <a:rPr lang="en-US" sz="1400" dirty="0"/>
              <a:t>void *</a:t>
            </a:r>
            <a:r>
              <a:rPr lang="en-US" sz="1400" dirty="0" err="1"/>
              <a:t>increment_counter</a:t>
            </a:r>
            <a:r>
              <a:rPr lang="en-US" sz="1400" dirty="0"/>
              <a:t>(void *</a:t>
            </a:r>
            <a:r>
              <a:rPr lang="en-US" sz="1400" dirty="0" err="1"/>
              <a:t>threadid</a:t>
            </a:r>
            <a:r>
              <a:rPr lang="en-US" sz="1400" dirty="0"/>
              <a:t>) {</a:t>
            </a:r>
          </a:p>
          <a:p>
            <a:r>
              <a:rPr lang="en-US" sz="1400" dirty="0"/>
              <a:t>    long </a:t>
            </a:r>
            <a:r>
              <a:rPr lang="en-US" sz="1400" dirty="0" err="1"/>
              <a:t>tid</a:t>
            </a:r>
            <a:r>
              <a:rPr lang="en-US" sz="1400" dirty="0"/>
              <a:t> = (long)</a:t>
            </a:r>
            <a:r>
              <a:rPr lang="en-US" sz="1400" dirty="0" err="1"/>
              <a:t>threadid</a:t>
            </a:r>
            <a:r>
              <a:rPr lang="en-US" sz="1400" dirty="0"/>
              <a:t>;</a:t>
            </a:r>
          </a:p>
          <a:p>
            <a:r>
              <a:rPr lang="en-US" sz="1400" dirty="0"/>
              <a:t>    long </a:t>
            </a:r>
            <a:r>
              <a:rPr lang="en-US" sz="1400" dirty="0" err="1"/>
              <a:t>local_counter</a:t>
            </a:r>
            <a:r>
              <a:rPr lang="en-US" sz="1400" dirty="0"/>
              <a:t> = 0;</a:t>
            </a:r>
          </a:p>
          <a:p>
            <a:r>
              <a:rPr lang="en-US" sz="1400" dirty="0"/>
              <a:t>    for (int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ITERATIONS; </a:t>
            </a:r>
            <a:r>
              <a:rPr lang="en-US" sz="1400" dirty="0" err="1"/>
              <a:t>i</a:t>
            </a:r>
            <a:r>
              <a:rPr lang="en-US" sz="1400" dirty="0"/>
              <a:t>++)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local_counter</a:t>
            </a:r>
            <a:r>
              <a:rPr lang="en-US" sz="1400" dirty="0"/>
              <a:t>++;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local_counters</a:t>
            </a:r>
            <a:r>
              <a:rPr lang="en-US" sz="1400" dirty="0"/>
              <a:t>[</a:t>
            </a:r>
            <a:r>
              <a:rPr lang="en-US" sz="1400" dirty="0" err="1"/>
              <a:t>tid</a:t>
            </a:r>
            <a:r>
              <a:rPr lang="en-US" sz="1400" dirty="0"/>
              <a:t>] = </a:t>
            </a:r>
            <a:r>
              <a:rPr lang="en-US" sz="1400" dirty="0" err="1"/>
              <a:t>local_counter</a:t>
            </a:r>
            <a:r>
              <a:rPr lang="en-US" sz="1400" dirty="0"/>
              <a:t>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pthread_exit</a:t>
            </a:r>
            <a:r>
              <a:rPr lang="en-US" sz="1400" dirty="0"/>
              <a:t>(NULL);</a:t>
            </a:r>
          </a:p>
          <a:p>
            <a:r>
              <a:rPr lang="en-US" sz="1400" dirty="0"/>
              <a:t>}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30B9C-9826-632F-F358-00DB8F6A9141}"/>
              </a:ext>
            </a:extLst>
          </p:cNvPr>
          <p:cNvSpPr txBox="1"/>
          <p:nvPr/>
        </p:nvSpPr>
        <p:spPr>
          <a:xfrm>
            <a:off x="6429375" y="1209675"/>
            <a:ext cx="552055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 main() {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pthread_t</a:t>
            </a:r>
            <a:r>
              <a:rPr lang="en-US" sz="1400" dirty="0"/>
              <a:t> threads[NUM_THREADS];</a:t>
            </a:r>
          </a:p>
          <a:p>
            <a:r>
              <a:rPr lang="en-US" sz="1400" dirty="0"/>
              <a:t>    int </a:t>
            </a:r>
            <a:r>
              <a:rPr lang="en-US" sz="1400" dirty="0" err="1"/>
              <a:t>rc</a:t>
            </a:r>
            <a:r>
              <a:rPr lang="en-US" sz="1400" dirty="0"/>
              <a:t>;</a:t>
            </a:r>
          </a:p>
          <a:p>
            <a:r>
              <a:rPr lang="en-US" sz="1400" dirty="0"/>
              <a:t>    long t;</a:t>
            </a:r>
          </a:p>
          <a:p>
            <a:endParaRPr lang="en-US" sz="1400" dirty="0"/>
          </a:p>
          <a:p>
            <a:r>
              <a:rPr lang="en-US" sz="1400" dirty="0"/>
              <a:t>    for (t = 0; t &lt; NUM_THREADS; t++)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rc</a:t>
            </a:r>
            <a:r>
              <a:rPr lang="en-US" sz="1400" dirty="0"/>
              <a:t> = </a:t>
            </a:r>
            <a:r>
              <a:rPr lang="en-US" sz="1400" dirty="0" err="1"/>
              <a:t>pthread_create</a:t>
            </a:r>
            <a:r>
              <a:rPr lang="en-US" sz="1400" dirty="0"/>
              <a:t>(&amp;threads[t], NULL, </a:t>
            </a:r>
            <a:r>
              <a:rPr lang="en-US" sz="1400" dirty="0" err="1"/>
              <a:t>increment_counter</a:t>
            </a:r>
            <a:r>
              <a:rPr lang="en-US" sz="1400" dirty="0"/>
              <a:t>, (void *)t);</a:t>
            </a:r>
          </a:p>
          <a:p>
            <a:r>
              <a:rPr lang="en-US" sz="1400" dirty="0"/>
              <a:t>        if (</a:t>
            </a:r>
            <a:r>
              <a:rPr lang="en-US" sz="1400" dirty="0" err="1"/>
              <a:t>rc</a:t>
            </a:r>
            <a:r>
              <a:rPr lang="en-US" sz="1400" dirty="0"/>
              <a:t>)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printf</a:t>
            </a:r>
            <a:r>
              <a:rPr lang="en-US" sz="1400" dirty="0"/>
              <a:t>("ERROR; return code from </a:t>
            </a:r>
            <a:r>
              <a:rPr lang="en-US" sz="1400" dirty="0" err="1"/>
              <a:t>pthread_create</a:t>
            </a:r>
            <a:r>
              <a:rPr lang="en-US" sz="1400" dirty="0"/>
              <a:t>() is %d\n", </a:t>
            </a:r>
            <a:r>
              <a:rPr lang="en-US" sz="1400" dirty="0" err="1"/>
              <a:t>rc</a:t>
            </a:r>
            <a:r>
              <a:rPr lang="en-US" sz="1400" dirty="0"/>
              <a:t>);</a:t>
            </a:r>
          </a:p>
          <a:p>
            <a:r>
              <a:rPr lang="en-US" sz="1400" dirty="0"/>
              <a:t>            exit(-1);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}</a:t>
            </a:r>
          </a:p>
          <a:p>
            <a:endParaRPr lang="en-US" sz="1400" dirty="0"/>
          </a:p>
          <a:p>
            <a:r>
              <a:rPr lang="en-US" sz="1400" dirty="0"/>
              <a:t>    for (t = 0; t &lt; NUM_THREADS; t++)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pthread_join</a:t>
            </a:r>
            <a:r>
              <a:rPr lang="en-US" sz="1400" dirty="0"/>
              <a:t>(threads[t], NULL);</a:t>
            </a:r>
          </a:p>
          <a:p>
            <a:r>
              <a:rPr lang="en-US" sz="1400" dirty="0"/>
              <a:t>    }</a:t>
            </a:r>
          </a:p>
          <a:p>
            <a:endParaRPr lang="en-US" sz="1400" dirty="0"/>
          </a:p>
          <a:p>
            <a:r>
              <a:rPr lang="en-US" sz="1400" dirty="0"/>
              <a:t>    for (t = 0; t &lt; NUM_THREADS; t++)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printf</a:t>
            </a:r>
            <a:r>
              <a:rPr lang="en-US" sz="1400" dirty="0"/>
              <a:t>("Final counter %</a:t>
            </a:r>
            <a:r>
              <a:rPr lang="en-US" sz="1400" dirty="0" err="1"/>
              <a:t>ld</a:t>
            </a:r>
            <a:r>
              <a:rPr lang="en-US" sz="1400" dirty="0"/>
              <a:t> = %</a:t>
            </a:r>
            <a:r>
              <a:rPr lang="en-US" sz="1400" dirty="0" err="1"/>
              <a:t>ld</a:t>
            </a:r>
            <a:r>
              <a:rPr lang="en-US" sz="1400" dirty="0"/>
              <a:t>\n", t, </a:t>
            </a:r>
            <a:r>
              <a:rPr lang="en-US" sz="1400" dirty="0" err="1"/>
              <a:t>local_counters</a:t>
            </a:r>
            <a:r>
              <a:rPr lang="en-US" sz="1400" dirty="0"/>
              <a:t>[t]);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    return 0;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A2349B83-1B37-55A4-8DA2-18D79BAA50C4}"/>
              </a:ext>
            </a:extLst>
          </p:cNvPr>
          <p:cNvSpPr/>
          <p:nvPr/>
        </p:nvSpPr>
        <p:spPr>
          <a:xfrm>
            <a:off x="3409157" y="4910792"/>
            <a:ext cx="2228850" cy="178117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has changed?</a:t>
            </a:r>
          </a:p>
        </p:txBody>
      </p:sp>
    </p:spTree>
    <p:extLst>
      <p:ext uri="{BB962C8B-B14F-4D97-AF65-F5344CB8AC3E}">
        <p14:creationId xmlns:p14="http://schemas.microsoft.com/office/powerpoint/2010/main" val="3384345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981201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False Cache Sharing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22C4F5B-CF3D-49CE-6D66-EF565032A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143001"/>
            <a:ext cx="8228013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344487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If you don’t have to share data across threads, don’t.</a:t>
            </a:r>
          </a:p>
          <a:p>
            <a:pPr marL="344487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If you need a shared variable to remain coherent across all cores on update, mark the variable as </a:t>
            </a:r>
            <a:r>
              <a:rPr lang="en-US" alt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volatile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.  </a:t>
            </a:r>
          </a:p>
          <a:p>
            <a:pPr marL="344487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Limit updates to shared variables – use local variables if you can, and update the shared variable less frequently.</a:t>
            </a:r>
          </a:p>
          <a:p>
            <a:pPr marL="344487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Be aware that updating a shared variable may invalidate the entire cache block – including data near that variable in memory.</a:t>
            </a:r>
          </a:p>
          <a:p>
            <a:pPr marL="458787" lvl="1" indent="-3429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Unfortunately, nearby variables are likely to be updated and accessed together, so there is a high likelihood of these being used in the same code blocks.</a:t>
            </a:r>
          </a:p>
        </p:txBody>
      </p:sp>
    </p:spTree>
    <p:extLst>
      <p:ext uri="{BB962C8B-B14F-4D97-AF65-F5344CB8AC3E}">
        <p14:creationId xmlns:p14="http://schemas.microsoft.com/office/powerpoint/2010/main" val="1342769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FBBE41AC-0D08-5143-7424-C6D02715D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Concurrency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C5A6DA3-5AF9-497A-F1F2-11E17396F6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does it mean to run two threads “concurrently”?</a:t>
            </a:r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6693C7E3-8EE8-40AE-973F-8FBB367F6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97" y="2872399"/>
            <a:ext cx="3250406" cy="3250406"/>
          </a:xfrm>
          <a:prstGeom prst="rect">
            <a:avLst/>
          </a:prstGeom>
          <a:noFill/>
          <a:ln>
            <a:noFill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6">
            <a:extLst>
              <a:ext uri="{FF2B5EF4-FFF2-40B4-BE49-F238E27FC236}">
                <a16:creationId xmlns:a16="http://schemas.microsoft.com/office/drawing/2014/main" id="{84CECE7F-A4F4-9DC9-9847-3EF96FDB2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96B1BB-D36F-4A50-9637-80C965B0AA6A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BA6F7F2D-5DEC-82D1-EDBE-423A6D894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Concurrency</a:t>
            </a: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871B7DBA-68A9-2EB7-FED0-1CE38A966C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does it mean to run two threads “concurrently”?</a:t>
            </a:r>
          </a:p>
          <a:p>
            <a:pPr marL="498929" lvl="1"/>
            <a:r>
              <a:rPr lang="en-US" altLang="en-US"/>
              <a:t>Scheduler is free to run threads in any order</a:t>
            </a:r>
          </a:p>
          <a:p>
            <a:pPr marL="498929" lvl="1"/>
            <a:r>
              <a:rPr lang="en-US" altLang="en-US"/>
              <a:t>Dispatcher can choose to run threads to completion or in time slices in various chunks</a:t>
            </a:r>
          </a:p>
          <a:p>
            <a:pPr eaLnBrk="1" hangingPunct="1"/>
            <a:r>
              <a:rPr lang="en-US" altLang="en-US"/>
              <a:t>Correct threading means that programs work under all possibilities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29AA3C35-5CAD-756B-B1B4-428ED374C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531AC9-A44F-4B9B-AC2F-DF6B0D9BB33E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EBECD7FA-67E6-69E3-02EE-F4BD9AB07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834" y="437833"/>
            <a:ext cx="7773293" cy="1143000"/>
          </a:xfrm>
        </p:spPr>
        <p:txBody>
          <a:bodyPr/>
          <a:lstStyle/>
          <a:p>
            <a:pPr eaLnBrk="1" hangingPunct="1"/>
            <a:r>
              <a:rPr lang="en-US" altLang="en-US"/>
              <a:t>Correctness</a:t>
            </a: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19FEE51-BED6-C0DD-03F9-B5084FB62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9834" y="1466979"/>
            <a:ext cx="7773293" cy="411435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422"/>
              </a:spcAft>
            </a:pPr>
            <a:r>
              <a:rPr lang="en-US" altLang="en-US" sz="2250" dirty="0"/>
              <a:t>Independent Threads</a:t>
            </a:r>
          </a:p>
          <a:p>
            <a:pPr marL="498929" lvl="1">
              <a:spcBef>
                <a:spcPts val="352"/>
              </a:spcBef>
              <a:spcAft>
                <a:spcPts val="422"/>
              </a:spcAft>
            </a:pPr>
            <a:r>
              <a:rPr lang="en-US" altLang="en-US" sz="1969" dirty="0"/>
              <a:t>No state shared with other threads</a:t>
            </a:r>
          </a:p>
          <a:p>
            <a:pPr marL="498929" lvl="1">
              <a:spcBef>
                <a:spcPts val="352"/>
              </a:spcBef>
              <a:spcAft>
                <a:spcPts val="422"/>
              </a:spcAft>
            </a:pPr>
            <a:r>
              <a:rPr lang="en-US" altLang="en-US" sz="1969" dirty="0"/>
              <a:t>Deterministic =&gt; Input state determines results</a:t>
            </a:r>
          </a:p>
          <a:p>
            <a:pPr marL="498929" lvl="1">
              <a:spcBef>
                <a:spcPts val="352"/>
              </a:spcBef>
              <a:spcAft>
                <a:spcPts val="422"/>
              </a:spcAft>
            </a:pPr>
            <a:r>
              <a:rPr lang="en-US" altLang="en-US" sz="1969" dirty="0"/>
              <a:t>Reproducible =&gt; Can recreate starting conditions</a:t>
            </a:r>
          </a:p>
          <a:p>
            <a:pPr marL="498929" lvl="1">
              <a:spcBef>
                <a:spcPts val="352"/>
              </a:spcBef>
              <a:spcAft>
                <a:spcPts val="422"/>
              </a:spcAft>
            </a:pPr>
            <a:r>
              <a:rPr lang="en-US" altLang="en-US" sz="1969" dirty="0"/>
              <a:t>Scheduling order doesn’t matter</a:t>
            </a:r>
          </a:p>
          <a:p>
            <a:pPr>
              <a:spcBef>
                <a:spcPts val="352"/>
              </a:spcBef>
              <a:spcAft>
                <a:spcPts val="422"/>
              </a:spcAft>
            </a:pPr>
            <a:r>
              <a:rPr lang="en-US" altLang="en-US" sz="2250" dirty="0"/>
              <a:t>Cooperating Threads</a:t>
            </a:r>
          </a:p>
          <a:p>
            <a:pPr marL="498929" lvl="1">
              <a:spcBef>
                <a:spcPts val="352"/>
              </a:spcBef>
              <a:spcAft>
                <a:spcPts val="422"/>
              </a:spcAft>
            </a:pPr>
            <a:r>
              <a:rPr lang="en-US" altLang="en-US" sz="1969" dirty="0"/>
              <a:t>Shared State between threads</a:t>
            </a:r>
          </a:p>
          <a:p>
            <a:pPr marL="498929" lvl="1">
              <a:spcBef>
                <a:spcPts val="352"/>
              </a:spcBef>
              <a:spcAft>
                <a:spcPts val="422"/>
              </a:spcAft>
            </a:pPr>
            <a:r>
              <a:rPr lang="en-US" altLang="en-US" sz="1969" dirty="0"/>
              <a:t>Non-deterministic</a:t>
            </a:r>
          </a:p>
          <a:p>
            <a:pPr marL="498929" lvl="1">
              <a:spcBef>
                <a:spcPts val="352"/>
              </a:spcBef>
              <a:spcAft>
                <a:spcPts val="422"/>
              </a:spcAft>
            </a:pPr>
            <a:r>
              <a:rPr lang="en-US" altLang="en-US" sz="1969" dirty="0"/>
              <a:t>Non-reproducible</a:t>
            </a:r>
          </a:p>
          <a:p>
            <a:pPr>
              <a:spcBef>
                <a:spcPts val="352"/>
              </a:spcBef>
              <a:spcAft>
                <a:spcPts val="422"/>
              </a:spcAft>
            </a:pPr>
            <a:r>
              <a:rPr lang="en-US" altLang="en-US" sz="2250" dirty="0"/>
              <a:t>Non-deterministic and Non-reproducible means bugs can be intermittent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7A273743-7E7A-5D4E-317C-74EF76883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0EE30E-41D7-4811-959B-35F67B3851AE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7841A5E7-8DFB-867A-87E7-664359185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/>
              <a:t>Why allow cooperating threads?</a:t>
            </a:r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406CC2DC-694C-478A-B5DE-FD3F4BBD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97" y="2321719"/>
            <a:ext cx="3250406" cy="3250406"/>
          </a:xfrm>
          <a:prstGeom prst="rect">
            <a:avLst/>
          </a:prstGeom>
          <a:noFill/>
          <a:ln>
            <a:noFill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CE9BC16D-38FE-EFDD-BBD1-D34EEA372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D0A1B3-4370-45B1-ABFA-0AC8BD156C20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D5315B2B-A5C1-ED26-D3F2-7BEC8533D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/>
              <a:t>Why allow cooperating threads?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BB68BFB-2DE3-1A52-C84D-8E597C30C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2234" y="2023864"/>
            <a:ext cx="7773293" cy="411435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/>
              <a:t>Shared resource</a:t>
            </a:r>
          </a:p>
          <a:p>
            <a:pPr marL="498929" lvl="1">
              <a:spcBef>
                <a:spcPts val="2461"/>
              </a:spcBef>
            </a:pPr>
            <a:r>
              <a:rPr lang="en-US" altLang="en-US" dirty="0"/>
              <a:t>One computer, many users</a:t>
            </a:r>
          </a:p>
          <a:p>
            <a:pPr>
              <a:spcBef>
                <a:spcPts val="2461"/>
              </a:spcBef>
            </a:pPr>
            <a:r>
              <a:rPr lang="en-US" altLang="en-US" dirty="0"/>
              <a:t>Speedup</a:t>
            </a:r>
          </a:p>
          <a:p>
            <a:pPr marL="498929" lvl="1">
              <a:spcBef>
                <a:spcPts val="2461"/>
              </a:spcBef>
            </a:pPr>
            <a:r>
              <a:rPr lang="en-US" altLang="en-US" dirty="0"/>
              <a:t>Overlap I/O and computation</a:t>
            </a:r>
          </a:p>
          <a:p>
            <a:pPr marL="498929" lvl="1">
              <a:spcBef>
                <a:spcPts val="2461"/>
              </a:spcBef>
            </a:pPr>
            <a:r>
              <a:rPr lang="en-US" altLang="en-US" dirty="0"/>
              <a:t>Multiprocessor</a:t>
            </a:r>
          </a:p>
          <a:p>
            <a:pPr>
              <a:spcBef>
                <a:spcPts val="2461"/>
              </a:spcBef>
            </a:pPr>
            <a:r>
              <a:rPr lang="en-US" altLang="en-US" dirty="0"/>
              <a:t>Modularity</a:t>
            </a:r>
          </a:p>
          <a:p>
            <a:pPr marL="498929" lvl="1">
              <a:spcBef>
                <a:spcPts val="2461"/>
              </a:spcBef>
            </a:pPr>
            <a:r>
              <a:rPr lang="en-US" altLang="en-US" dirty="0"/>
              <a:t>Divide and Conquer</a:t>
            </a:r>
          </a:p>
          <a:p>
            <a:pPr marL="498929" lvl="1">
              <a:spcBef>
                <a:spcPts val="2461"/>
              </a:spcBef>
            </a:pPr>
            <a:r>
              <a:rPr lang="en-US" altLang="en-US" dirty="0"/>
              <a:t>Makes it easier to extend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555A036D-245D-F058-5902-6C97C4549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69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22368" indent="-200911">
              <a:spcBef>
                <a:spcPct val="20000"/>
              </a:spcBef>
              <a:buChar char="–"/>
              <a:defRPr sz="1617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03643" indent="-160729">
              <a:spcBef>
                <a:spcPct val="20000"/>
              </a:spcBef>
              <a:buChar char="•"/>
              <a:defRPr sz="1406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25101" indent="-160729">
              <a:spcBef>
                <a:spcPct val="20000"/>
              </a:spcBef>
              <a:buChar char="–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6558" indent="-160729">
              <a:spcBef>
                <a:spcPct val="20000"/>
              </a:spcBef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8015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9473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10930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32387" indent="-1607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5ACD69-ECAA-4BF5-8474-751A58F7EA0C}" type="slidenum">
              <a:rPr lang="en-US" altLang="en-US" sz="1406" b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6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Marrake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4432</Words>
  <Application>Microsoft Office PowerPoint</Application>
  <PresentationFormat>Widescreen</PresentationFormat>
  <Paragraphs>702</Paragraphs>
  <Slides>49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Aptos</vt:lpstr>
      <vt:lpstr>Arial</vt:lpstr>
      <vt:lpstr>Calibri</vt:lpstr>
      <vt:lpstr>Courier New</vt:lpstr>
      <vt:lpstr>Goudy Old Style</vt:lpstr>
      <vt:lpstr>StarSymbol</vt:lpstr>
      <vt:lpstr>Times New Roman</vt:lpstr>
      <vt:lpstr>MarrakeshVTI</vt:lpstr>
      <vt:lpstr>Threading and Cache Considerations</vt:lpstr>
      <vt:lpstr>PowerPoint Presentation</vt:lpstr>
      <vt:lpstr>PowerPoint Presentation</vt:lpstr>
      <vt:lpstr>PowerPoint Presentation</vt:lpstr>
      <vt:lpstr>Concurrency</vt:lpstr>
      <vt:lpstr>Concurrency</vt:lpstr>
      <vt:lpstr>Correctness</vt:lpstr>
      <vt:lpstr>Why allow cooperating threads?</vt:lpstr>
      <vt:lpstr>Why allow cooperating threads?</vt:lpstr>
      <vt:lpstr>Thread Cooperation</vt:lpstr>
      <vt:lpstr>Problem </vt:lpstr>
      <vt:lpstr>Problem </vt:lpstr>
      <vt:lpstr>Atomic Operations</vt:lpstr>
      <vt:lpstr>Example: Therac - 25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Mongan, William</dc:creator>
  <cp:lastModifiedBy>Mongan, William</cp:lastModifiedBy>
  <cp:revision>74</cp:revision>
  <dcterms:created xsi:type="dcterms:W3CDTF">2024-01-11T18:12:50Z</dcterms:created>
  <dcterms:modified xsi:type="dcterms:W3CDTF">2024-01-12T20:30:05Z</dcterms:modified>
</cp:coreProperties>
</file>