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6" r:id="rId2"/>
    <p:sldId id="257" r:id="rId3"/>
    <p:sldId id="317" r:id="rId4"/>
    <p:sldId id="258" r:id="rId5"/>
    <p:sldId id="259" r:id="rId6"/>
    <p:sldId id="318" r:id="rId7"/>
    <p:sldId id="260" r:id="rId8"/>
    <p:sldId id="319" r:id="rId9"/>
    <p:sldId id="261" r:id="rId10"/>
    <p:sldId id="320" r:id="rId11"/>
    <p:sldId id="262" r:id="rId12"/>
    <p:sldId id="321" r:id="rId13"/>
    <p:sldId id="263" r:id="rId14"/>
    <p:sldId id="264" r:id="rId15"/>
    <p:sldId id="265" r:id="rId16"/>
    <p:sldId id="266" r:id="rId17"/>
    <p:sldId id="267" r:id="rId18"/>
    <p:sldId id="268" r:id="rId19"/>
    <p:sldId id="322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323" r:id="rId28"/>
    <p:sldId id="276" r:id="rId29"/>
    <p:sldId id="277" r:id="rId30"/>
    <p:sldId id="278" r:id="rId31"/>
    <p:sldId id="279" r:id="rId32"/>
    <p:sldId id="280" r:id="rId33"/>
    <p:sldId id="281" r:id="rId34"/>
    <p:sldId id="324" r:id="rId35"/>
    <p:sldId id="282" r:id="rId36"/>
    <p:sldId id="325" r:id="rId37"/>
    <p:sldId id="283" r:id="rId38"/>
    <p:sldId id="341" r:id="rId39"/>
    <p:sldId id="299" r:id="rId40"/>
    <p:sldId id="300" r:id="rId41"/>
    <p:sldId id="301" r:id="rId42"/>
    <p:sldId id="302" r:id="rId43"/>
    <p:sldId id="303" r:id="rId44"/>
    <p:sldId id="340" r:id="rId45"/>
    <p:sldId id="304" r:id="rId46"/>
    <p:sldId id="305" r:id="rId47"/>
    <p:sldId id="306" r:id="rId48"/>
    <p:sldId id="307" r:id="rId49"/>
    <p:sldId id="308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7" autoAdjust="0"/>
    <p:restoredTop sz="88337" autoAdjust="0"/>
  </p:normalViewPr>
  <p:slideViewPr>
    <p:cSldViewPr snapToGrid="0">
      <p:cViewPr varScale="1">
        <p:scale>
          <a:sx n="94" d="100"/>
          <a:sy n="94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68C49-1136-4CD6-BF84-09BF06A9E6ED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32FD0-8EFD-48B5-A1D0-1004723E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5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/>
            <a:fld id="{45519180-183E-4C70-905A-CC9B20236B53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eaLnBrk="1" hangingPunct="1"/>
              <a:t>38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7A780D0-39B0-492A-A1CC-23E87F292764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38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latin typeface="Calibri" panose="020F0502020204030204" pitchFamily="34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291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2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9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9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609600"/>
            <a:ext cx="10972800" cy="495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0" y="6377355"/>
            <a:ext cx="1625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8400" y="6377355"/>
            <a:ext cx="3860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6362701"/>
            <a:ext cx="812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3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0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7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7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2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4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7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1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3/25/2024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7AAEFC-156E-1144-8D57-FBE2CD3B6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hite structure">
            <a:extLst>
              <a:ext uri="{FF2B5EF4-FFF2-40B4-BE49-F238E27FC236}">
                <a16:creationId xmlns:a16="http://schemas.microsoft.com/office/drawing/2014/main" id="{C59A77E4-1AD6-0CEC-D494-35A5030DB8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7594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rgbClr val="0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764930-DB0F-3E8B-519A-EF6FDBE64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2183" y="1826096"/>
            <a:ext cx="3396343" cy="2142699"/>
          </a:xfrm>
        </p:spPr>
        <p:txBody>
          <a:bodyPr anchor="b"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Process Management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9C5C5-C68F-0D05-AEBF-4F6F46053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7593" y="4092101"/>
            <a:ext cx="3876812" cy="1185292"/>
          </a:xfrm>
        </p:spPr>
        <p:txBody>
          <a:bodyPr anchor="t">
            <a:normAutofit fontScale="47500" lnSpcReduction="20000"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William M. Mongan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From Bryant and </a:t>
            </a:r>
            <a:r>
              <a:rPr lang="en-US" dirty="0" err="1">
                <a:solidFill>
                  <a:srgbClr val="FFFFFF"/>
                </a:solidFill>
              </a:rPr>
              <a:t>O’Hallaron</a:t>
            </a:r>
            <a:r>
              <a:rPr lang="en-US" dirty="0">
                <a:solidFill>
                  <a:srgbClr val="FFFFFF"/>
                </a:solidFill>
              </a:rPr>
              <a:t>: Computer Systems – A Programmer’s Perspective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AND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Operating Systems Concepts by Bryant and </a:t>
            </a:r>
            <a:r>
              <a:rPr lang="en-US" dirty="0" err="1">
                <a:solidFill>
                  <a:srgbClr val="FFFFFF"/>
                </a:solidFill>
              </a:rPr>
              <a:t>O’Hallaron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39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22847EDF-18ED-7F2F-CB18-AF051F1590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375047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Interlacing Processes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5F39F69-10AF-5BDA-8AB1-C14715DD8B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354" y="1404193"/>
            <a:ext cx="7773293" cy="4114354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/>
              <a:t>Interlace with time</a:t>
            </a:r>
          </a:p>
          <a:p>
            <a:pPr>
              <a:spcBef>
                <a:spcPts val="2320"/>
              </a:spcBef>
            </a:pPr>
            <a:r>
              <a:rPr lang="en-US" altLang="en-US"/>
              <a:t>Remember:</a:t>
            </a:r>
          </a:p>
          <a:p>
            <a:pPr marL="498929" lvl="1">
              <a:spcBef>
                <a:spcPts val="2320"/>
              </a:spcBef>
            </a:pPr>
            <a:r>
              <a:rPr lang="en-US" altLang="en-US"/>
              <a:t>Program Counter (PC), Stack pointer, Registers</a:t>
            </a:r>
          </a:p>
          <a:p>
            <a:pPr>
              <a:spcBef>
                <a:spcPts val="2320"/>
              </a:spcBef>
            </a:pPr>
            <a:r>
              <a:rPr lang="en-US" altLang="en-US"/>
              <a:t>Switching</a:t>
            </a:r>
          </a:p>
          <a:p>
            <a:pPr marL="498929" lvl="1">
              <a:spcBef>
                <a:spcPts val="2320"/>
              </a:spcBef>
            </a:pPr>
            <a:r>
              <a:rPr lang="en-US" altLang="en-US"/>
              <a:t>Save current state</a:t>
            </a:r>
          </a:p>
          <a:p>
            <a:pPr marL="498929" lvl="1">
              <a:spcBef>
                <a:spcPts val="2320"/>
              </a:spcBef>
            </a:pPr>
            <a:r>
              <a:rPr lang="en-US" altLang="en-US"/>
              <a:t>Load new state</a:t>
            </a:r>
          </a:p>
          <a:p>
            <a:pPr>
              <a:spcBef>
                <a:spcPts val="2320"/>
              </a:spcBef>
            </a:pPr>
            <a:r>
              <a:rPr lang="en-US" altLang="en-US"/>
              <a:t>When to switch</a:t>
            </a:r>
          </a:p>
          <a:p>
            <a:pPr marL="498929" lvl="1">
              <a:spcBef>
                <a:spcPts val="2320"/>
              </a:spcBef>
            </a:pPr>
            <a:r>
              <a:rPr lang="en-US" altLang="en-US"/>
              <a:t>Time, voluntary yield, I/O, other concerns</a:t>
            </a:r>
          </a:p>
        </p:txBody>
      </p:sp>
      <p:grpSp>
        <p:nvGrpSpPr>
          <p:cNvPr id="29700" name="Group 3">
            <a:extLst>
              <a:ext uri="{FF2B5EF4-FFF2-40B4-BE49-F238E27FC236}">
                <a16:creationId xmlns:a16="http://schemas.microsoft.com/office/drawing/2014/main" id="{EE3A86EB-06D5-DD84-F0BB-9147415DF1AB}"/>
              </a:ext>
            </a:extLst>
          </p:cNvPr>
          <p:cNvGrpSpPr>
            <a:grpSpLocks/>
          </p:cNvGrpSpPr>
          <p:nvPr/>
        </p:nvGrpSpPr>
        <p:grpSpPr bwMode="auto">
          <a:xfrm>
            <a:off x="5560219" y="1486793"/>
            <a:ext cx="4464844" cy="924223"/>
            <a:chOff x="0" y="0"/>
            <a:chExt cx="4000" cy="828"/>
          </a:xfrm>
        </p:grpSpPr>
        <p:sp>
          <p:nvSpPr>
            <p:cNvPr id="29704" name="Rectangle 4">
              <a:extLst>
                <a:ext uri="{FF2B5EF4-FFF2-40B4-BE49-F238E27FC236}">
                  <a16:creationId xmlns:a16="http://schemas.microsoft.com/office/drawing/2014/main" id="{6EB5D59A-64DD-A96C-4AE8-98F59CB40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800" cy="41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0</a:t>
              </a:r>
            </a:p>
          </p:txBody>
        </p:sp>
        <p:sp>
          <p:nvSpPr>
            <p:cNvPr id="29705" name="Rectangle 5">
              <a:extLst>
                <a:ext uri="{FF2B5EF4-FFF2-40B4-BE49-F238E27FC236}">
                  <a16:creationId xmlns:a16="http://schemas.microsoft.com/office/drawing/2014/main" id="{8963AEE9-1AA8-FE79-A942-CD329EF33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" y="0"/>
              <a:ext cx="800" cy="416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1</a:t>
              </a:r>
            </a:p>
          </p:txBody>
        </p:sp>
        <p:sp>
          <p:nvSpPr>
            <p:cNvPr id="29706" name="Rectangle 6">
              <a:extLst>
                <a:ext uri="{FF2B5EF4-FFF2-40B4-BE49-F238E27FC236}">
                  <a16:creationId xmlns:a16="http://schemas.microsoft.com/office/drawing/2014/main" id="{77ED18A5-05E0-AD30-556B-B7F026837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0" y="0"/>
              <a:ext cx="800" cy="41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0</a:t>
              </a:r>
            </a:p>
          </p:txBody>
        </p:sp>
        <p:sp>
          <p:nvSpPr>
            <p:cNvPr id="29707" name="Rectangle 7">
              <a:extLst>
                <a:ext uri="{FF2B5EF4-FFF2-40B4-BE49-F238E27FC236}">
                  <a16:creationId xmlns:a16="http://schemas.microsoft.com/office/drawing/2014/main" id="{8A7ACD0F-95FD-7C86-14FF-29D014C4E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0"/>
              <a:ext cx="800" cy="416"/>
            </a:xfrm>
            <a:prstGeom prst="rect">
              <a:avLst/>
            </a:prstGeom>
            <a:gradFill rotWithShape="0">
              <a:gsLst>
                <a:gs pos="0">
                  <a:srgbClr val="E59900">
                    <a:alpha val="75000"/>
                  </a:srgbClr>
                </a:gs>
                <a:gs pos="100000">
                  <a:srgbClr val="B07302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2</a:t>
              </a:r>
            </a:p>
          </p:txBody>
        </p:sp>
        <p:sp>
          <p:nvSpPr>
            <p:cNvPr id="29708" name="Rectangle 8">
              <a:extLst>
                <a:ext uri="{FF2B5EF4-FFF2-40B4-BE49-F238E27FC236}">
                  <a16:creationId xmlns:a16="http://schemas.microsoft.com/office/drawing/2014/main" id="{14CAB0DD-8FE2-DEAC-1DA2-B71C1B22F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0" y="0"/>
              <a:ext cx="800" cy="416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1</a:t>
              </a:r>
            </a:p>
          </p:txBody>
        </p:sp>
        <p:sp>
          <p:nvSpPr>
            <p:cNvPr id="29709" name="Rectangle 9">
              <a:extLst>
                <a:ext uri="{FF2B5EF4-FFF2-40B4-BE49-F238E27FC236}">
                  <a16:creationId xmlns:a16="http://schemas.microsoft.com/office/drawing/2014/main" id="{665418D3-1216-92C2-38D4-12202FE7D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" y="411"/>
              <a:ext cx="715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Time</a:t>
              </a:r>
            </a:p>
          </p:txBody>
        </p:sp>
        <p:sp>
          <p:nvSpPr>
            <p:cNvPr id="29710" name="Line 10">
              <a:extLst>
                <a:ext uri="{FF2B5EF4-FFF2-40B4-BE49-F238E27FC236}">
                  <a16:creationId xmlns:a16="http://schemas.microsoft.com/office/drawing/2014/main" id="{A712452E-BE8F-5881-65E0-40157DABAD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656"/>
              <a:ext cx="13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66"/>
            </a:p>
          </p:txBody>
        </p:sp>
      </p:grpSp>
      <p:sp>
        <p:nvSpPr>
          <p:cNvPr id="29703" name="Rectangle 6">
            <a:extLst>
              <a:ext uri="{FF2B5EF4-FFF2-40B4-BE49-F238E27FC236}">
                <a16:creationId xmlns:a16="http://schemas.microsoft.com/office/drawing/2014/main" id="{C753DB62-827B-FE08-A3A0-E1C39D39A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8D47CA-D92F-46B9-9BD0-5C39C0229677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7CDFAE46-D4A1-C86F-45DD-7F63BE28AC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Protection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09CEA1F-9EED-8938-A2A9-37723F2233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the current scheme all processors share:</a:t>
            </a:r>
          </a:p>
          <a:p>
            <a:pPr marL="498929" lvl="1"/>
            <a:r>
              <a:rPr lang="en-US" altLang="en-US"/>
              <a:t>I/O devices</a:t>
            </a:r>
          </a:p>
          <a:p>
            <a:pPr marL="498929" lvl="1"/>
            <a:r>
              <a:rPr lang="en-US" altLang="en-US"/>
              <a:t>Memory</a:t>
            </a:r>
          </a:p>
          <a:p>
            <a:pPr eaLnBrk="1" hangingPunct="1"/>
            <a:r>
              <a:rPr lang="en-US" altLang="en-US"/>
              <a:t>Why is that bad??</a:t>
            </a:r>
          </a:p>
        </p:txBody>
      </p:sp>
      <p:pic>
        <p:nvPicPr>
          <p:cNvPr id="29700" name="Picture 3">
            <a:extLst>
              <a:ext uri="{FF2B5EF4-FFF2-40B4-BE49-F238E27FC236}">
                <a16:creationId xmlns:a16="http://schemas.microsoft.com/office/drawing/2014/main" id="{19CF8611-003A-4E5A-8B91-2408543A4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703" y="3482578"/>
            <a:ext cx="2428875" cy="2428875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Rectangle 6">
            <a:extLst>
              <a:ext uri="{FF2B5EF4-FFF2-40B4-BE49-F238E27FC236}">
                <a16:creationId xmlns:a16="http://schemas.microsoft.com/office/drawing/2014/main" id="{55F4D033-D511-D5F6-B320-93092B78D7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C5A73C-0E09-4F90-8E18-8E7098A6640E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5FCC4AFC-78D0-8D78-924F-F43172903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Protection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6727E392-5BCF-18F9-C392-923F1FF61A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the current scheme all processors share:</a:t>
            </a:r>
          </a:p>
          <a:p>
            <a:pPr marL="498929" lvl="1"/>
            <a:r>
              <a:rPr lang="en-US" altLang="en-US"/>
              <a:t>I/O devices</a:t>
            </a:r>
          </a:p>
          <a:p>
            <a:pPr marL="498929" lvl="1"/>
            <a:r>
              <a:rPr lang="en-US" altLang="en-US"/>
              <a:t>Memory</a:t>
            </a:r>
          </a:p>
          <a:p>
            <a:pPr eaLnBrk="1" hangingPunct="1"/>
            <a:r>
              <a:rPr lang="en-US" altLang="en-US"/>
              <a:t>Threads can over-ride each other’s data</a:t>
            </a:r>
          </a:p>
          <a:p>
            <a:pPr eaLnBrk="1" hangingPunct="1"/>
            <a:r>
              <a:rPr lang="en-US" altLang="en-US"/>
              <a:t>Threads can access each other’s instructions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D5F74AAE-AD61-318D-AE38-191F1B3554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032B7E-524C-4AD9-9848-F0A6356C40D4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AA264988-4B40-DDD7-C4A6-99CBFD54A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Protection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86375BC-1130-7BAE-F55C-4D7D4960EE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1600" dirty="0"/>
              <a:t>To protect we need to make sure that:</a:t>
            </a:r>
          </a:p>
          <a:p>
            <a:pPr marL="498929" lvl="1">
              <a:spcBef>
                <a:spcPts val="2461"/>
              </a:spcBef>
            </a:pPr>
            <a:r>
              <a:rPr lang="en-US" altLang="en-US" sz="1600" dirty="0"/>
              <a:t>Protect Memory</a:t>
            </a:r>
          </a:p>
          <a:p>
            <a:pPr marL="811457" lvl="2">
              <a:spcBef>
                <a:spcPts val="2461"/>
              </a:spcBef>
            </a:pPr>
            <a:r>
              <a:rPr lang="en-US" altLang="en-US" dirty="0"/>
              <a:t>Every process does not have access to all memory</a:t>
            </a:r>
          </a:p>
          <a:p>
            <a:pPr marL="498929" lvl="1">
              <a:spcBef>
                <a:spcPts val="2461"/>
              </a:spcBef>
            </a:pPr>
            <a:r>
              <a:rPr lang="en-US" altLang="en-US" sz="1600" dirty="0"/>
              <a:t>Protect I/O</a:t>
            </a:r>
          </a:p>
          <a:p>
            <a:pPr marL="811457" lvl="2">
              <a:spcBef>
                <a:spcPts val="2461"/>
              </a:spcBef>
            </a:pPr>
            <a:r>
              <a:rPr lang="en-US" altLang="en-US" dirty="0"/>
              <a:t>Every process does not have access to all I/O</a:t>
            </a:r>
          </a:p>
          <a:p>
            <a:pPr marL="498929" lvl="1">
              <a:spcBef>
                <a:spcPts val="2461"/>
              </a:spcBef>
            </a:pPr>
            <a:r>
              <a:rPr lang="en-US" altLang="en-US" sz="1600" dirty="0"/>
              <a:t>Preemptive switching of processes</a:t>
            </a:r>
          </a:p>
          <a:p>
            <a:pPr marL="811457" lvl="2">
              <a:spcBef>
                <a:spcPts val="2461"/>
              </a:spcBef>
            </a:pPr>
            <a:r>
              <a:rPr lang="en-US" altLang="en-US" dirty="0"/>
              <a:t>Use of a timer</a:t>
            </a:r>
          </a:p>
          <a:p>
            <a:pPr marL="811457" lvl="2">
              <a:spcBef>
                <a:spcPts val="2461"/>
              </a:spcBef>
            </a:pPr>
            <a:r>
              <a:rPr lang="en-US" altLang="en-US" dirty="0"/>
              <a:t>Processes cannot disable the timer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53C851B9-E227-0B84-3C7D-9C2093A531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58BB05-070E-43B1-945A-3443F25AEA8B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>
            <a:extLst>
              <a:ext uri="{FF2B5EF4-FFF2-40B4-BE49-F238E27FC236}">
                <a16:creationId xmlns:a16="http://schemas.microsoft.com/office/drawing/2014/main" id="{D3BB6AF2-6DBA-37BB-4F93-67AD0E4A55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Translations</a:t>
            </a:r>
          </a:p>
        </p:txBody>
      </p:sp>
      <p:sp>
        <p:nvSpPr>
          <p:cNvPr id="33795" name="Rectangle 31">
            <a:extLst>
              <a:ext uri="{FF2B5EF4-FFF2-40B4-BE49-F238E27FC236}">
                <a16:creationId xmlns:a16="http://schemas.microsoft.com/office/drawing/2014/main" id="{779A2969-429A-5984-C48E-12134BF47F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0517" y="2160984"/>
            <a:ext cx="4170164" cy="4697016"/>
          </a:xfrm>
        </p:spPr>
        <p:txBody>
          <a:bodyPr/>
          <a:lstStyle/>
          <a:p>
            <a:pPr eaLnBrk="1" hangingPunct="1"/>
            <a:r>
              <a:rPr lang="en-US" altLang="en-US" dirty="0"/>
              <a:t>Map virtual address space to physical address space</a:t>
            </a:r>
          </a:p>
          <a:p>
            <a:pPr eaLnBrk="1" hangingPunct="1"/>
            <a:r>
              <a:rPr lang="en-US" altLang="en-US" dirty="0"/>
              <a:t>On a switch load a new translation map</a:t>
            </a:r>
          </a:p>
        </p:txBody>
      </p:sp>
      <p:grpSp>
        <p:nvGrpSpPr>
          <p:cNvPr id="33796" name="Group 38">
            <a:extLst>
              <a:ext uri="{FF2B5EF4-FFF2-40B4-BE49-F238E27FC236}">
                <a16:creationId xmlns:a16="http://schemas.microsoft.com/office/drawing/2014/main" id="{07970FCA-C4E1-5C82-FBE2-8B275FC180A2}"/>
              </a:ext>
            </a:extLst>
          </p:cNvPr>
          <p:cNvGrpSpPr>
            <a:grpSpLocks/>
          </p:cNvGrpSpPr>
          <p:nvPr/>
        </p:nvGrpSpPr>
        <p:grpSpPr bwMode="auto">
          <a:xfrm>
            <a:off x="5935266" y="2013913"/>
            <a:ext cx="3920133" cy="4040415"/>
            <a:chOff x="6883400" y="1732343"/>
            <a:chExt cx="5575300" cy="5746370"/>
          </a:xfrm>
        </p:grpSpPr>
        <p:sp>
          <p:nvSpPr>
            <p:cNvPr id="33800" name="Rectangle 2">
              <a:extLst>
                <a:ext uri="{FF2B5EF4-FFF2-40B4-BE49-F238E27FC236}">
                  <a16:creationId xmlns:a16="http://schemas.microsoft.com/office/drawing/2014/main" id="{0317BDC1-F60B-308C-D7CA-C7BA26853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61341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6" b="0">
                  <a:latin typeface="Helvetica Neue Light" charset="0"/>
                </a:rPr>
                <a:t>OS Code</a:t>
              </a:r>
            </a:p>
          </p:txBody>
        </p:sp>
        <p:sp>
          <p:nvSpPr>
            <p:cNvPr id="33801" name="Rectangle 3">
              <a:extLst>
                <a:ext uri="{FF2B5EF4-FFF2-40B4-BE49-F238E27FC236}">
                  <a16:creationId xmlns:a16="http://schemas.microsoft.com/office/drawing/2014/main" id="{4E3F0F7E-AC63-47E7-B8C3-9A90464452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57150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Code</a:t>
              </a:r>
            </a:p>
          </p:txBody>
        </p:sp>
        <p:sp>
          <p:nvSpPr>
            <p:cNvPr id="33802" name="Rectangle 4">
              <a:extLst>
                <a:ext uri="{FF2B5EF4-FFF2-40B4-BE49-F238E27FC236}">
                  <a16:creationId xmlns:a16="http://schemas.microsoft.com/office/drawing/2014/main" id="{B189AD28-1BC7-0336-5D99-6CC7F50B7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52959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Heap</a:t>
              </a:r>
            </a:p>
          </p:txBody>
        </p:sp>
        <p:sp>
          <p:nvSpPr>
            <p:cNvPr id="33803" name="Rectangle 5">
              <a:extLst>
                <a:ext uri="{FF2B5EF4-FFF2-40B4-BE49-F238E27FC236}">
                  <a16:creationId xmlns:a16="http://schemas.microsoft.com/office/drawing/2014/main" id="{73EE23E3-E511-0AA0-6248-3553FC652D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48768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Stack</a:t>
              </a:r>
            </a:p>
          </p:txBody>
        </p:sp>
        <p:sp>
          <p:nvSpPr>
            <p:cNvPr id="33804" name="Rectangle 6">
              <a:extLst>
                <a:ext uri="{FF2B5EF4-FFF2-40B4-BE49-F238E27FC236}">
                  <a16:creationId xmlns:a16="http://schemas.microsoft.com/office/drawing/2014/main" id="{22A1119B-6CC6-F899-A424-B3BD921DD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44577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Data</a:t>
              </a:r>
            </a:p>
          </p:txBody>
        </p:sp>
        <p:sp>
          <p:nvSpPr>
            <p:cNvPr id="33805" name="Rectangle 7">
              <a:extLst>
                <a:ext uri="{FF2B5EF4-FFF2-40B4-BE49-F238E27FC236}">
                  <a16:creationId xmlns:a16="http://schemas.microsoft.com/office/drawing/2014/main" id="{301E28E7-4EB7-C6A5-0041-AB44713B6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40386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Code</a:t>
              </a:r>
            </a:p>
          </p:txBody>
        </p:sp>
        <p:sp>
          <p:nvSpPr>
            <p:cNvPr id="33806" name="Rectangle 8">
              <a:extLst>
                <a:ext uri="{FF2B5EF4-FFF2-40B4-BE49-F238E27FC236}">
                  <a16:creationId xmlns:a16="http://schemas.microsoft.com/office/drawing/2014/main" id="{9970E242-1C38-5155-9665-DE9314302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36195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Heap</a:t>
              </a:r>
            </a:p>
          </p:txBody>
        </p:sp>
        <p:sp>
          <p:nvSpPr>
            <p:cNvPr id="33807" name="Rectangle 9">
              <a:extLst>
                <a:ext uri="{FF2B5EF4-FFF2-40B4-BE49-F238E27FC236}">
                  <a16:creationId xmlns:a16="http://schemas.microsoft.com/office/drawing/2014/main" id="{08F81807-849E-8CA9-6FB9-C4E4349BFD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32004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Stack</a:t>
              </a:r>
            </a:p>
          </p:txBody>
        </p:sp>
        <p:sp>
          <p:nvSpPr>
            <p:cNvPr id="33808" name="Rectangle 10">
              <a:extLst>
                <a:ext uri="{FF2B5EF4-FFF2-40B4-BE49-F238E27FC236}">
                  <a16:creationId xmlns:a16="http://schemas.microsoft.com/office/drawing/2014/main" id="{7E6508B5-4996-7C91-5D3D-86DC20C6B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27813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Data</a:t>
              </a:r>
            </a:p>
          </p:txBody>
        </p:sp>
        <p:sp>
          <p:nvSpPr>
            <p:cNvPr id="33809" name="Rectangle 11">
              <a:extLst>
                <a:ext uri="{FF2B5EF4-FFF2-40B4-BE49-F238E27FC236}">
                  <a16:creationId xmlns:a16="http://schemas.microsoft.com/office/drawing/2014/main" id="{42DC778E-354E-9731-90AE-A1334FEC7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65532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6" b="0">
                  <a:latin typeface="Helvetica Neue Light" charset="0"/>
                </a:rPr>
                <a:t>OS Data</a:t>
              </a:r>
            </a:p>
          </p:txBody>
        </p:sp>
        <p:grpSp>
          <p:nvGrpSpPr>
            <p:cNvPr id="33810" name="Group 12">
              <a:extLst>
                <a:ext uri="{FF2B5EF4-FFF2-40B4-BE49-F238E27FC236}">
                  <a16:creationId xmlns:a16="http://schemas.microsoft.com/office/drawing/2014/main" id="{E8E3E489-2E34-7CDA-E839-A492AEC03E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83400" y="2514600"/>
              <a:ext cx="1270000" cy="1676400"/>
              <a:chOff x="0" y="0"/>
              <a:chExt cx="800" cy="1056"/>
            </a:xfrm>
          </p:grpSpPr>
          <p:sp>
            <p:nvSpPr>
              <p:cNvPr id="33828" name="Rectangle 13">
                <a:extLst>
                  <a:ext uri="{FF2B5EF4-FFF2-40B4-BE49-F238E27FC236}">
                    <a16:creationId xmlns:a16="http://schemas.microsoft.com/office/drawing/2014/main" id="{D076876A-C09C-39E5-0190-F3EE83CEA7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800" cy="264"/>
              </a:xfrm>
              <a:prstGeom prst="rect">
                <a:avLst/>
              </a:prstGeom>
              <a:gradFill rotWithShape="0">
                <a:gsLst>
                  <a:gs pos="0">
                    <a:srgbClr val="E50002">
                      <a:alpha val="75000"/>
                    </a:srgbClr>
                  </a:gs>
                  <a:gs pos="100000">
                    <a:srgbClr val="BA0109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87" b="0">
                    <a:latin typeface="Helvetica Neue Light" charset="0"/>
                  </a:rPr>
                  <a:t>Code</a:t>
                </a:r>
              </a:p>
            </p:txBody>
          </p:sp>
          <p:sp>
            <p:nvSpPr>
              <p:cNvPr id="33829" name="Rectangle 14">
                <a:extLst>
                  <a:ext uri="{FF2B5EF4-FFF2-40B4-BE49-F238E27FC236}">
                    <a16:creationId xmlns:a16="http://schemas.microsoft.com/office/drawing/2014/main" id="{742E0F72-2EFF-E685-07BC-4DFD9CF830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792"/>
                <a:ext cx="800" cy="264"/>
              </a:xfrm>
              <a:prstGeom prst="rect">
                <a:avLst/>
              </a:prstGeom>
              <a:gradFill rotWithShape="0">
                <a:gsLst>
                  <a:gs pos="0">
                    <a:srgbClr val="E50002">
                      <a:alpha val="75000"/>
                    </a:srgbClr>
                  </a:gs>
                  <a:gs pos="100000">
                    <a:srgbClr val="BA0109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87" b="0">
                    <a:latin typeface="Helvetica Neue Light" charset="0"/>
                  </a:rPr>
                  <a:t>Heap</a:t>
                </a:r>
              </a:p>
            </p:txBody>
          </p:sp>
          <p:sp>
            <p:nvSpPr>
              <p:cNvPr id="33830" name="Rectangle 15">
                <a:extLst>
                  <a:ext uri="{FF2B5EF4-FFF2-40B4-BE49-F238E27FC236}">
                    <a16:creationId xmlns:a16="http://schemas.microsoft.com/office/drawing/2014/main" id="{2FEE6637-15D6-5478-A6C9-3D2244F82F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528"/>
                <a:ext cx="800" cy="264"/>
              </a:xfrm>
              <a:prstGeom prst="rect">
                <a:avLst/>
              </a:prstGeom>
              <a:gradFill rotWithShape="0">
                <a:gsLst>
                  <a:gs pos="0">
                    <a:srgbClr val="E50002">
                      <a:alpha val="75000"/>
                    </a:srgbClr>
                  </a:gs>
                  <a:gs pos="100000">
                    <a:srgbClr val="BA0109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87" b="0">
                    <a:latin typeface="Helvetica Neue Light" charset="0"/>
                  </a:rPr>
                  <a:t>Stack</a:t>
                </a:r>
              </a:p>
            </p:txBody>
          </p:sp>
          <p:sp>
            <p:nvSpPr>
              <p:cNvPr id="33831" name="Rectangle 16">
                <a:extLst>
                  <a:ext uri="{FF2B5EF4-FFF2-40B4-BE49-F238E27FC236}">
                    <a16:creationId xmlns:a16="http://schemas.microsoft.com/office/drawing/2014/main" id="{45DFAC62-89EF-C498-27E6-B3EE1DE769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64"/>
                <a:ext cx="800" cy="264"/>
              </a:xfrm>
              <a:prstGeom prst="rect">
                <a:avLst/>
              </a:prstGeom>
              <a:gradFill rotWithShape="0">
                <a:gsLst>
                  <a:gs pos="0">
                    <a:srgbClr val="E50002">
                      <a:alpha val="75000"/>
                    </a:srgbClr>
                  </a:gs>
                  <a:gs pos="100000">
                    <a:srgbClr val="BA0109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87" b="0">
                    <a:latin typeface="Helvetica Neue Light" charset="0"/>
                  </a:rPr>
                  <a:t>Data</a:t>
                </a:r>
              </a:p>
            </p:txBody>
          </p:sp>
        </p:grpSp>
        <p:grpSp>
          <p:nvGrpSpPr>
            <p:cNvPr id="33811" name="Group 17">
              <a:extLst>
                <a:ext uri="{FF2B5EF4-FFF2-40B4-BE49-F238E27FC236}">
                  <a16:creationId xmlns:a16="http://schemas.microsoft.com/office/drawing/2014/main" id="{3FD9466F-D7CC-9C7F-A11E-3B8867A7F0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83400" y="5486400"/>
              <a:ext cx="1270000" cy="1676400"/>
              <a:chOff x="0" y="0"/>
              <a:chExt cx="800" cy="1056"/>
            </a:xfrm>
          </p:grpSpPr>
          <p:sp>
            <p:nvSpPr>
              <p:cNvPr id="33824" name="Rectangle 18">
                <a:extLst>
                  <a:ext uri="{FF2B5EF4-FFF2-40B4-BE49-F238E27FC236}">
                    <a16:creationId xmlns:a16="http://schemas.microsoft.com/office/drawing/2014/main" id="{06532E7E-B16B-605A-8A3D-F0E8014815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800" cy="264"/>
              </a:xfrm>
              <a:prstGeom prst="rect">
                <a:avLst/>
              </a:prstGeom>
              <a:gradFill rotWithShape="0">
                <a:gsLst>
                  <a:gs pos="0">
                    <a:srgbClr val="E50002">
                      <a:alpha val="75000"/>
                    </a:srgbClr>
                  </a:gs>
                  <a:gs pos="100000">
                    <a:srgbClr val="BA0109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87" b="0">
                    <a:latin typeface="Helvetica Neue Light" charset="0"/>
                  </a:rPr>
                  <a:t>Code</a:t>
                </a:r>
              </a:p>
            </p:txBody>
          </p:sp>
          <p:sp>
            <p:nvSpPr>
              <p:cNvPr id="33825" name="Rectangle 19">
                <a:extLst>
                  <a:ext uri="{FF2B5EF4-FFF2-40B4-BE49-F238E27FC236}">
                    <a16:creationId xmlns:a16="http://schemas.microsoft.com/office/drawing/2014/main" id="{A0CA3A9A-5995-C55A-FDF5-3CC3E55E5E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792"/>
                <a:ext cx="800" cy="264"/>
              </a:xfrm>
              <a:prstGeom prst="rect">
                <a:avLst/>
              </a:prstGeom>
              <a:gradFill rotWithShape="0">
                <a:gsLst>
                  <a:gs pos="0">
                    <a:srgbClr val="E50002">
                      <a:alpha val="75000"/>
                    </a:srgbClr>
                  </a:gs>
                  <a:gs pos="100000">
                    <a:srgbClr val="BA0109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87" b="0">
                    <a:latin typeface="Helvetica Neue Light" charset="0"/>
                  </a:rPr>
                  <a:t>Heap</a:t>
                </a:r>
              </a:p>
            </p:txBody>
          </p:sp>
          <p:sp>
            <p:nvSpPr>
              <p:cNvPr id="33826" name="Rectangle 20">
                <a:extLst>
                  <a:ext uri="{FF2B5EF4-FFF2-40B4-BE49-F238E27FC236}">
                    <a16:creationId xmlns:a16="http://schemas.microsoft.com/office/drawing/2014/main" id="{2DD9AC88-C18F-F773-1E6B-8914C03E31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528"/>
                <a:ext cx="800" cy="264"/>
              </a:xfrm>
              <a:prstGeom prst="rect">
                <a:avLst/>
              </a:prstGeom>
              <a:gradFill rotWithShape="0">
                <a:gsLst>
                  <a:gs pos="0">
                    <a:srgbClr val="E50002">
                      <a:alpha val="75000"/>
                    </a:srgbClr>
                  </a:gs>
                  <a:gs pos="100000">
                    <a:srgbClr val="BA0109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87" b="0">
                    <a:latin typeface="Helvetica Neue Light" charset="0"/>
                  </a:rPr>
                  <a:t>Stack</a:t>
                </a:r>
              </a:p>
            </p:txBody>
          </p:sp>
          <p:sp>
            <p:nvSpPr>
              <p:cNvPr id="33827" name="Rectangle 21">
                <a:extLst>
                  <a:ext uri="{FF2B5EF4-FFF2-40B4-BE49-F238E27FC236}">
                    <a16:creationId xmlns:a16="http://schemas.microsoft.com/office/drawing/2014/main" id="{87EA4DEF-99BF-9EBF-D9E9-0309A52C06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64"/>
                <a:ext cx="800" cy="264"/>
              </a:xfrm>
              <a:prstGeom prst="rect">
                <a:avLst/>
              </a:prstGeom>
              <a:gradFill rotWithShape="0">
                <a:gsLst>
                  <a:gs pos="0">
                    <a:srgbClr val="E50002">
                      <a:alpha val="75000"/>
                    </a:srgbClr>
                  </a:gs>
                  <a:gs pos="100000">
                    <a:srgbClr val="BA0109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87" b="0">
                    <a:latin typeface="Helvetica Neue Light" charset="0"/>
                  </a:rPr>
                  <a:t>Data</a:t>
                </a:r>
              </a:p>
            </p:txBody>
          </p:sp>
        </p:grpSp>
        <p:sp>
          <p:nvSpPr>
            <p:cNvPr id="33812" name="Line 22">
              <a:extLst>
                <a:ext uri="{FF2B5EF4-FFF2-40B4-BE49-F238E27FC236}">
                  <a16:creationId xmlns:a16="http://schemas.microsoft.com/office/drawing/2014/main" id="{A6F3F923-5254-349C-06EC-3A72C99F7F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4216400"/>
              <a:ext cx="2984500" cy="1447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3813" name="Line 23">
              <a:extLst>
                <a:ext uri="{FF2B5EF4-FFF2-40B4-BE49-F238E27FC236}">
                  <a16:creationId xmlns:a16="http://schemas.microsoft.com/office/drawing/2014/main" id="{809826DE-FDB8-AD1A-3C6A-C4B7FC7E3E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2971800"/>
              <a:ext cx="3021013" cy="31369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3814" name="Line 24">
              <a:extLst>
                <a:ext uri="{FF2B5EF4-FFF2-40B4-BE49-F238E27FC236}">
                  <a16:creationId xmlns:a16="http://schemas.microsoft.com/office/drawing/2014/main" id="{62F37F7F-397E-12B1-542A-72B07A47B7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5041900"/>
              <a:ext cx="2984500" cy="1447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3815" name="Line 25">
              <a:extLst>
                <a:ext uri="{FF2B5EF4-FFF2-40B4-BE49-F238E27FC236}">
                  <a16:creationId xmlns:a16="http://schemas.microsoft.com/office/drawing/2014/main" id="{8A62A7C6-08E4-25DE-FAB1-D3ADF0864E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3924300"/>
              <a:ext cx="3033713" cy="2984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3816" name="Line 26">
              <a:extLst>
                <a:ext uri="{FF2B5EF4-FFF2-40B4-BE49-F238E27FC236}">
                  <a16:creationId xmlns:a16="http://schemas.microsoft.com/office/drawing/2014/main" id="{61A9AFA7-0E52-708C-DD3B-103FF8979AF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153400" y="2781300"/>
              <a:ext cx="3022600" cy="3175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3817" name="Line 27">
              <a:extLst>
                <a:ext uri="{FF2B5EF4-FFF2-40B4-BE49-F238E27FC236}">
                  <a16:creationId xmlns:a16="http://schemas.microsoft.com/office/drawing/2014/main" id="{401B1958-86A2-E421-63B9-B8FD6395315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153400" y="3225800"/>
              <a:ext cx="3009900" cy="1460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3818" name="Line 28">
              <a:extLst>
                <a:ext uri="{FF2B5EF4-FFF2-40B4-BE49-F238E27FC236}">
                  <a16:creationId xmlns:a16="http://schemas.microsoft.com/office/drawing/2014/main" id="{D012A0BC-25D4-F901-E72E-D41329D3C8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3467100"/>
              <a:ext cx="3022600" cy="139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3819" name="Line 29">
              <a:extLst>
                <a:ext uri="{FF2B5EF4-FFF2-40B4-BE49-F238E27FC236}">
                  <a16:creationId xmlns:a16="http://schemas.microsoft.com/office/drawing/2014/main" id="{DF562190-4F9B-2FBF-4C88-6BCE04F3222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153400" y="4025900"/>
              <a:ext cx="3060700" cy="152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3820" name="Rectangle 30">
              <a:extLst>
                <a:ext uri="{FF2B5EF4-FFF2-40B4-BE49-F238E27FC236}">
                  <a16:creationId xmlns:a16="http://schemas.microsoft.com/office/drawing/2014/main" id="{AC0A2F7C-6575-49E4-A308-638DD59BA466}"/>
                </a:ext>
              </a:extLst>
            </p:cNvPr>
            <p:cNvSpPr>
              <a:spLocks/>
            </p:cNvSpPr>
            <p:nvPr/>
          </p:nvSpPr>
          <p:spPr bwMode="auto">
            <a:xfrm rot="5392008">
              <a:off x="7431088" y="3319463"/>
              <a:ext cx="2311400" cy="393700"/>
            </a:xfrm>
            <a:prstGeom prst="rect">
              <a:avLst/>
            </a:prstGeom>
            <a:gradFill rotWithShape="0">
              <a:gsLst>
                <a:gs pos="0">
                  <a:srgbClr val="B07302">
                    <a:alpha val="64998"/>
                  </a:srgbClr>
                </a:gs>
                <a:gs pos="100000">
                  <a:srgbClr val="E59900">
                    <a:alpha val="75000"/>
                  </a:srgbClr>
                </a:gs>
              </a:gsLst>
              <a:lin ang="2154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77" b="0">
                  <a:latin typeface="Helvetica Neue Light" charset="0"/>
                </a:rPr>
                <a:t>Translation Map</a:t>
              </a:r>
            </a:p>
          </p:txBody>
        </p:sp>
        <p:sp>
          <p:nvSpPr>
            <p:cNvPr id="33821" name="Rectangle 32">
              <a:extLst>
                <a:ext uri="{FF2B5EF4-FFF2-40B4-BE49-F238E27FC236}">
                  <a16:creationId xmlns:a16="http://schemas.microsoft.com/office/drawing/2014/main" id="{51EF7F34-438E-694B-6146-7A0CA0ECC165}"/>
                </a:ext>
              </a:extLst>
            </p:cNvPr>
            <p:cNvSpPr>
              <a:spLocks/>
            </p:cNvSpPr>
            <p:nvPr/>
          </p:nvSpPr>
          <p:spPr bwMode="auto">
            <a:xfrm rot="5392008">
              <a:off x="7431088" y="6126163"/>
              <a:ext cx="2311400" cy="393700"/>
            </a:xfrm>
            <a:prstGeom prst="rect">
              <a:avLst/>
            </a:prstGeom>
            <a:gradFill rotWithShape="0">
              <a:gsLst>
                <a:gs pos="0">
                  <a:srgbClr val="B07302">
                    <a:alpha val="64998"/>
                  </a:srgbClr>
                </a:gs>
                <a:gs pos="100000">
                  <a:srgbClr val="E59900">
                    <a:alpha val="75000"/>
                  </a:srgbClr>
                </a:gs>
              </a:gsLst>
              <a:lin ang="2154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77" b="0">
                  <a:latin typeface="Helvetica Neue Light" charset="0"/>
                </a:rPr>
                <a:t>Translation Map</a:t>
              </a:r>
            </a:p>
          </p:txBody>
        </p:sp>
        <p:sp>
          <p:nvSpPr>
            <p:cNvPr id="33822" name="Rectangle 33">
              <a:extLst>
                <a:ext uri="{FF2B5EF4-FFF2-40B4-BE49-F238E27FC236}">
                  <a16:creationId xmlns:a16="http://schemas.microsoft.com/office/drawing/2014/main" id="{05498325-5634-C140-7569-58FB299BC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9380" y="1732343"/>
              <a:ext cx="538039" cy="661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P</a:t>
              </a:r>
              <a:r>
                <a:rPr lang="en-US" altLang="en-US" sz="3023" b="0" baseline="-6000">
                  <a:latin typeface="Helvetica Neue Light" charset="0"/>
                </a:rPr>
                <a:t>1</a:t>
              </a:r>
            </a:p>
          </p:txBody>
        </p:sp>
        <p:sp>
          <p:nvSpPr>
            <p:cNvPr id="33823" name="Rectangle 34">
              <a:extLst>
                <a:ext uri="{FF2B5EF4-FFF2-40B4-BE49-F238E27FC236}">
                  <a16:creationId xmlns:a16="http://schemas.microsoft.com/office/drawing/2014/main" id="{BFDBBDC0-8BFD-3556-1051-241AE940D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1919" y="4785584"/>
              <a:ext cx="512961" cy="630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83" b="0">
                  <a:latin typeface="Helvetica Neue Light" charset="0"/>
                </a:rPr>
                <a:t>P</a:t>
              </a:r>
              <a:r>
                <a:rPr lang="en-US" altLang="en-US" sz="2883" b="0" baseline="-6000">
                  <a:latin typeface="Helvetica Neue Light" charset="0"/>
                </a:rPr>
                <a:t>2</a:t>
              </a:r>
            </a:p>
          </p:txBody>
        </p:sp>
      </p:grpSp>
      <p:sp>
        <p:nvSpPr>
          <p:cNvPr id="33799" name="Rectangle 6">
            <a:extLst>
              <a:ext uri="{FF2B5EF4-FFF2-40B4-BE49-F238E27FC236}">
                <a16:creationId xmlns:a16="http://schemas.microsoft.com/office/drawing/2014/main" id="{52813466-B798-FBB5-5D76-53A8CE0D89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C6951B-FD54-4FB5-A8B5-4E7065CDE941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32DC30C5-46CD-0644-C179-C68D5C156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Context Switching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537C7F56-F825-C8C9-404A-4CE551B099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7409" y="2024459"/>
            <a:ext cx="4107656" cy="4697016"/>
          </a:xfrm>
        </p:spPr>
        <p:txBody>
          <a:bodyPr/>
          <a:lstStyle/>
          <a:p>
            <a:pPr eaLnBrk="1" hangingPunct="1"/>
            <a:r>
              <a:rPr lang="en-US" altLang="en-US" dirty="0"/>
              <a:t>Context Switching</a:t>
            </a:r>
          </a:p>
          <a:p>
            <a:pPr marL="498929" lvl="1"/>
            <a:r>
              <a:rPr lang="en-US" altLang="en-US" dirty="0"/>
              <a:t>Changing processes</a:t>
            </a:r>
          </a:p>
          <a:p>
            <a:pPr eaLnBrk="1" hangingPunct="1"/>
            <a:r>
              <a:rPr lang="en-US" altLang="en-US" dirty="0"/>
              <a:t>Context switch overhead sets minimum switching time</a:t>
            </a:r>
          </a:p>
        </p:txBody>
      </p:sp>
      <p:grpSp>
        <p:nvGrpSpPr>
          <p:cNvPr id="34820" name="Group 26">
            <a:extLst>
              <a:ext uri="{FF2B5EF4-FFF2-40B4-BE49-F238E27FC236}">
                <a16:creationId xmlns:a16="http://schemas.microsoft.com/office/drawing/2014/main" id="{625AAA6F-80ED-2D23-B6F7-BF1C3F3869C8}"/>
              </a:ext>
            </a:extLst>
          </p:cNvPr>
          <p:cNvGrpSpPr>
            <a:grpSpLocks/>
          </p:cNvGrpSpPr>
          <p:nvPr/>
        </p:nvGrpSpPr>
        <p:grpSpPr bwMode="auto">
          <a:xfrm>
            <a:off x="6363891" y="1491258"/>
            <a:ext cx="3736232" cy="4607719"/>
            <a:chOff x="6883400" y="2120900"/>
            <a:chExt cx="5313751" cy="6553200"/>
          </a:xfrm>
        </p:grpSpPr>
        <p:grpSp>
          <p:nvGrpSpPr>
            <p:cNvPr id="34824" name="Group 3">
              <a:extLst>
                <a:ext uri="{FF2B5EF4-FFF2-40B4-BE49-F238E27FC236}">
                  <a16:creationId xmlns:a16="http://schemas.microsoft.com/office/drawing/2014/main" id="{DF7CDA32-F65C-7E49-CFF5-9F59A7174D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83400" y="2120900"/>
              <a:ext cx="4368800" cy="6553200"/>
              <a:chOff x="0" y="0"/>
              <a:chExt cx="2752" cy="4128"/>
            </a:xfrm>
          </p:grpSpPr>
          <p:grpSp>
            <p:nvGrpSpPr>
              <p:cNvPr id="34828" name="Group 4">
                <a:extLst>
                  <a:ext uri="{FF2B5EF4-FFF2-40B4-BE49-F238E27FC236}">
                    <a16:creationId xmlns:a16="http://schemas.microsoft.com/office/drawing/2014/main" id="{22E5DE68-B30B-822B-7335-03123EE8C5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80" cy="4128"/>
                <a:chOff x="0" y="0"/>
                <a:chExt cx="80" cy="4128"/>
              </a:xfrm>
            </p:grpSpPr>
            <p:sp>
              <p:nvSpPr>
                <p:cNvPr id="34841" name="Rectangle 5">
                  <a:extLst>
                    <a:ext uri="{FF2B5EF4-FFF2-40B4-BE49-F238E27FC236}">
                      <a16:creationId xmlns:a16="http://schemas.microsoft.com/office/drawing/2014/main" id="{E492E6AA-BDE4-1FC3-4D97-6AC7F72C57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560"/>
                  <a:ext cx="80" cy="2992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2800" b="1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300" b="1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 b="1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3023" b="0">
                    <a:solidFill>
                      <a:srgbClr val="000000"/>
                    </a:solidFill>
                    <a:latin typeface="Helvetica Neue Light" charset="0"/>
                  </a:endParaRPr>
                </a:p>
              </p:txBody>
            </p:sp>
            <p:sp>
              <p:nvSpPr>
                <p:cNvPr id="34842" name="Line 6">
                  <a:extLst>
                    <a:ext uri="{FF2B5EF4-FFF2-40B4-BE49-F238E27FC236}">
                      <a16:creationId xmlns:a16="http://schemas.microsoft.com/office/drawing/2014/main" id="{73D8DA5C-1CCA-82F2-DDB6-10E734C6EA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32" y="0"/>
                  <a:ext cx="0" cy="568"/>
                </a:xfrm>
                <a:prstGeom prst="line">
                  <a:avLst/>
                </a:prstGeom>
                <a:noFill/>
                <a:ln w="88900">
                  <a:solidFill>
                    <a:srgbClr val="00FF04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266"/>
                </a:p>
              </p:txBody>
            </p:sp>
            <p:sp>
              <p:nvSpPr>
                <p:cNvPr id="34843" name="Line 7">
                  <a:extLst>
                    <a:ext uri="{FF2B5EF4-FFF2-40B4-BE49-F238E27FC236}">
                      <a16:creationId xmlns:a16="http://schemas.microsoft.com/office/drawing/2014/main" id="{6EFAAAA8-3E67-71BE-F46E-5B3B32BFE7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32" y="3560"/>
                  <a:ext cx="0" cy="568"/>
                </a:xfrm>
                <a:prstGeom prst="line">
                  <a:avLst/>
                </a:prstGeom>
                <a:noFill/>
                <a:ln w="88900">
                  <a:solidFill>
                    <a:srgbClr val="00FF04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266"/>
                </a:p>
              </p:txBody>
            </p:sp>
          </p:grpSp>
          <p:sp>
            <p:nvSpPr>
              <p:cNvPr id="34829" name="Rectangle 8">
                <a:extLst>
                  <a:ext uri="{FF2B5EF4-FFF2-40B4-BE49-F238E27FC236}">
                    <a16:creationId xmlns:a16="http://schemas.microsoft.com/office/drawing/2014/main" id="{DE554EF9-CDDB-C925-AD83-DA4A5EB08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576"/>
                <a:ext cx="1720" cy="400"/>
              </a:xfrm>
              <a:prstGeom prst="rect">
                <a:avLst/>
              </a:prstGeom>
              <a:gradFill rotWithShape="0">
                <a:gsLst>
                  <a:gs pos="0">
                    <a:srgbClr val="E59900">
                      <a:alpha val="75000"/>
                    </a:srgbClr>
                  </a:gs>
                  <a:gs pos="100000">
                    <a:srgbClr val="B07302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531" b="0">
                    <a:latin typeface="Helvetica Neue Light" charset="0"/>
                  </a:rPr>
                  <a:t>Save State</a:t>
                </a:r>
              </a:p>
            </p:txBody>
          </p:sp>
          <p:sp>
            <p:nvSpPr>
              <p:cNvPr id="34830" name="Rectangle 9">
                <a:extLst>
                  <a:ext uri="{FF2B5EF4-FFF2-40B4-BE49-F238E27FC236}">
                    <a16:creationId xmlns:a16="http://schemas.microsoft.com/office/drawing/2014/main" id="{4C6AC3B5-3843-2AFF-7DE6-50990AE165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1184"/>
                <a:ext cx="1728" cy="400"/>
              </a:xfrm>
              <a:prstGeom prst="rect">
                <a:avLst/>
              </a:prstGeom>
              <a:gradFill rotWithShape="0">
                <a:gsLst>
                  <a:gs pos="0">
                    <a:srgbClr val="E59900">
                      <a:alpha val="75000"/>
                    </a:srgbClr>
                  </a:gs>
                  <a:gs pos="100000">
                    <a:srgbClr val="B07302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531" b="0">
                    <a:latin typeface="Helvetica Neue Light" charset="0"/>
                  </a:rPr>
                  <a:t>Reload State</a:t>
                </a:r>
              </a:p>
            </p:txBody>
          </p:sp>
          <p:sp>
            <p:nvSpPr>
              <p:cNvPr id="34831" name="Rectangle 10">
                <a:extLst>
                  <a:ext uri="{FF2B5EF4-FFF2-40B4-BE49-F238E27FC236}">
                    <a16:creationId xmlns:a16="http://schemas.microsoft.com/office/drawing/2014/main" id="{50A0D8FE-EDCB-880B-8E9C-B1DB288F87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2520"/>
                <a:ext cx="1720" cy="400"/>
              </a:xfrm>
              <a:prstGeom prst="rect">
                <a:avLst/>
              </a:prstGeom>
              <a:gradFill rotWithShape="0">
                <a:gsLst>
                  <a:gs pos="0">
                    <a:srgbClr val="E59900">
                      <a:alpha val="75000"/>
                    </a:srgbClr>
                  </a:gs>
                  <a:gs pos="100000">
                    <a:srgbClr val="B07302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531" b="0">
                    <a:latin typeface="Helvetica Neue Light" charset="0"/>
                  </a:rPr>
                  <a:t>Save State</a:t>
                </a:r>
              </a:p>
            </p:txBody>
          </p:sp>
          <p:sp>
            <p:nvSpPr>
              <p:cNvPr id="34832" name="Rectangle 11">
                <a:extLst>
                  <a:ext uri="{FF2B5EF4-FFF2-40B4-BE49-F238E27FC236}">
                    <a16:creationId xmlns:a16="http://schemas.microsoft.com/office/drawing/2014/main" id="{7F6D739E-719D-3B0A-6CD6-F9C8140316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3128"/>
                <a:ext cx="1728" cy="400"/>
              </a:xfrm>
              <a:prstGeom prst="rect">
                <a:avLst/>
              </a:prstGeom>
              <a:gradFill rotWithShape="0">
                <a:gsLst>
                  <a:gs pos="0">
                    <a:srgbClr val="E59900">
                      <a:alpha val="75000"/>
                    </a:srgbClr>
                  </a:gs>
                  <a:gs pos="100000">
                    <a:srgbClr val="B07302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531" b="0">
                    <a:latin typeface="Helvetica Neue Light" charset="0"/>
                  </a:rPr>
                  <a:t>Reload State</a:t>
                </a:r>
              </a:p>
            </p:txBody>
          </p:sp>
          <p:grpSp>
            <p:nvGrpSpPr>
              <p:cNvPr id="34833" name="Group 12">
                <a:extLst>
                  <a:ext uri="{FF2B5EF4-FFF2-40B4-BE49-F238E27FC236}">
                    <a16:creationId xmlns:a16="http://schemas.microsoft.com/office/drawing/2014/main" id="{9F270352-0ED8-2B64-0846-57368D8B4A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72" y="0"/>
                <a:ext cx="80" cy="4128"/>
                <a:chOff x="0" y="0"/>
                <a:chExt cx="80" cy="4128"/>
              </a:xfrm>
            </p:grpSpPr>
            <p:sp>
              <p:nvSpPr>
                <p:cNvPr id="34838" name="Line 13">
                  <a:extLst>
                    <a:ext uri="{FF2B5EF4-FFF2-40B4-BE49-F238E27FC236}">
                      <a16:creationId xmlns:a16="http://schemas.microsoft.com/office/drawing/2014/main" id="{535C0FBE-994A-647E-52F7-C058A6B85B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>
                  <a:off x="32" y="1600"/>
                  <a:ext cx="0" cy="896"/>
                </a:xfrm>
                <a:prstGeom prst="line">
                  <a:avLst/>
                </a:prstGeom>
                <a:noFill/>
                <a:ln w="88900">
                  <a:solidFill>
                    <a:srgbClr val="00FF04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266"/>
                </a:p>
              </p:txBody>
            </p:sp>
            <p:sp>
              <p:nvSpPr>
                <p:cNvPr id="34839" name="Rectangle 14">
                  <a:extLst>
                    <a:ext uri="{FF2B5EF4-FFF2-40B4-BE49-F238E27FC236}">
                      <a16:creationId xmlns:a16="http://schemas.microsoft.com/office/drawing/2014/main" id="{C6C44DC4-D9B4-3939-F66E-03701E6BB7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72" cy="1592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2800" b="1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300" b="1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 b="1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3023" b="0">
                    <a:solidFill>
                      <a:srgbClr val="000000"/>
                    </a:solidFill>
                    <a:latin typeface="Helvetica Neue Light" charset="0"/>
                  </a:endParaRPr>
                </a:p>
              </p:txBody>
            </p:sp>
            <p:sp>
              <p:nvSpPr>
                <p:cNvPr id="34840" name="Rectangle 15">
                  <a:extLst>
                    <a:ext uri="{FF2B5EF4-FFF2-40B4-BE49-F238E27FC236}">
                      <a16:creationId xmlns:a16="http://schemas.microsoft.com/office/drawing/2014/main" id="{4C4C107F-7B58-6FAE-F67B-0AE3BAA4E2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2528"/>
                  <a:ext cx="80" cy="1600"/>
                </a:xfrm>
                <a:prstGeom prst="rect">
                  <a:avLst/>
                </a:prstGeom>
                <a:solidFill>
                  <a:schemeClr val="accent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2800" b="1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300" b="1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 b="1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3023" b="0">
                    <a:solidFill>
                      <a:srgbClr val="000000"/>
                    </a:solidFill>
                    <a:latin typeface="Helvetica Neue Light" charset="0"/>
                  </a:endParaRPr>
                </a:p>
              </p:txBody>
            </p:sp>
          </p:grpSp>
          <p:sp>
            <p:nvSpPr>
              <p:cNvPr id="34834" name="Line 16">
                <a:extLst>
                  <a:ext uri="{FF2B5EF4-FFF2-40B4-BE49-F238E27FC236}">
                    <a16:creationId xmlns:a16="http://schemas.microsoft.com/office/drawing/2014/main" id="{CA174610-EE68-DFA5-BEE2-F1C1979067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6" y="576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66"/>
              </a:p>
            </p:txBody>
          </p:sp>
          <p:sp>
            <p:nvSpPr>
              <p:cNvPr id="34835" name="Line 17">
                <a:extLst>
                  <a:ext uri="{FF2B5EF4-FFF2-40B4-BE49-F238E27FC236}">
                    <a16:creationId xmlns:a16="http://schemas.microsoft.com/office/drawing/2014/main" id="{0BB39198-3461-C54E-99C9-F0E7E4A464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88" y="1568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66"/>
              </a:p>
            </p:txBody>
          </p:sp>
          <p:sp>
            <p:nvSpPr>
              <p:cNvPr id="34836" name="Line 18">
                <a:extLst>
                  <a:ext uri="{FF2B5EF4-FFF2-40B4-BE49-F238E27FC236}">
                    <a16:creationId xmlns:a16="http://schemas.microsoft.com/office/drawing/2014/main" id="{F9808A7B-E822-6567-415B-04856339C2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88" y="2520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66"/>
              </a:p>
            </p:txBody>
          </p:sp>
          <p:sp>
            <p:nvSpPr>
              <p:cNvPr id="34837" name="Line 19">
                <a:extLst>
                  <a:ext uri="{FF2B5EF4-FFF2-40B4-BE49-F238E27FC236}">
                    <a16:creationId xmlns:a16="http://schemas.microsoft.com/office/drawing/2014/main" id="{29F47A76-B7F8-8528-D7BD-FF8020C459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6" y="3512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66"/>
              </a:p>
            </p:txBody>
          </p:sp>
        </p:grpSp>
        <p:sp>
          <p:nvSpPr>
            <p:cNvPr id="34825" name="Rectangle 20">
              <a:extLst>
                <a:ext uri="{FF2B5EF4-FFF2-40B4-BE49-F238E27FC236}">
                  <a16:creationId xmlns:a16="http://schemas.microsoft.com/office/drawing/2014/main" id="{22223466-99CD-5CC9-7132-00E3E4A92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3350" y="4742243"/>
              <a:ext cx="838977" cy="66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Idle</a:t>
              </a:r>
            </a:p>
          </p:txBody>
        </p:sp>
        <p:sp>
          <p:nvSpPr>
            <p:cNvPr id="34826" name="Rectangle 21">
              <a:extLst>
                <a:ext uri="{FF2B5EF4-FFF2-40B4-BE49-F238E27FC236}">
                  <a16:creationId xmlns:a16="http://schemas.microsoft.com/office/drawing/2014/main" id="{CD3FE464-FAD9-E3F9-5B21-C900C73E9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23249" y="3281743"/>
              <a:ext cx="838977" cy="66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Idle</a:t>
              </a:r>
            </a:p>
          </p:txBody>
        </p:sp>
        <p:sp>
          <p:nvSpPr>
            <p:cNvPr id="34827" name="Rectangle 22">
              <a:extLst>
                <a:ext uri="{FF2B5EF4-FFF2-40B4-BE49-F238E27FC236}">
                  <a16:creationId xmlns:a16="http://schemas.microsoft.com/office/drawing/2014/main" id="{BD625AF5-03C8-2D81-ACEA-EE9774566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58174" y="6685343"/>
              <a:ext cx="838977" cy="66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Idle</a:t>
              </a:r>
            </a:p>
          </p:txBody>
        </p:sp>
      </p:grpSp>
      <p:sp>
        <p:nvSpPr>
          <p:cNvPr id="34823" name="Rectangle 6">
            <a:extLst>
              <a:ext uri="{FF2B5EF4-FFF2-40B4-BE49-F238E27FC236}">
                <a16:creationId xmlns:a16="http://schemas.microsoft.com/office/drawing/2014/main" id="{6C4193DD-8752-34AD-52B1-75D349C2F7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769A96-6EC5-425E-9703-B61A7C48F2A0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9CF6CD5C-0F2D-B2D9-F669-F022129D00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214313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Process State</a:t>
            </a: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CF10B51-2768-332D-7BAD-3BA59999D3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32768" y="1276945"/>
            <a:ext cx="3661172" cy="4697016"/>
          </a:xfrm>
        </p:spPr>
        <p:txBody>
          <a:bodyPr/>
          <a:lstStyle/>
          <a:p>
            <a:pPr eaLnBrk="1" hangingPunct="1"/>
            <a:r>
              <a:rPr lang="en-US" altLang="en-US" sz="2250" dirty="0"/>
              <a:t>new: process is created</a:t>
            </a:r>
          </a:p>
          <a:p>
            <a:pPr>
              <a:spcBef>
                <a:spcPts val="2109"/>
              </a:spcBef>
            </a:pPr>
            <a:r>
              <a:rPr lang="en-US" altLang="en-US" sz="2250" dirty="0"/>
              <a:t>ready: process is waiting to run</a:t>
            </a:r>
          </a:p>
          <a:p>
            <a:pPr>
              <a:spcBef>
                <a:spcPts val="2109"/>
              </a:spcBef>
            </a:pPr>
            <a:r>
              <a:rPr lang="en-US" altLang="en-US" sz="2250" dirty="0"/>
              <a:t>running: instructions are executed</a:t>
            </a:r>
          </a:p>
          <a:p>
            <a:pPr>
              <a:spcBef>
                <a:spcPts val="2109"/>
              </a:spcBef>
            </a:pPr>
            <a:r>
              <a:rPr lang="en-US" altLang="en-US" sz="2250" dirty="0"/>
              <a:t>waiting: process is waiting for an event</a:t>
            </a:r>
          </a:p>
          <a:p>
            <a:pPr>
              <a:spcBef>
                <a:spcPts val="2109"/>
              </a:spcBef>
            </a:pPr>
            <a:r>
              <a:rPr lang="en-US" altLang="en-US" sz="2250" dirty="0"/>
              <a:t>terminated: process has finished execution</a:t>
            </a:r>
          </a:p>
        </p:txBody>
      </p:sp>
      <p:grpSp>
        <p:nvGrpSpPr>
          <p:cNvPr id="35844" name="Group 3">
            <a:extLst>
              <a:ext uri="{FF2B5EF4-FFF2-40B4-BE49-F238E27FC236}">
                <a16:creationId xmlns:a16="http://schemas.microsoft.com/office/drawing/2014/main" id="{C7269EBC-3FFF-3CE9-919C-641A30315EF5}"/>
              </a:ext>
            </a:extLst>
          </p:cNvPr>
          <p:cNvGrpSpPr>
            <a:grpSpLocks/>
          </p:cNvGrpSpPr>
          <p:nvPr/>
        </p:nvGrpSpPr>
        <p:grpSpPr bwMode="auto">
          <a:xfrm>
            <a:off x="5453063" y="1393031"/>
            <a:ext cx="4625578" cy="3759398"/>
            <a:chOff x="0" y="0"/>
            <a:chExt cx="4144" cy="3368"/>
          </a:xfrm>
        </p:grpSpPr>
        <p:sp>
          <p:nvSpPr>
            <p:cNvPr id="35848" name="Oval 4">
              <a:extLst>
                <a:ext uri="{FF2B5EF4-FFF2-40B4-BE49-F238E27FC236}">
                  <a16:creationId xmlns:a16="http://schemas.microsoft.com/office/drawing/2014/main" id="{D61B2AF6-7665-0556-D39D-7B49E59B3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0"/>
              <a:ext cx="1704" cy="624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terminated</a:t>
              </a:r>
            </a:p>
          </p:txBody>
        </p:sp>
        <p:sp>
          <p:nvSpPr>
            <p:cNvPr id="35849" name="Oval 5">
              <a:extLst>
                <a:ext uri="{FF2B5EF4-FFF2-40B4-BE49-F238E27FC236}">
                  <a16:creationId xmlns:a16="http://schemas.microsoft.com/office/drawing/2014/main" id="{D55BF198-14EF-1198-3C9E-7C23C402F26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456" cy="624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new</a:t>
              </a:r>
            </a:p>
          </p:txBody>
        </p:sp>
        <p:sp>
          <p:nvSpPr>
            <p:cNvPr id="35850" name="Oval 6">
              <a:extLst>
                <a:ext uri="{FF2B5EF4-FFF2-40B4-BE49-F238E27FC236}">
                  <a16:creationId xmlns:a16="http://schemas.microsoft.com/office/drawing/2014/main" id="{7A64E3D0-F523-305C-506D-BA37E9EE7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" y="1392"/>
              <a:ext cx="1456" cy="624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ready</a:t>
              </a:r>
            </a:p>
          </p:txBody>
        </p:sp>
        <p:sp>
          <p:nvSpPr>
            <p:cNvPr id="35851" name="Oval 7">
              <a:extLst>
                <a:ext uri="{FF2B5EF4-FFF2-40B4-BE49-F238E27FC236}">
                  <a16:creationId xmlns:a16="http://schemas.microsoft.com/office/drawing/2014/main" id="{7E2B08FA-A55F-1582-91F4-33E4E7ECAE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4" y="1392"/>
              <a:ext cx="1456" cy="624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running</a:t>
              </a:r>
            </a:p>
          </p:txBody>
        </p:sp>
        <p:sp>
          <p:nvSpPr>
            <p:cNvPr id="35852" name="Oval 8">
              <a:extLst>
                <a:ext uri="{FF2B5EF4-FFF2-40B4-BE49-F238E27FC236}">
                  <a16:creationId xmlns:a16="http://schemas.microsoft.com/office/drawing/2014/main" id="{D5B3EED0-410C-AB26-7D9C-87A005B400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8" y="2744"/>
              <a:ext cx="1456" cy="624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waiting</a:t>
              </a:r>
            </a:p>
          </p:txBody>
        </p:sp>
        <p:sp>
          <p:nvSpPr>
            <p:cNvPr id="35853" name="Line 9">
              <a:extLst>
                <a:ext uri="{FF2B5EF4-FFF2-40B4-BE49-F238E27FC236}">
                  <a16:creationId xmlns:a16="http://schemas.microsoft.com/office/drawing/2014/main" id="{BC0E4C29-1101-8AB1-4183-427EB13002A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32" y="624"/>
              <a:ext cx="272" cy="7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66"/>
            </a:p>
          </p:txBody>
        </p:sp>
        <p:sp>
          <p:nvSpPr>
            <p:cNvPr id="35854" name="Line 10">
              <a:extLst>
                <a:ext uri="{FF2B5EF4-FFF2-40B4-BE49-F238E27FC236}">
                  <a16:creationId xmlns:a16="http://schemas.microsoft.com/office/drawing/2014/main" id="{DF4144D0-0BBE-787D-59A9-E8D462C228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632"/>
              <a:ext cx="456" cy="7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66"/>
            </a:p>
          </p:txBody>
        </p:sp>
        <p:sp>
          <p:nvSpPr>
            <p:cNvPr id="35855" name="Line 11">
              <a:extLst>
                <a:ext uri="{FF2B5EF4-FFF2-40B4-BE49-F238E27FC236}">
                  <a16:creationId xmlns:a16="http://schemas.microsoft.com/office/drawing/2014/main" id="{E5FB1313-52EE-0095-2ECC-A99AE8C87C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0" y="1448"/>
              <a:ext cx="9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66"/>
            </a:p>
          </p:txBody>
        </p:sp>
        <p:sp>
          <p:nvSpPr>
            <p:cNvPr id="35856" name="Line 12">
              <a:extLst>
                <a:ext uri="{FF2B5EF4-FFF2-40B4-BE49-F238E27FC236}">
                  <a16:creationId xmlns:a16="http://schemas.microsoft.com/office/drawing/2014/main" id="{FF915E79-4791-A905-CC2E-8D53840FD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8" y="1968"/>
              <a:ext cx="9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66"/>
            </a:p>
          </p:txBody>
        </p:sp>
        <p:sp>
          <p:nvSpPr>
            <p:cNvPr id="35857" name="Line 13">
              <a:extLst>
                <a:ext uri="{FF2B5EF4-FFF2-40B4-BE49-F238E27FC236}">
                  <a16:creationId xmlns:a16="http://schemas.microsoft.com/office/drawing/2014/main" id="{A9D75F44-ECFD-DC22-A423-092B79F64CB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16" y="2000"/>
              <a:ext cx="272" cy="7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66"/>
            </a:p>
          </p:txBody>
        </p:sp>
        <p:sp>
          <p:nvSpPr>
            <p:cNvPr id="35858" name="Line 14">
              <a:extLst>
                <a:ext uri="{FF2B5EF4-FFF2-40B4-BE49-F238E27FC236}">
                  <a16:creationId xmlns:a16="http://schemas.microsoft.com/office/drawing/2014/main" id="{5AFF0E1F-EC42-0735-27F8-9E6CC394F7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80" y="2032"/>
              <a:ext cx="456" cy="7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66"/>
            </a:p>
          </p:txBody>
        </p:sp>
        <p:sp>
          <p:nvSpPr>
            <p:cNvPr id="35859" name="Rectangle 15">
              <a:extLst>
                <a:ext uri="{FF2B5EF4-FFF2-40B4-BE49-F238E27FC236}">
                  <a16:creationId xmlns:a16="http://schemas.microsoft.com/office/drawing/2014/main" id="{E195E65F-1F02-C6A9-11C1-2BEE5F512E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" y="633"/>
              <a:ext cx="9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admitted</a:t>
              </a:r>
            </a:p>
          </p:txBody>
        </p:sp>
        <p:sp>
          <p:nvSpPr>
            <p:cNvPr id="35860" name="Rectangle 16">
              <a:extLst>
                <a:ext uri="{FF2B5EF4-FFF2-40B4-BE49-F238E27FC236}">
                  <a16:creationId xmlns:a16="http://schemas.microsoft.com/office/drawing/2014/main" id="{B53BAB17-445F-5B04-3611-74D092E6A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7" y="633"/>
              <a:ext cx="3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exit</a:t>
              </a:r>
            </a:p>
          </p:txBody>
        </p:sp>
        <p:sp>
          <p:nvSpPr>
            <p:cNvPr id="35861" name="Rectangle 17">
              <a:extLst>
                <a:ext uri="{FF2B5EF4-FFF2-40B4-BE49-F238E27FC236}">
                  <a16:creationId xmlns:a16="http://schemas.microsoft.com/office/drawing/2014/main" id="{A179F39C-60FC-16B5-EF49-9B9FC616E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5" y="1121"/>
              <a:ext cx="86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interrupt</a:t>
              </a:r>
            </a:p>
          </p:txBody>
        </p:sp>
        <p:sp>
          <p:nvSpPr>
            <p:cNvPr id="35862" name="Rectangle 18">
              <a:extLst>
                <a:ext uri="{FF2B5EF4-FFF2-40B4-BE49-F238E27FC236}">
                  <a16:creationId xmlns:a16="http://schemas.microsoft.com/office/drawing/2014/main" id="{8D690BFC-1CF8-E8D8-EF8F-5AB46E5C26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1" y="2055"/>
              <a:ext cx="811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scheduler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dispatch</a:t>
              </a:r>
            </a:p>
          </p:txBody>
        </p:sp>
        <p:sp>
          <p:nvSpPr>
            <p:cNvPr id="35863" name="Rectangle 19">
              <a:extLst>
                <a:ext uri="{FF2B5EF4-FFF2-40B4-BE49-F238E27FC236}">
                  <a16:creationId xmlns:a16="http://schemas.microsoft.com/office/drawing/2014/main" id="{B6E419AA-1CEA-3598-E39D-2CFA5C9D8F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" y="2437"/>
              <a:ext cx="1213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I/O or event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completion</a:t>
              </a:r>
            </a:p>
          </p:txBody>
        </p:sp>
        <p:sp>
          <p:nvSpPr>
            <p:cNvPr id="35864" name="Rectangle 20">
              <a:extLst>
                <a:ext uri="{FF2B5EF4-FFF2-40B4-BE49-F238E27FC236}">
                  <a16:creationId xmlns:a16="http://schemas.microsoft.com/office/drawing/2014/main" id="{3328C0D9-32D8-D79A-48AA-2B00680F71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9" y="2354"/>
              <a:ext cx="1213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I/O or event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wait</a:t>
              </a:r>
            </a:p>
          </p:txBody>
        </p:sp>
      </p:grpSp>
      <p:sp>
        <p:nvSpPr>
          <p:cNvPr id="35847" name="Rectangle 6">
            <a:extLst>
              <a:ext uri="{FF2B5EF4-FFF2-40B4-BE49-F238E27FC236}">
                <a16:creationId xmlns:a16="http://schemas.microsoft.com/office/drawing/2014/main" id="{F8944141-4223-6B1B-0DA3-8E1FA1717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AD3891-C0A2-4C07-8150-CA8429639CC7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8C65423D-570E-841A-3FC7-7B1A0F8B5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Creating a process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9004BDCA-C29E-DF5E-F598-111334CD7D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state is held in a process control block (PCB)</a:t>
            </a:r>
          </a:p>
          <a:p>
            <a:pPr eaLnBrk="1" hangingPunct="1"/>
            <a:r>
              <a:rPr lang="en-US" altLang="en-US"/>
              <a:t>To make a new process:</a:t>
            </a:r>
          </a:p>
          <a:p>
            <a:pPr marL="498929" lvl="1"/>
            <a:r>
              <a:rPr lang="en-US" altLang="en-US"/>
              <a:t>Construct PCB</a:t>
            </a:r>
          </a:p>
          <a:p>
            <a:pPr marL="498929" lvl="1"/>
            <a:r>
              <a:rPr lang="en-US" altLang="en-US"/>
              <a:t>Set up page tables for address space</a:t>
            </a:r>
          </a:p>
          <a:p>
            <a:pPr marL="498929" lvl="1"/>
            <a:r>
              <a:rPr lang="en-US" altLang="en-US"/>
              <a:t>Copy data from parent process?</a:t>
            </a:r>
          </a:p>
          <a:p>
            <a:pPr marL="498929" lvl="1"/>
            <a:r>
              <a:rPr lang="en-US" altLang="en-US"/>
              <a:t>Copy I/O state (file handles, etc)</a:t>
            </a:r>
          </a:p>
          <a:p>
            <a:pPr eaLnBrk="1" hangingPunct="1"/>
            <a:r>
              <a:rPr lang="en-US" altLang="en-US"/>
              <a:t>Is process == program ???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5105D891-961B-372C-5D5A-A773F27D7D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D458E-CD1F-4B91-850C-F564A0F9F797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A92167C2-9669-E886-CC63-4AE07361F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Collaboration</a:t>
            </a: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3FBAB7F-3704-92A9-6838-65A19CFDA5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High Creation/Memory Overhead</a:t>
            </a:r>
          </a:p>
          <a:p>
            <a:pPr eaLnBrk="1" hangingPunct="1"/>
            <a:r>
              <a:rPr lang="en-US" altLang="en-US"/>
              <a:t>(Relatively) High Context-Switch Overhead</a:t>
            </a:r>
          </a:p>
          <a:p>
            <a:pPr eaLnBrk="1" hangingPunct="1"/>
            <a:r>
              <a:rPr lang="en-US" altLang="en-US"/>
              <a:t>Need communication</a:t>
            </a:r>
          </a:p>
          <a:p>
            <a:pPr marL="498929" lvl="1"/>
            <a:r>
              <a:rPr lang="en-US" altLang="en-US"/>
              <a:t>How??</a:t>
            </a:r>
          </a:p>
        </p:txBody>
      </p:sp>
      <p:pic>
        <p:nvPicPr>
          <p:cNvPr id="36868" name="Picture 3">
            <a:extLst>
              <a:ext uri="{FF2B5EF4-FFF2-40B4-BE49-F238E27FC236}">
                <a16:creationId xmlns:a16="http://schemas.microsoft.com/office/drawing/2014/main" id="{E24D68AD-E17B-46D9-B391-6F29FB6A7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563" y="3429000"/>
            <a:ext cx="2428875" cy="2428875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5" name="Rectangle 6">
            <a:extLst>
              <a:ext uri="{FF2B5EF4-FFF2-40B4-BE49-F238E27FC236}">
                <a16:creationId xmlns:a16="http://schemas.microsoft.com/office/drawing/2014/main" id="{60E2694C-AEEC-F31B-271C-8C272F5E0B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ACB305-E908-41D4-90AA-9EDE486C698C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17DD2FAE-371F-1631-E90A-19D5E210E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Collaboration</a:t>
            </a: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D541A9C-FB5F-AFBF-47E2-0A6021D225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High Creation/Memory Overhead</a:t>
            </a:r>
          </a:p>
          <a:p>
            <a:pPr eaLnBrk="1" hangingPunct="1"/>
            <a:r>
              <a:rPr lang="en-US" altLang="en-US"/>
              <a:t>(Relatively) High Context-Switch Overhead</a:t>
            </a:r>
          </a:p>
          <a:p>
            <a:pPr eaLnBrk="1" hangingPunct="1"/>
            <a:r>
              <a:rPr lang="en-US" altLang="en-US"/>
              <a:t>Need communication</a:t>
            </a:r>
          </a:p>
          <a:p>
            <a:pPr marL="498929" lvl="1"/>
            <a:r>
              <a:rPr lang="en-US" altLang="en-US"/>
              <a:t>Shared-Memory</a:t>
            </a:r>
          </a:p>
          <a:p>
            <a:pPr marL="498929" lvl="1"/>
            <a:r>
              <a:rPr lang="en-US" altLang="en-US"/>
              <a:t>Message Passing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2795565B-1987-6898-CE32-C69D71F12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C47202-EEE8-403A-AB9B-CC7D06EFBF4E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EDA8D04F-2C0F-59E3-77EA-49BB4CED5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Goals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F7BC574-96CD-A72F-076B-1BDEDB7899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vs. Kernel Thread vs. User “Green” Threads</a:t>
            </a:r>
          </a:p>
          <a:p>
            <a:pPr eaLnBrk="1" hangingPunct="1"/>
            <a:r>
              <a:rPr lang="en-US" altLang="en-US"/>
              <a:t>Thread Cooperation</a:t>
            </a:r>
          </a:p>
          <a:p>
            <a:pPr eaLnBrk="1" hangingPunct="1"/>
            <a:r>
              <a:rPr lang="en-US" altLang="en-US"/>
              <a:t>Synchronization</a:t>
            </a:r>
          </a:p>
          <a:p>
            <a:pPr eaLnBrk="1" hangingPunct="1"/>
            <a:r>
              <a:rPr lang="en-US" altLang="en-US"/>
              <a:t>Implementing Concurrency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6DE8C6A-4EFB-FDA0-E63A-EB5E4458D2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86E5B7-FD88-4A08-8BCF-DA994F844D96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F5A5642F-6AC7-94FD-54FF-E86793381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</a:t>
            </a: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592D884-1D8D-7C3B-EE6E-7038235FDD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01214" y="1841896"/>
            <a:ext cx="3330773" cy="4697016"/>
          </a:xfrm>
        </p:spPr>
        <p:txBody>
          <a:bodyPr/>
          <a:lstStyle/>
          <a:p>
            <a:pPr eaLnBrk="1" hangingPunct="1"/>
            <a:r>
              <a:rPr lang="en-US" altLang="en-US" dirty="0"/>
              <a:t>Communicate by reading/writing to the same memory</a:t>
            </a:r>
          </a:p>
          <a:p>
            <a:pPr eaLnBrk="1" hangingPunct="1"/>
            <a:r>
              <a:rPr lang="en-US" altLang="en-US" dirty="0"/>
              <a:t>Low overhead</a:t>
            </a:r>
          </a:p>
          <a:p>
            <a:pPr eaLnBrk="1" hangingPunct="1"/>
            <a:r>
              <a:rPr lang="en-US" altLang="en-US" dirty="0"/>
              <a:t>Complex synchronization problems</a:t>
            </a:r>
          </a:p>
        </p:txBody>
      </p:sp>
      <p:grpSp>
        <p:nvGrpSpPr>
          <p:cNvPr id="39940" name="Group 39">
            <a:extLst>
              <a:ext uri="{FF2B5EF4-FFF2-40B4-BE49-F238E27FC236}">
                <a16:creationId xmlns:a16="http://schemas.microsoft.com/office/drawing/2014/main" id="{BA21A9D9-C2BD-4BB4-1534-93226C24436F}"/>
              </a:ext>
            </a:extLst>
          </p:cNvPr>
          <p:cNvGrpSpPr>
            <a:grpSpLocks/>
          </p:cNvGrpSpPr>
          <p:nvPr/>
        </p:nvGrpSpPr>
        <p:grpSpPr bwMode="auto">
          <a:xfrm>
            <a:off x="5828109" y="1575241"/>
            <a:ext cx="3920133" cy="4104040"/>
            <a:chOff x="6883400" y="1732343"/>
            <a:chExt cx="5575300" cy="5836857"/>
          </a:xfrm>
        </p:grpSpPr>
        <p:sp>
          <p:nvSpPr>
            <p:cNvPr id="39944" name="Rectangle 3">
              <a:extLst>
                <a:ext uri="{FF2B5EF4-FFF2-40B4-BE49-F238E27FC236}">
                  <a16:creationId xmlns:a16="http://schemas.microsoft.com/office/drawing/2014/main" id="{CE29F52E-C124-AA89-B278-C87A642366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61341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6" b="0">
                  <a:latin typeface="Helvetica Neue Light" charset="0"/>
                </a:rPr>
                <a:t>Shared</a:t>
              </a:r>
            </a:p>
          </p:txBody>
        </p:sp>
        <p:sp>
          <p:nvSpPr>
            <p:cNvPr id="39945" name="Rectangle 4">
              <a:extLst>
                <a:ext uri="{FF2B5EF4-FFF2-40B4-BE49-F238E27FC236}">
                  <a16:creationId xmlns:a16="http://schemas.microsoft.com/office/drawing/2014/main" id="{665F27DF-859D-2AFD-2822-74E23E2A9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57150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Code</a:t>
              </a:r>
            </a:p>
          </p:txBody>
        </p:sp>
        <p:sp>
          <p:nvSpPr>
            <p:cNvPr id="39946" name="Rectangle 5">
              <a:extLst>
                <a:ext uri="{FF2B5EF4-FFF2-40B4-BE49-F238E27FC236}">
                  <a16:creationId xmlns:a16="http://schemas.microsoft.com/office/drawing/2014/main" id="{72CB99BD-7DCA-F854-CE39-B5F96B981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52959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Heap</a:t>
              </a:r>
            </a:p>
          </p:txBody>
        </p:sp>
        <p:sp>
          <p:nvSpPr>
            <p:cNvPr id="39947" name="Rectangle 6">
              <a:extLst>
                <a:ext uri="{FF2B5EF4-FFF2-40B4-BE49-F238E27FC236}">
                  <a16:creationId xmlns:a16="http://schemas.microsoft.com/office/drawing/2014/main" id="{FE4AC71A-A7FC-782A-EF70-9E13D6B0C0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48768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Stack</a:t>
              </a:r>
            </a:p>
          </p:txBody>
        </p:sp>
        <p:sp>
          <p:nvSpPr>
            <p:cNvPr id="39948" name="Rectangle 7">
              <a:extLst>
                <a:ext uri="{FF2B5EF4-FFF2-40B4-BE49-F238E27FC236}">
                  <a16:creationId xmlns:a16="http://schemas.microsoft.com/office/drawing/2014/main" id="{63E4E807-4149-F993-A23B-154274FD61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44577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Data</a:t>
              </a:r>
            </a:p>
          </p:txBody>
        </p:sp>
        <p:sp>
          <p:nvSpPr>
            <p:cNvPr id="39949" name="Rectangle 8">
              <a:extLst>
                <a:ext uri="{FF2B5EF4-FFF2-40B4-BE49-F238E27FC236}">
                  <a16:creationId xmlns:a16="http://schemas.microsoft.com/office/drawing/2014/main" id="{9AB2AD4E-0329-4239-7548-62D4E619E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40386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Code</a:t>
              </a:r>
            </a:p>
          </p:txBody>
        </p:sp>
        <p:sp>
          <p:nvSpPr>
            <p:cNvPr id="39950" name="Rectangle 9">
              <a:extLst>
                <a:ext uri="{FF2B5EF4-FFF2-40B4-BE49-F238E27FC236}">
                  <a16:creationId xmlns:a16="http://schemas.microsoft.com/office/drawing/2014/main" id="{6D4AB503-9057-ABE1-ADAA-38101B799D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36195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Heap</a:t>
              </a:r>
            </a:p>
          </p:txBody>
        </p:sp>
        <p:sp>
          <p:nvSpPr>
            <p:cNvPr id="39951" name="Rectangle 10">
              <a:extLst>
                <a:ext uri="{FF2B5EF4-FFF2-40B4-BE49-F238E27FC236}">
                  <a16:creationId xmlns:a16="http://schemas.microsoft.com/office/drawing/2014/main" id="{48F44DB4-2B64-D57F-4DBC-CDF013A48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32004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Stack</a:t>
              </a:r>
            </a:p>
          </p:txBody>
        </p:sp>
        <p:sp>
          <p:nvSpPr>
            <p:cNvPr id="39952" name="Rectangle 11">
              <a:extLst>
                <a:ext uri="{FF2B5EF4-FFF2-40B4-BE49-F238E27FC236}">
                  <a16:creationId xmlns:a16="http://schemas.microsoft.com/office/drawing/2014/main" id="{B50AE4E9-0F97-A47B-B7E2-DBDCD9941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88700" y="27813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Data</a:t>
              </a:r>
            </a:p>
          </p:txBody>
        </p:sp>
        <p:sp>
          <p:nvSpPr>
            <p:cNvPr id="39953" name="Rectangle 12">
              <a:extLst>
                <a:ext uri="{FF2B5EF4-FFF2-40B4-BE49-F238E27FC236}">
                  <a16:creationId xmlns:a16="http://schemas.microsoft.com/office/drawing/2014/main" id="{9D51BF0C-78F8-0AB5-EB4A-56F6E8EFE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25146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Code</a:t>
              </a:r>
            </a:p>
          </p:txBody>
        </p:sp>
        <p:sp>
          <p:nvSpPr>
            <p:cNvPr id="39954" name="Rectangle 13">
              <a:extLst>
                <a:ext uri="{FF2B5EF4-FFF2-40B4-BE49-F238E27FC236}">
                  <a16:creationId xmlns:a16="http://schemas.microsoft.com/office/drawing/2014/main" id="{A366EF09-E212-4046-2012-7EBF4BD78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37719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Heap</a:t>
              </a:r>
            </a:p>
          </p:txBody>
        </p:sp>
        <p:sp>
          <p:nvSpPr>
            <p:cNvPr id="39955" name="Rectangle 14">
              <a:extLst>
                <a:ext uri="{FF2B5EF4-FFF2-40B4-BE49-F238E27FC236}">
                  <a16:creationId xmlns:a16="http://schemas.microsoft.com/office/drawing/2014/main" id="{208646F5-3301-81F1-D7E5-DC99C1D3D5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33528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Stack</a:t>
              </a:r>
            </a:p>
          </p:txBody>
        </p:sp>
        <p:sp>
          <p:nvSpPr>
            <p:cNvPr id="39956" name="Rectangle 15">
              <a:extLst>
                <a:ext uri="{FF2B5EF4-FFF2-40B4-BE49-F238E27FC236}">
                  <a16:creationId xmlns:a16="http://schemas.microsoft.com/office/drawing/2014/main" id="{55FF5F1D-A765-76BE-8EE8-CB0D05BA6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29337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Data</a:t>
              </a:r>
            </a:p>
          </p:txBody>
        </p:sp>
        <p:sp>
          <p:nvSpPr>
            <p:cNvPr id="39957" name="Rectangle 16">
              <a:extLst>
                <a:ext uri="{FF2B5EF4-FFF2-40B4-BE49-F238E27FC236}">
                  <a16:creationId xmlns:a16="http://schemas.microsoft.com/office/drawing/2014/main" id="{BE2F360B-CB42-0635-3455-B8CA7D256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54864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Code</a:t>
              </a:r>
            </a:p>
          </p:txBody>
        </p:sp>
        <p:sp>
          <p:nvSpPr>
            <p:cNvPr id="39958" name="Rectangle 17">
              <a:extLst>
                <a:ext uri="{FF2B5EF4-FFF2-40B4-BE49-F238E27FC236}">
                  <a16:creationId xmlns:a16="http://schemas.microsoft.com/office/drawing/2014/main" id="{1F804953-1F9A-D17F-289A-67BD4CAEF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67437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Heap</a:t>
              </a:r>
            </a:p>
          </p:txBody>
        </p:sp>
        <p:sp>
          <p:nvSpPr>
            <p:cNvPr id="39959" name="Rectangle 18">
              <a:extLst>
                <a:ext uri="{FF2B5EF4-FFF2-40B4-BE49-F238E27FC236}">
                  <a16:creationId xmlns:a16="http://schemas.microsoft.com/office/drawing/2014/main" id="{06D286BA-3159-5344-E92C-A40928401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63246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Stack</a:t>
              </a:r>
            </a:p>
          </p:txBody>
        </p:sp>
        <p:sp>
          <p:nvSpPr>
            <p:cNvPr id="39960" name="Rectangle 19">
              <a:extLst>
                <a:ext uri="{FF2B5EF4-FFF2-40B4-BE49-F238E27FC236}">
                  <a16:creationId xmlns:a16="http://schemas.microsoft.com/office/drawing/2014/main" id="{9703A367-2B35-3D8A-21FE-1BB7DDB03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59055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Data</a:t>
              </a:r>
            </a:p>
          </p:txBody>
        </p:sp>
        <p:sp>
          <p:nvSpPr>
            <p:cNvPr id="39961" name="Line 20">
              <a:extLst>
                <a:ext uri="{FF2B5EF4-FFF2-40B4-BE49-F238E27FC236}">
                  <a16:creationId xmlns:a16="http://schemas.microsoft.com/office/drawing/2014/main" id="{AF36042D-C6BA-DBA2-40CF-F17CE851C9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4216400"/>
              <a:ext cx="2984500" cy="1447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9962" name="Line 21">
              <a:extLst>
                <a:ext uri="{FF2B5EF4-FFF2-40B4-BE49-F238E27FC236}">
                  <a16:creationId xmlns:a16="http://schemas.microsoft.com/office/drawing/2014/main" id="{DD909727-BC23-60D0-EE57-17C73C580F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2971800"/>
              <a:ext cx="3021013" cy="31369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9963" name="Line 22">
              <a:extLst>
                <a:ext uri="{FF2B5EF4-FFF2-40B4-BE49-F238E27FC236}">
                  <a16:creationId xmlns:a16="http://schemas.microsoft.com/office/drawing/2014/main" id="{9B64BD47-F66C-4AD5-BF43-B4B12AD680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5041900"/>
              <a:ext cx="2984500" cy="1447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9964" name="Line 23">
              <a:extLst>
                <a:ext uri="{FF2B5EF4-FFF2-40B4-BE49-F238E27FC236}">
                  <a16:creationId xmlns:a16="http://schemas.microsoft.com/office/drawing/2014/main" id="{C4333753-FE34-9222-7D4D-A0389EAE91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3924300"/>
              <a:ext cx="3033713" cy="2984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9965" name="Line 24">
              <a:extLst>
                <a:ext uri="{FF2B5EF4-FFF2-40B4-BE49-F238E27FC236}">
                  <a16:creationId xmlns:a16="http://schemas.microsoft.com/office/drawing/2014/main" id="{9AEA36CB-C36D-43B8-7072-05C4CFFF95F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153400" y="2781300"/>
              <a:ext cx="3022600" cy="3175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9966" name="Line 25">
              <a:extLst>
                <a:ext uri="{FF2B5EF4-FFF2-40B4-BE49-F238E27FC236}">
                  <a16:creationId xmlns:a16="http://schemas.microsoft.com/office/drawing/2014/main" id="{FB55636B-D7CE-25D2-C4FF-F180774B9D4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153400" y="3225800"/>
              <a:ext cx="3009900" cy="1460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9967" name="Line 26">
              <a:extLst>
                <a:ext uri="{FF2B5EF4-FFF2-40B4-BE49-F238E27FC236}">
                  <a16:creationId xmlns:a16="http://schemas.microsoft.com/office/drawing/2014/main" id="{707C3A28-BC22-5DEE-B01B-1AF5F796DF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53400" y="3467100"/>
              <a:ext cx="3022600" cy="139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9968" name="Line 27">
              <a:extLst>
                <a:ext uri="{FF2B5EF4-FFF2-40B4-BE49-F238E27FC236}">
                  <a16:creationId xmlns:a16="http://schemas.microsoft.com/office/drawing/2014/main" id="{BB9ADDB7-162D-F737-0B68-BC19195C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153400" y="4025900"/>
              <a:ext cx="3060700" cy="152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9969" name="Rectangle 28">
              <a:extLst>
                <a:ext uri="{FF2B5EF4-FFF2-40B4-BE49-F238E27FC236}">
                  <a16:creationId xmlns:a16="http://schemas.microsoft.com/office/drawing/2014/main" id="{C2D99AFE-64FA-C1E6-60C4-9CB8F441EC41}"/>
                </a:ext>
              </a:extLst>
            </p:cNvPr>
            <p:cNvSpPr>
              <a:spLocks/>
            </p:cNvSpPr>
            <p:nvPr/>
          </p:nvSpPr>
          <p:spPr bwMode="auto">
            <a:xfrm rot="5392008">
              <a:off x="7316788" y="3433763"/>
              <a:ext cx="2540000" cy="393700"/>
            </a:xfrm>
            <a:prstGeom prst="rect">
              <a:avLst/>
            </a:prstGeom>
            <a:gradFill rotWithShape="0">
              <a:gsLst>
                <a:gs pos="0">
                  <a:srgbClr val="B07302">
                    <a:alpha val="64998"/>
                  </a:srgbClr>
                </a:gs>
                <a:gs pos="100000">
                  <a:srgbClr val="E59900">
                    <a:alpha val="75000"/>
                  </a:srgbClr>
                </a:gs>
              </a:gsLst>
              <a:lin ang="2154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77" b="0">
                  <a:latin typeface="Helvetica Neue Light" charset="0"/>
                </a:rPr>
                <a:t>Translation Map</a:t>
              </a:r>
            </a:p>
          </p:txBody>
        </p:sp>
        <p:sp>
          <p:nvSpPr>
            <p:cNvPr id="39970" name="Rectangle 29">
              <a:extLst>
                <a:ext uri="{FF2B5EF4-FFF2-40B4-BE49-F238E27FC236}">
                  <a16:creationId xmlns:a16="http://schemas.microsoft.com/office/drawing/2014/main" id="{CD724142-8284-EF44-A4A9-66A7743F7936}"/>
                </a:ext>
              </a:extLst>
            </p:cNvPr>
            <p:cNvSpPr>
              <a:spLocks/>
            </p:cNvSpPr>
            <p:nvPr/>
          </p:nvSpPr>
          <p:spPr bwMode="auto">
            <a:xfrm rot="5392008">
              <a:off x="7431088" y="6126163"/>
              <a:ext cx="2311400" cy="393700"/>
            </a:xfrm>
            <a:prstGeom prst="rect">
              <a:avLst/>
            </a:prstGeom>
            <a:gradFill rotWithShape="0">
              <a:gsLst>
                <a:gs pos="0">
                  <a:srgbClr val="B07302">
                    <a:alpha val="64998"/>
                  </a:srgbClr>
                </a:gs>
                <a:gs pos="100000">
                  <a:srgbClr val="E59900">
                    <a:alpha val="75000"/>
                  </a:srgbClr>
                </a:gs>
              </a:gsLst>
              <a:lin ang="2154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77" b="0">
                  <a:latin typeface="Helvetica Neue Light" charset="0"/>
                </a:rPr>
                <a:t>Translation Map</a:t>
              </a:r>
            </a:p>
          </p:txBody>
        </p:sp>
        <p:sp>
          <p:nvSpPr>
            <p:cNvPr id="39971" name="Rectangle 30">
              <a:extLst>
                <a:ext uri="{FF2B5EF4-FFF2-40B4-BE49-F238E27FC236}">
                  <a16:creationId xmlns:a16="http://schemas.microsoft.com/office/drawing/2014/main" id="{5A2E4DA1-A190-456E-8BE7-4D1B3B960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9380" y="1732343"/>
              <a:ext cx="538039" cy="66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P</a:t>
              </a:r>
              <a:r>
                <a:rPr lang="en-US" altLang="en-US" sz="3023" b="0" baseline="-6000">
                  <a:latin typeface="Helvetica Neue Light" charset="0"/>
                </a:rPr>
                <a:t>1</a:t>
              </a:r>
            </a:p>
          </p:txBody>
        </p:sp>
        <p:sp>
          <p:nvSpPr>
            <p:cNvPr id="39972" name="Rectangle 31">
              <a:extLst>
                <a:ext uri="{FF2B5EF4-FFF2-40B4-BE49-F238E27FC236}">
                  <a16:creationId xmlns:a16="http://schemas.microsoft.com/office/drawing/2014/main" id="{C30EF6D9-390B-3CFE-6D56-BE268C54A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9380" y="4754944"/>
              <a:ext cx="538039" cy="66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P</a:t>
              </a:r>
              <a:r>
                <a:rPr lang="en-US" altLang="en-US" sz="3023" b="0" baseline="-6000">
                  <a:latin typeface="Helvetica Neue Light" charset="0"/>
                </a:rPr>
                <a:t>2</a:t>
              </a:r>
            </a:p>
          </p:txBody>
        </p:sp>
        <p:sp>
          <p:nvSpPr>
            <p:cNvPr id="39973" name="Rectangle 32">
              <a:extLst>
                <a:ext uri="{FF2B5EF4-FFF2-40B4-BE49-F238E27FC236}">
                  <a16:creationId xmlns:a16="http://schemas.microsoft.com/office/drawing/2014/main" id="{B7F3F3A8-DD44-5F6B-F6E2-F2C0B88EC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41910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 b="0">
                  <a:latin typeface="Helvetica Neue Light" charset="0"/>
                </a:rPr>
                <a:t>Shared</a:t>
              </a:r>
            </a:p>
          </p:txBody>
        </p:sp>
        <p:sp>
          <p:nvSpPr>
            <p:cNvPr id="39974" name="Rectangle 33">
              <a:extLst>
                <a:ext uri="{FF2B5EF4-FFF2-40B4-BE49-F238E27FC236}">
                  <a16:creationId xmlns:a16="http://schemas.microsoft.com/office/drawing/2014/main" id="{FB12D548-15C9-B237-13CF-9EEE32E2D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71501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E50002">
                    <a:alpha val="75000"/>
                  </a:srgbClr>
                </a:gs>
                <a:gs pos="100000">
                  <a:srgbClr val="BA0109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17" b="0">
                  <a:latin typeface="Helvetica Neue Light" charset="0"/>
                </a:rPr>
                <a:t>Shared</a:t>
              </a:r>
            </a:p>
          </p:txBody>
        </p:sp>
        <p:sp>
          <p:nvSpPr>
            <p:cNvPr id="39975" name="Line 34">
              <a:extLst>
                <a:ext uri="{FF2B5EF4-FFF2-40B4-BE49-F238E27FC236}">
                  <a16:creationId xmlns:a16="http://schemas.microsoft.com/office/drawing/2014/main" id="{9FB39056-58C7-2D0A-1688-211216C3A1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6100" y="6348413"/>
              <a:ext cx="2984500" cy="966787"/>
            </a:xfrm>
            <a:prstGeom prst="line">
              <a:avLst/>
            </a:prstGeom>
            <a:noFill/>
            <a:ln w="25400">
              <a:solidFill>
                <a:srgbClr val="00FF04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39976" name="Line 35">
              <a:extLst>
                <a:ext uri="{FF2B5EF4-FFF2-40B4-BE49-F238E27FC236}">
                  <a16:creationId xmlns:a16="http://schemas.microsoft.com/office/drawing/2014/main" id="{56A960AC-43EA-4901-33EA-0BE7BAA3680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140700" y="4406900"/>
              <a:ext cx="3022600" cy="1905000"/>
            </a:xfrm>
            <a:prstGeom prst="line">
              <a:avLst/>
            </a:prstGeom>
            <a:noFill/>
            <a:ln w="25400">
              <a:solidFill>
                <a:srgbClr val="00FF04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</p:grpSp>
      <p:sp>
        <p:nvSpPr>
          <p:cNvPr id="39943" name="Rectangle 6">
            <a:extLst>
              <a:ext uri="{FF2B5EF4-FFF2-40B4-BE49-F238E27FC236}">
                <a16:creationId xmlns:a16="http://schemas.microsoft.com/office/drawing/2014/main" id="{2820410E-6BE8-4701-1579-49DFBC1A9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231371-0424-48B9-B0D1-1212C7B26FF2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6F5A019D-B814-9797-2868-9C3FE3344A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Inter-process Communication</a:t>
            </a: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FEA1D375-38D5-EAD0-EB37-D47C36DA90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Processes send messages through an IPC facility</a:t>
            </a:r>
          </a:p>
          <a:p>
            <a:pPr eaLnBrk="1" hangingPunct="1"/>
            <a:r>
              <a:rPr lang="en-US" altLang="en-US"/>
              <a:t>Transfer information without shared variables</a:t>
            </a:r>
          </a:p>
          <a:p>
            <a:pPr eaLnBrk="1" hangingPunct="1"/>
            <a:r>
              <a:rPr lang="en-US" altLang="en-US"/>
              <a:t>Works over a network</a:t>
            </a:r>
          </a:p>
          <a:p>
            <a:pPr eaLnBrk="1" hangingPunct="1"/>
            <a:r>
              <a:rPr lang="en-US" altLang="en-US"/>
              <a:t>Harder to implement</a:t>
            </a:r>
          </a:p>
          <a:p>
            <a:pPr eaLnBrk="1" hangingPunct="1"/>
            <a:r>
              <a:rPr lang="en-US" altLang="en-US"/>
              <a:t>Maybe more overhead</a:t>
            </a:r>
          </a:p>
          <a:p>
            <a:pPr eaLnBrk="1" hangingPunct="1"/>
            <a:r>
              <a:rPr lang="en-US" altLang="en-US"/>
              <a:t>Less concurrency problems</a:t>
            </a:r>
          </a:p>
          <a:p>
            <a:pPr marL="498929" lvl="1"/>
            <a:r>
              <a:rPr lang="en-US" altLang="en-US"/>
              <a:t>Why??</a:t>
            </a:r>
          </a:p>
        </p:txBody>
      </p:sp>
      <p:pic>
        <p:nvPicPr>
          <p:cNvPr id="39940" name="Picture 3">
            <a:extLst>
              <a:ext uri="{FF2B5EF4-FFF2-40B4-BE49-F238E27FC236}">
                <a16:creationId xmlns:a16="http://schemas.microsoft.com/office/drawing/2014/main" id="{50DDB1FB-C96D-460E-9C54-1AB4A73E7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719" y="3589734"/>
            <a:ext cx="2428875" cy="2428875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Rectangle 6">
            <a:extLst>
              <a:ext uri="{FF2B5EF4-FFF2-40B4-BE49-F238E27FC236}">
                <a16:creationId xmlns:a16="http://schemas.microsoft.com/office/drawing/2014/main" id="{409900BD-8F48-E18E-F1EB-8F58653AD2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4249C-779C-44D2-82D2-E11B368F762B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39A05E25-B131-08D6-B268-ECC41D7F3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Kernel Threads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380B5B1-29F2-B948-1B01-6A6A9E6F32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Sequential execution stream within a process</a:t>
            </a:r>
          </a:p>
          <a:p>
            <a:pPr eaLnBrk="1" hangingPunct="1"/>
            <a:r>
              <a:rPr lang="en-US" altLang="en-US"/>
              <a:t>No protection between threads</a:t>
            </a:r>
          </a:p>
          <a:p>
            <a:pPr marL="498929" lvl="1"/>
            <a:r>
              <a:rPr lang="en-US" altLang="en-US"/>
              <a:t>Process still contains a single Address Space</a:t>
            </a:r>
          </a:p>
          <a:p>
            <a:pPr eaLnBrk="1" hangingPunct="1"/>
            <a:r>
              <a:rPr lang="en-US" altLang="en-US"/>
              <a:t>Why separate threads from processes</a:t>
            </a:r>
          </a:p>
          <a:p>
            <a:pPr marL="498929" lvl="1"/>
            <a:r>
              <a:rPr lang="en-US" altLang="en-US"/>
              <a:t>Threads provide concurrency to a process</a:t>
            </a:r>
          </a:p>
          <a:p>
            <a:pPr marL="498929" lvl="1"/>
            <a:r>
              <a:rPr lang="en-US" altLang="en-US"/>
              <a:t>Easy to share data</a:t>
            </a:r>
          </a:p>
          <a:p>
            <a:pPr marL="498929" lvl="1"/>
            <a:r>
              <a:rPr lang="en-US" altLang="en-US"/>
              <a:t>Heavyweight Process = Process with one thread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70C398E4-EA42-B42F-D8D2-96DDFE7382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D1E5D8-5690-4826-8222-D9F256CBD238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A826AB3C-45A3-06F3-CB55-99E0E05F4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State</a:t>
            </a: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2CB9FFC-E383-50A7-6AEE-A4E2E45368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2023864"/>
            <a:ext cx="7773293" cy="4114354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z="2109" dirty="0"/>
              <a:t>State shared by all threads in process/address space</a:t>
            </a:r>
          </a:p>
          <a:p>
            <a:pPr marL="498929" lvl="1">
              <a:spcBef>
                <a:spcPts val="1617"/>
              </a:spcBef>
            </a:pPr>
            <a:r>
              <a:rPr lang="en-US" altLang="en-US" sz="2109" dirty="0"/>
              <a:t>Contents of memory (global variables, heap)</a:t>
            </a:r>
          </a:p>
          <a:p>
            <a:pPr marL="498929" lvl="1">
              <a:spcBef>
                <a:spcPts val="1617"/>
              </a:spcBef>
            </a:pPr>
            <a:r>
              <a:rPr lang="en-US" altLang="en-US" sz="2109" dirty="0"/>
              <a:t>I/O state (file system, network, etc.)</a:t>
            </a:r>
          </a:p>
          <a:p>
            <a:pPr>
              <a:spcBef>
                <a:spcPts val="1617"/>
              </a:spcBef>
            </a:pPr>
            <a:r>
              <a:rPr lang="en-US" altLang="en-US" sz="2109" dirty="0"/>
              <a:t>State private to each thread</a:t>
            </a:r>
          </a:p>
          <a:p>
            <a:pPr marL="498929" lvl="1">
              <a:spcBef>
                <a:spcPts val="1617"/>
              </a:spcBef>
            </a:pPr>
            <a:r>
              <a:rPr lang="en-US" altLang="en-US" sz="2109" dirty="0"/>
              <a:t>Kept in Thread Control Block (TCB)</a:t>
            </a:r>
          </a:p>
          <a:p>
            <a:pPr marL="498929" lvl="1">
              <a:spcBef>
                <a:spcPts val="1617"/>
              </a:spcBef>
            </a:pPr>
            <a:r>
              <a:rPr lang="en-US" altLang="en-US" sz="2109" dirty="0"/>
              <a:t>CPU registers (including PC)</a:t>
            </a:r>
          </a:p>
          <a:p>
            <a:pPr marL="498929" lvl="1">
              <a:spcBef>
                <a:spcPts val="1617"/>
              </a:spcBef>
            </a:pPr>
            <a:r>
              <a:rPr lang="en-US" altLang="en-US" sz="2109" dirty="0"/>
              <a:t>Execution Stack</a:t>
            </a:r>
          </a:p>
          <a:p>
            <a:pPr marL="811457" lvl="2">
              <a:spcBef>
                <a:spcPts val="1617"/>
              </a:spcBef>
            </a:pPr>
            <a:r>
              <a:rPr lang="en-US" altLang="en-US" sz="2109" dirty="0"/>
              <a:t>Parameters, temporary variables</a:t>
            </a:r>
          </a:p>
          <a:p>
            <a:pPr marL="811457" lvl="2">
              <a:spcBef>
                <a:spcPts val="1617"/>
              </a:spcBef>
            </a:pPr>
            <a:r>
              <a:rPr lang="en-US" altLang="en-US" sz="2109" dirty="0"/>
              <a:t>return PCs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D3640A1C-4004-C0F9-5777-E36943077A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327DDA-DEB5-48FF-8060-1969E4ADCC3F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6AAA3579-8760-D351-13A4-ABBC1A390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State</a:t>
            </a: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0D973BA1-DC23-348A-E462-A191B00617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Each thread has a Thread Control Block (TCB)</a:t>
            </a:r>
          </a:p>
          <a:p>
            <a:pPr marL="498929" lvl="1"/>
            <a:r>
              <a:rPr lang="en-US" altLang="en-US"/>
              <a:t>Execution State</a:t>
            </a:r>
          </a:p>
          <a:p>
            <a:pPr marL="498929" lvl="1"/>
            <a:r>
              <a:rPr lang="en-US" altLang="en-US"/>
              <a:t>Scheduling info</a:t>
            </a:r>
          </a:p>
          <a:p>
            <a:pPr marL="498929" lvl="1"/>
            <a:r>
              <a:rPr lang="en-US" altLang="en-US"/>
              <a:t>Accounting info</a:t>
            </a:r>
          </a:p>
          <a:p>
            <a:pPr marL="498929" lvl="1"/>
            <a:r>
              <a:rPr lang="en-US" altLang="en-US"/>
              <a:t>etc.....</a:t>
            </a:r>
          </a:p>
          <a:p>
            <a:pPr eaLnBrk="1" hangingPunct="1"/>
            <a:r>
              <a:rPr lang="en-US" altLang="en-US"/>
              <a:t>OS keeps track of TCBs in protected memory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CD9EF8FC-CBFE-A085-75F5-051D6D7AB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A2DC3C-130B-4880-8F7A-F04D19969DE0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CECCD576-612F-91E3-523B-5DCE7A9D95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Queues</a:t>
            </a: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FD318277-6E50-FA8D-828B-65861530C6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6262" y="1982391"/>
            <a:ext cx="3348633" cy="4697016"/>
          </a:xfrm>
        </p:spPr>
        <p:txBody>
          <a:bodyPr/>
          <a:lstStyle/>
          <a:p>
            <a:pPr eaLnBrk="1" hangingPunct="1"/>
            <a:r>
              <a:rPr lang="en-US" altLang="en-US" dirty="0"/>
              <a:t>When thread is not running, its TCB is in a scheduler queue</a:t>
            </a:r>
          </a:p>
          <a:p>
            <a:pPr marL="498929" lvl="1"/>
            <a:r>
              <a:rPr lang="en-US" altLang="en-US" dirty="0"/>
              <a:t>Separate queues for each device/signal/condition</a:t>
            </a:r>
          </a:p>
          <a:p>
            <a:pPr marL="498929" lvl="1"/>
            <a:r>
              <a:rPr lang="en-US" altLang="en-US" dirty="0"/>
              <a:t>Each queue can have different scheduling policy</a:t>
            </a:r>
          </a:p>
        </p:txBody>
      </p:sp>
      <p:grpSp>
        <p:nvGrpSpPr>
          <p:cNvPr id="45060" name="Group 32">
            <a:extLst>
              <a:ext uri="{FF2B5EF4-FFF2-40B4-BE49-F238E27FC236}">
                <a16:creationId xmlns:a16="http://schemas.microsoft.com/office/drawing/2014/main" id="{368B3552-FCB2-6DE6-B893-8B306AA9A70A}"/>
              </a:ext>
            </a:extLst>
          </p:cNvPr>
          <p:cNvGrpSpPr>
            <a:grpSpLocks/>
          </p:cNvGrpSpPr>
          <p:nvPr/>
        </p:nvGrpSpPr>
        <p:grpSpPr bwMode="auto">
          <a:xfrm>
            <a:off x="5774531" y="1688827"/>
            <a:ext cx="4161234" cy="3615407"/>
            <a:chOff x="6400800" y="2338388"/>
            <a:chExt cx="5918200" cy="5141912"/>
          </a:xfrm>
        </p:grpSpPr>
        <p:grpSp>
          <p:nvGrpSpPr>
            <p:cNvPr id="45064" name="Group 3">
              <a:extLst>
                <a:ext uri="{FF2B5EF4-FFF2-40B4-BE49-F238E27FC236}">
                  <a16:creationId xmlns:a16="http://schemas.microsoft.com/office/drawing/2014/main" id="{222473FB-91AF-881B-6561-7AB1616CB5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00800" y="2338388"/>
              <a:ext cx="5918200" cy="1509713"/>
              <a:chOff x="0" y="53"/>
              <a:chExt cx="3728" cy="951"/>
            </a:xfrm>
          </p:grpSpPr>
          <p:sp>
            <p:nvSpPr>
              <p:cNvPr id="45079" name="Line 4">
                <a:extLst>
                  <a:ext uri="{FF2B5EF4-FFF2-40B4-BE49-F238E27FC236}">
                    <a16:creationId xmlns:a16="http://schemas.microsoft.com/office/drawing/2014/main" id="{9FE1F127-9820-EB51-5E64-6F57F1BC50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740"/>
                <a:ext cx="0" cy="20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66"/>
              </a:p>
            </p:txBody>
          </p:sp>
          <p:sp>
            <p:nvSpPr>
              <p:cNvPr id="45080" name="Line 5">
                <a:extLst>
                  <a:ext uri="{FF2B5EF4-FFF2-40B4-BE49-F238E27FC236}">
                    <a16:creationId xmlns:a16="http://schemas.microsoft.com/office/drawing/2014/main" id="{6BECFF4C-4133-D59F-CABD-F35F7B6B1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" y="932"/>
                <a:ext cx="2612" cy="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66"/>
              </a:p>
            </p:txBody>
          </p:sp>
          <p:sp>
            <p:nvSpPr>
              <p:cNvPr id="45081" name="Rectangle 6">
                <a:extLst>
                  <a:ext uri="{FF2B5EF4-FFF2-40B4-BE49-F238E27FC236}">
                    <a16:creationId xmlns:a16="http://schemas.microsoft.com/office/drawing/2014/main" id="{103B9AA6-C6E1-D9CD-6626-A9DF8B56F3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16"/>
                <a:ext cx="800" cy="3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391" b="0">
                    <a:latin typeface="Helvetica Neue Light" charset="0"/>
                  </a:rPr>
                  <a:t>Head</a:t>
                </a:r>
              </a:p>
            </p:txBody>
          </p:sp>
          <p:sp>
            <p:nvSpPr>
              <p:cNvPr id="45082" name="Rectangle 7">
                <a:extLst>
                  <a:ext uri="{FF2B5EF4-FFF2-40B4-BE49-F238E27FC236}">
                    <a16:creationId xmlns:a16="http://schemas.microsoft.com/office/drawing/2014/main" id="{0EB40DE6-E50D-3A78-00DF-E2B1AD89A6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660"/>
                <a:ext cx="800" cy="344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391" b="0">
                    <a:latin typeface="Helvetica Neue Light" charset="0"/>
                  </a:rPr>
                  <a:t>Tail</a:t>
                </a:r>
              </a:p>
            </p:txBody>
          </p:sp>
          <p:sp>
            <p:nvSpPr>
              <p:cNvPr id="45083" name="Rectangle 8">
                <a:extLst>
                  <a:ext uri="{FF2B5EF4-FFF2-40B4-BE49-F238E27FC236}">
                    <a16:creationId xmlns:a16="http://schemas.microsoft.com/office/drawing/2014/main" id="{446304C6-B26B-7277-E36C-5388E076ED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2" y="300"/>
                <a:ext cx="648" cy="432"/>
              </a:xfrm>
              <a:prstGeom prst="rect">
                <a:avLst/>
              </a:prstGeom>
              <a:gradFill rotWithShape="0">
                <a:gsLst>
                  <a:gs pos="0">
                    <a:srgbClr val="05E500">
                      <a:alpha val="75000"/>
                    </a:srgbClr>
                  </a:gs>
                  <a:gs pos="100000">
                    <a:srgbClr val="02B000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531" b="0">
                    <a:latin typeface="Helvetica Neue Light" charset="0"/>
                  </a:rPr>
                  <a:t>TCB</a:t>
                </a:r>
              </a:p>
            </p:txBody>
          </p:sp>
          <p:sp>
            <p:nvSpPr>
              <p:cNvPr id="45084" name="Line 9">
                <a:extLst>
                  <a:ext uri="{FF2B5EF4-FFF2-40B4-BE49-F238E27FC236}">
                    <a16:creationId xmlns:a16="http://schemas.microsoft.com/office/drawing/2014/main" id="{D7301812-81D0-A4A3-2D58-B882D21D13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364"/>
                <a:ext cx="3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66"/>
              </a:p>
            </p:txBody>
          </p:sp>
          <p:sp>
            <p:nvSpPr>
              <p:cNvPr id="45085" name="Line 10">
                <a:extLst>
                  <a:ext uri="{FF2B5EF4-FFF2-40B4-BE49-F238E27FC236}">
                    <a16:creationId xmlns:a16="http://schemas.microsoft.com/office/drawing/2014/main" id="{A8C6895C-11B0-77AF-A3C6-FBBC208AEE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40" y="516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66"/>
              </a:p>
            </p:txBody>
          </p:sp>
          <p:sp>
            <p:nvSpPr>
              <p:cNvPr id="45086" name="Line 11">
                <a:extLst>
                  <a:ext uri="{FF2B5EF4-FFF2-40B4-BE49-F238E27FC236}">
                    <a16:creationId xmlns:a16="http://schemas.microsoft.com/office/drawing/2014/main" id="{7E1B13B1-034F-245A-604A-DE2134C6C4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84" y="516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66"/>
              </a:p>
            </p:txBody>
          </p:sp>
          <p:sp>
            <p:nvSpPr>
              <p:cNvPr id="45087" name="Rectangle 12">
                <a:extLst>
                  <a:ext uri="{FF2B5EF4-FFF2-40B4-BE49-F238E27FC236}">
                    <a16:creationId xmlns:a16="http://schemas.microsoft.com/office/drawing/2014/main" id="{B9418611-CB71-6F42-D6C6-3C16106013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6" y="300"/>
                <a:ext cx="648" cy="432"/>
              </a:xfrm>
              <a:prstGeom prst="rect">
                <a:avLst/>
              </a:prstGeom>
              <a:gradFill rotWithShape="0">
                <a:gsLst>
                  <a:gs pos="0">
                    <a:srgbClr val="05E500">
                      <a:alpha val="75000"/>
                    </a:srgbClr>
                  </a:gs>
                  <a:gs pos="100000">
                    <a:srgbClr val="02B000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531" b="0">
                    <a:latin typeface="Helvetica Neue Light" charset="0"/>
                  </a:rPr>
                  <a:t>TCB</a:t>
                </a:r>
              </a:p>
            </p:txBody>
          </p:sp>
          <p:sp>
            <p:nvSpPr>
              <p:cNvPr id="45088" name="Rectangle 13">
                <a:extLst>
                  <a:ext uri="{FF2B5EF4-FFF2-40B4-BE49-F238E27FC236}">
                    <a16:creationId xmlns:a16="http://schemas.microsoft.com/office/drawing/2014/main" id="{AFB8C7E9-6C24-B82F-CA97-EFD03236EE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0" y="300"/>
                <a:ext cx="648" cy="432"/>
              </a:xfrm>
              <a:prstGeom prst="rect">
                <a:avLst/>
              </a:prstGeom>
              <a:gradFill rotWithShape="0">
                <a:gsLst>
                  <a:gs pos="0">
                    <a:srgbClr val="05E500">
                      <a:alpha val="75000"/>
                    </a:srgbClr>
                  </a:gs>
                  <a:gs pos="100000">
                    <a:srgbClr val="02B000">
                      <a:alpha val="64998"/>
                    </a:srgbClr>
                  </a:gs>
                </a:gsLst>
                <a:lin ang="5400000" scaled="1"/>
              </a:gra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531" b="0">
                    <a:latin typeface="Helvetica Neue Light" charset="0"/>
                  </a:rPr>
                  <a:t>TCB</a:t>
                </a:r>
              </a:p>
            </p:txBody>
          </p:sp>
          <p:sp>
            <p:nvSpPr>
              <p:cNvPr id="45089" name="Rectangle 14">
                <a:extLst>
                  <a:ext uri="{FF2B5EF4-FFF2-40B4-BE49-F238E27FC236}">
                    <a16:creationId xmlns:a16="http://schemas.microsoft.com/office/drawing/2014/main" id="{225CF36A-A54C-A2BA-8BFD-B51487EA85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" y="53"/>
                <a:ext cx="65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b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3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109" b="0">
                    <a:latin typeface="Helvetica Neue Light" charset="0"/>
                  </a:rPr>
                  <a:t>Ready</a:t>
                </a:r>
              </a:p>
            </p:txBody>
          </p:sp>
        </p:grpSp>
        <p:sp>
          <p:nvSpPr>
            <p:cNvPr id="45065" name="Line 15">
              <a:extLst>
                <a:ext uri="{FF2B5EF4-FFF2-40B4-BE49-F238E27FC236}">
                  <a16:creationId xmlns:a16="http://schemas.microsoft.com/office/drawing/2014/main" id="{5688C8C6-20E4-E7F4-B28F-2DF3DB9B23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70800" y="5549900"/>
              <a:ext cx="622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45066" name="Rectangle 16">
              <a:extLst>
                <a:ext uri="{FF2B5EF4-FFF2-40B4-BE49-F238E27FC236}">
                  <a16:creationId xmlns:a16="http://schemas.microsoft.com/office/drawing/2014/main" id="{B3C562FC-83ED-83AF-417C-314D914FC50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800" y="4572000"/>
              <a:ext cx="1270000" cy="546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391" b="0">
                  <a:latin typeface="Helvetica Neue Light" charset="0"/>
                </a:rPr>
                <a:t>Head</a:t>
              </a:r>
            </a:p>
          </p:txBody>
        </p:sp>
        <p:sp>
          <p:nvSpPr>
            <p:cNvPr id="45067" name="Rectangle 17">
              <a:extLst>
                <a:ext uri="{FF2B5EF4-FFF2-40B4-BE49-F238E27FC236}">
                  <a16:creationId xmlns:a16="http://schemas.microsoft.com/office/drawing/2014/main" id="{A8F1F527-DE93-852C-F2C5-A4D3E3302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800" y="5118100"/>
              <a:ext cx="1270000" cy="546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391" b="0">
                  <a:latin typeface="Helvetica Neue Light" charset="0"/>
                </a:rPr>
                <a:t>Tail</a:t>
              </a:r>
            </a:p>
          </p:txBody>
        </p:sp>
        <p:sp>
          <p:nvSpPr>
            <p:cNvPr id="45068" name="Line 18">
              <a:extLst>
                <a:ext uri="{FF2B5EF4-FFF2-40B4-BE49-F238E27FC236}">
                  <a16:creationId xmlns:a16="http://schemas.microsoft.com/office/drawing/2014/main" id="{C51DDA02-85CA-3387-5459-1F5DA3F4E5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96200" y="4648200"/>
              <a:ext cx="5715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45069" name="Rectangle 19">
              <a:extLst>
                <a:ext uri="{FF2B5EF4-FFF2-40B4-BE49-F238E27FC236}">
                  <a16:creationId xmlns:a16="http://schemas.microsoft.com/office/drawing/2014/main" id="{5518C635-C2EA-8AF7-944B-381D7379C2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8885" y="4154832"/>
              <a:ext cx="733831" cy="461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Disc</a:t>
              </a:r>
            </a:p>
          </p:txBody>
        </p:sp>
        <p:sp>
          <p:nvSpPr>
            <p:cNvPr id="45070" name="Line 20">
              <a:extLst>
                <a:ext uri="{FF2B5EF4-FFF2-40B4-BE49-F238E27FC236}">
                  <a16:creationId xmlns:a16="http://schemas.microsoft.com/office/drawing/2014/main" id="{FAFAAD02-EDB5-95ED-3418-499BCB7B9E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90000" y="7061200"/>
              <a:ext cx="0" cy="3238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45071" name="Line 21">
              <a:extLst>
                <a:ext uri="{FF2B5EF4-FFF2-40B4-BE49-F238E27FC236}">
                  <a16:creationId xmlns:a16="http://schemas.microsoft.com/office/drawing/2014/main" id="{43F6929E-4D07-8BC4-239F-34FBE92EE51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7670800" y="7378700"/>
              <a:ext cx="12255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45072" name="Rectangle 22">
              <a:extLst>
                <a:ext uri="{FF2B5EF4-FFF2-40B4-BE49-F238E27FC236}">
                  <a16:creationId xmlns:a16="http://schemas.microsoft.com/office/drawing/2014/main" id="{DE3E6BDB-851D-A6D6-B5BC-3DA3E66FA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800" y="6388100"/>
              <a:ext cx="1270000" cy="546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391" b="0">
                  <a:latin typeface="Helvetica Neue Light" charset="0"/>
                </a:rPr>
                <a:t>Head</a:t>
              </a:r>
            </a:p>
          </p:txBody>
        </p:sp>
        <p:sp>
          <p:nvSpPr>
            <p:cNvPr id="45073" name="Rectangle 23">
              <a:extLst>
                <a:ext uri="{FF2B5EF4-FFF2-40B4-BE49-F238E27FC236}">
                  <a16:creationId xmlns:a16="http://schemas.microsoft.com/office/drawing/2014/main" id="{A2566802-B11D-21BF-CC82-9B1B56342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800" y="6934200"/>
              <a:ext cx="1270000" cy="546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391" b="0">
                  <a:latin typeface="Helvetica Neue Light" charset="0"/>
                </a:rPr>
                <a:t>Tail</a:t>
              </a:r>
            </a:p>
          </p:txBody>
        </p:sp>
        <p:sp>
          <p:nvSpPr>
            <p:cNvPr id="45074" name="Rectangle 24">
              <a:extLst>
                <a:ext uri="{FF2B5EF4-FFF2-40B4-BE49-F238E27FC236}">
                  <a16:creationId xmlns:a16="http://schemas.microsoft.com/office/drawing/2014/main" id="{B1AF204A-549F-96F6-E01B-01E160A5E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3100" y="6362700"/>
              <a:ext cx="1028700" cy="685800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TCB</a:t>
              </a:r>
            </a:p>
          </p:txBody>
        </p:sp>
        <p:sp>
          <p:nvSpPr>
            <p:cNvPr id="45075" name="Line 25">
              <a:extLst>
                <a:ext uri="{FF2B5EF4-FFF2-40B4-BE49-F238E27FC236}">
                  <a16:creationId xmlns:a16="http://schemas.microsoft.com/office/drawing/2014/main" id="{6CC1329B-942C-65E7-520D-15D9FD174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96200" y="6464300"/>
              <a:ext cx="5715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45076" name="Rectangle 26">
              <a:extLst>
                <a:ext uri="{FF2B5EF4-FFF2-40B4-BE49-F238E27FC236}">
                  <a16:creationId xmlns:a16="http://schemas.microsoft.com/office/drawing/2014/main" id="{2C18BECC-A597-14B0-D527-0B2F60289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3818" y="5970931"/>
              <a:ext cx="863963" cy="461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 b="0">
                  <a:latin typeface="Helvetica Neue Light" charset="0"/>
                </a:rPr>
                <a:t>Ether</a:t>
              </a:r>
            </a:p>
          </p:txBody>
        </p:sp>
        <p:sp>
          <p:nvSpPr>
            <p:cNvPr id="45077" name="Rectangle 27">
              <a:extLst>
                <a:ext uri="{FF2B5EF4-FFF2-40B4-BE49-F238E27FC236}">
                  <a16:creationId xmlns:a16="http://schemas.microsoft.com/office/drawing/2014/main" id="{C178717D-81F3-2290-690F-1ADA81283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4339" y="4459631"/>
              <a:ext cx="1025923" cy="461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>
                  <a:latin typeface="Helvetica Neue" charset="0"/>
                  <a:sym typeface="Helvetica Neue" charset="0"/>
                </a:rPr>
                <a:t>NULL</a:t>
              </a:r>
            </a:p>
          </p:txBody>
        </p:sp>
        <p:sp>
          <p:nvSpPr>
            <p:cNvPr id="45078" name="Rectangle 28">
              <a:extLst>
                <a:ext uri="{FF2B5EF4-FFF2-40B4-BE49-F238E27FC236}">
                  <a16:creationId xmlns:a16="http://schemas.microsoft.com/office/drawing/2014/main" id="{92E33E69-CE4C-F0AA-56E9-67A3F662E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4339" y="5361331"/>
              <a:ext cx="1025923" cy="461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9">
                  <a:latin typeface="Helvetica Neue" charset="0"/>
                  <a:sym typeface="Helvetica Neue" charset="0"/>
                </a:rPr>
                <a:t>NULL</a:t>
              </a:r>
            </a:p>
          </p:txBody>
        </p:sp>
      </p:grpSp>
      <p:sp>
        <p:nvSpPr>
          <p:cNvPr id="45063" name="Rectangle 6">
            <a:extLst>
              <a:ext uri="{FF2B5EF4-FFF2-40B4-BE49-F238E27FC236}">
                <a16:creationId xmlns:a16="http://schemas.microsoft.com/office/drawing/2014/main" id="{15A27EE2-5B51-EC6C-AB3C-15037F2BD8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C96A56-4D68-4EFA-93A3-A9975F6C7234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>
            <a:extLst>
              <a:ext uri="{FF2B5EF4-FFF2-40B4-BE49-F238E27FC236}">
                <a16:creationId xmlns:a16="http://schemas.microsoft.com/office/drawing/2014/main" id="{7F32A047-FE42-9A6B-D143-AFDB48BDC9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OS Dispatch Loop</a:t>
            </a: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5E0D920A-D6FC-48AE-9B42-EA54188736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Loop {</a:t>
            </a:r>
            <a:endParaRPr lang="en-US" altLang="en-US">
              <a:latin typeface="Courier New" panose="02070309020205020404" pitchFamily="49" charset="0"/>
              <a:ea typeface="ヒラギノ角ゴ ProN W6" charset="-128"/>
              <a:sym typeface="Courier New" panose="02070309020205020404" pitchFamily="49" charset="0"/>
            </a:endParaRPr>
          </a:p>
          <a:p>
            <a:pPr marL="623940" lvl="2" indent="0"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RunThread();</a:t>
            </a:r>
            <a:endParaRPr lang="en-US" altLang="en-US">
              <a:latin typeface="Courier New" panose="02070309020205020404" pitchFamily="49" charset="0"/>
              <a:ea typeface="ヒラギノ角ゴ ProN W6" charset="-128"/>
              <a:sym typeface="Courier New" panose="02070309020205020404" pitchFamily="49" charset="0"/>
            </a:endParaRPr>
          </a:p>
          <a:p>
            <a:pPr marL="623940" lvl="2" indent="0"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ChooseNextThread();</a:t>
            </a:r>
            <a:endParaRPr lang="en-US" altLang="en-US">
              <a:latin typeface="Courier New" panose="02070309020205020404" pitchFamily="49" charset="0"/>
              <a:ea typeface="ヒラギノ角ゴ ProN W6" charset="-128"/>
              <a:sym typeface="Courier New" panose="02070309020205020404" pitchFamily="49" charset="0"/>
            </a:endParaRPr>
          </a:p>
          <a:p>
            <a:pPr marL="623940" lvl="2" indent="0"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SaveStateOfCPU(curTCB);</a:t>
            </a:r>
            <a:endParaRPr lang="en-US" altLang="en-US">
              <a:latin typeface="Courier New" panose="02070309020205020404" pitchFamily="49" charset="0"/>
              <a:ea typeface="ヒラギノ角ゴ ProN W6" charset="-128"/>
              <a:sym typeface="Courier New" panose="02070309020205020404" pitchFamily="49" charset="0"/>
            </a:endParaRPr>
          </a:p>
          <a:p>
            <a:pPr marL="623940" lvl="2" indent="0"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LoadStateOfCPU(newTCB);</a:t>
            </a:r>
            <a:endParaRPr lang="en-US" altLang="en-US">
              <a:latin typeface="Courier New" panose="02070309020205020404" pitchFamily="49" charset="0"/>
              <a:ea typeface="ヒラギノ角ゴ ProN W6" charset="-128"/>
              <a:sym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}</a:t>
            </a:r>
            <a:endParaRPr lang="en-US" altLang="en-US">
              <a:latin typeface="Courier New" panose="02070309020205020404" pitchFamily="49" charset="0"/>
              <a:ea typeface="ヒラギノ角ゴ ProN W6" charset="-128"/>
              <a:sym typeface="Courier New" panose="02070309020205020404" pitchFamily="49" charset="0"/>
            </a:endParaRP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B838E5A3-13AF-780C-F314-3B03E30B91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E0382-FA41-458D-813B-FB8D52F6D372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5F67F641-5C55-006B-2002-0E084D608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Running a Thread</a:t>
            </a: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B010B67-9626-B0BD-221C-EBAC68FEB7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run a thread</a:t>
            </a:r>
          </a:p>
          <a:p>
            <a:pPr marL="498929" lvl="1">
              <a:spcBef>
                <a:spcPts val="2250"/>
              </a:spcBef>
            </a:pPr>
            <a:r>
              <a:rPr lang="en-US" altLang="en-US"/>
              <a:t>Load its state</a:t>
            </a:r>
          </a:p>
          <a:p>
            <a:pPr marL="498929" lvl="1">
              <a:spcBef>
                <a:spcPts val="2250"/>
              </a:spcBef>
            </a:pPr>
            <a:r>
              <a:rPr lang="en-US" altLang="en-US"/>
              <a:t>Load the environment</a:t>
            </a:r>
          </a:p>
          <a:p>
            <a:pPr marL="498929" lvl="1">
              <a:spcBef>
                <a:spcPts val="2250"/>
              </a:spcBef>
            </a:pPr>
            <a:r>
              <a:rPr lang="en-US" altLang="en-US"/>
              <a:t>Jump to the PC</a:t>
            </a:r>
          </a:p>
          <a:p>
            <a:pPr>
              <a:spcBef>
                <a:spcPts val="2250"/>
              </a:spcBef>
            </a:pPr>
            <a:endParaRPr lang="en-US" altLang="en-US"/>
          </a:p>
          <a:p>
            <a:pPr>
              <a:spcBef>
                <a:spcPts val="2250"/>
              </a:spcBef>
            </a:pPr>
            <a:r>
              <a:rPr lang="en-US" altLang="en-US"/>
              <a:t>When does the dispatcher get control?</a:t>
            </a:r>
          </a:p>
        </p:txBody>
      </p:sp>
      <p:pic>
        <p:nvPicPr>
          <p:cNvPr id="46084" name="Picture 3">
            <a:extLst>
              <a:ext uri="{FF2B5EF4-FFF2-40B4-BE49-F238E27FC236}">
                <a16:creationId xmlns:a16="http://schemas.microsoft.com/office/drawing/2014/main" id="{A987BD08-A08D-4D7E-9D79-11BCC3618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4446985"/>
            <a:ext cx="1589484" cy="1589484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1" name="Rectangle 6">
            <a:extLst>
              <a:ext uri="{FF2B5EF4-FFF2-40B4-BE49-F238E27FC236}">
                <a16:creationId xmlns:a16="http://schemas.microsoft.com/office/drawing/2014/main" id="{CAB3F93B-738B-133B-0220-6984920004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F9B368-30D1-4052-8855-8DD9918F9153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>
            <a:extLst>
              <a:ext uri="{FF2B5EF4-FFF2-40B4-BE49-F238E27FC236}">
                <a16:creationId xmlns:a16="http://schemas.microsoft.com/office/drawing/2014/main" id="{92D2499A-CACC-66E2-FD7B-D37465050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Running a Thread</a:t>
            </a: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A739D681-9C94-D125-1B81-2118BA7D97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en-US"/>
              <a:t>How to run a thread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Load its state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Load the environment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Jump to the PC</a:t>
            </a:r>
          </a:p>
          <a:p>
            <a:pPr>
              <a:spcBef>
                <a:spcPts val="1617"/>
              </a:spcBef>
            </a:pPr>
            <a:endParaRPr lang="en-US" altLang="en-US"/>
          </a:p>
          <a:p>
            <a:pPr>
              <a:spcBef>
                <a:spcPts val="1617"/>
              </a:spcBef>
            </a:pPr>
            <a:r>
              <a:rPr lang="en-US" altLang="en-US"/>
              <a:t>When does the dispatcher get control?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Internal events: thread returns control voluntarily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External events: thread gets preempted</a:t>
            </a:r>
          </a:p>
          <a:p>
            <a:pPr>
              <a:spcBef>
                <a:spcPts val="1617"/>
              </a:spcBef>
            </a:pPr>
            <a:r>
              <a:rPr lang="en-US" altLang="en-US"/>
              <a:t>More on how later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FC21D1D0-AA9A-0C26-94E6-1453558C3A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5C58E1-F47F-47F6-AAC4-A7924E8580EA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D4233292-10EE-259C-21FD-FCFA286E8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Creating a Thread</a:t>
            </a: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7A48D62-FE1D-E524-C13A-DA41CF4747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2023864"/>
            <a:ext cx="7773293" cy="4114354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/>
              <a:t>Need information:</a:t>
            </a:r>
          </a:p>
          <a:p>
            <a:pPr marL="498929" lvl="1">
              <a:spcBef>
                <a:spcPts val="2461"/>
              </a:spcBef>
            </a:pPr>
            <a:r>
              <a:rPr lang="en-US" altLang="en-US" dirty="0"/>
              <a:t>Pass a function pointer to application routine</a:t>
            </a:r>
          </a:p>
          <a:p>
            <a:pPr marL="498929" lvl="1">
              <a:spcBef>
                <a:spcPts val="2461"/>
              </a:spcBef>
            </a:pPr>
            <a:r>
              <a:rPr lang="en-US" altLang="en-US" dirty="0"/>
              <a:t>Pointer to array of arguments</a:t>
            </a:r>
          </a:p>
          <a:p>
            <a:pPr marL="498929" lvl="1">
              <a:spcBef>
                <a:spcPts val="2461"/>
              </a:spcBef>
            </a:pPr>
            <a:r>
              <a:rPr lang="en-US" altLang="en-US" dirty="0"/>
              <a:t>Size of the stack to allocate</a:t>
            </a:r>
          </a:p>
          <a:p>
            <a:pPr>
              <a:spcBef>
                <a:spcPts val="2461"/>
              </a:spcBef>
            </a:pPr>
            <a:r>
              <a:rPr lang="en-US" altLang="en-US" dirty="0"/>
              <a:t>Implementation</a:t>
            </a:r>
          </a:p>
          <a:p>
            <a:pPr marL="498929" lvl="1">
              <a:spcBef>
                <a:spcPts val="2461"/>
              </a:spcBef>
            </a:pPr>
            <a:r>
              <a:rPr lang="en-US" altLang="en-US" dirty="0"/>
              <a:t>Check all arguments</a:t>
            </a:r>
          </a:p>
          <a:p>
            <a:pPr marL="498929" lvl="1">
              <a:spcBef>
                <a:spcPts val="2461"/>
              </a:spcBef>
            </a:pPr>
            <a:r>
              <a:rPr lang="en-US" altLang="en-US" dirty="0"/>
              <a:t>Allocated new Stack and TCB</a:t>
            </a:r>
          </a:p>
          <a:p>
            <a:pPr marL="498929" lvl="1">
              <a:spcBef>
                <a:spcPts val="2461"/>
              </a:spcBef>
            </a:pPr>
            <a:r>
              <a:rPr lang="en-US" altLang="en-US" dirty="0"/>
              <a:t>Initialize TCB and place in ready queue</a:t>
            </a: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02C203E2-CB65-5EEA-1CD4-4A0E22F67D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A78D7F-2D31-4360-AA85-27E776228B11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0B8358D6-BB06-BCDA-4F9B-5F75929E1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375047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Concurrency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7853289-E76D-456A-5202-FB8CC5D3DF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354" y="1746871"/>
            <a:ext cx="7773293" cy="4114354"/>
          </a:xfrm>
        </p:spPr>
        <p:txBody>
          <a:bodyPr/>
          <a:lstStyle/>
          <a:p>
            <a:pPr eaLnBrk="1" hangingPunct="1"/>
            <a:r>
              <a:rPr lang="en-US" altLang="en-US"/>
              <a:t>Uniprogramming: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Execute one program at a time</a:t>
            </a:r>
          </a:p>
          <a:p>
            <a:pPr marL="811457" lvl="2">
              <a:spcBef>
                <a:spcPts val="1617"/>
              </a:spcBef>
            </a:pPr>
            <a:r>
              <a:rPr lang="en-US" altLang="en-US"/>
              <a:t>EX: MS/DOS, Early Mac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Easier to implement, less to worry about</a:t>
            </a:r>
          </a:p>
          <a:p>
            <a:pPr>
              <a:spcBef>
                <a:spcPts val="1617"/>
              </a:spcBef>
            </a:pPr>
            <a:r>
              <a:rPr lang="en-US" altLang="en-US"/>
              <a:t>Want to execute many applications at the same time (Multiprogramming)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WHY????</a:t>
            </a:r>
          </a:p>
        </p:txBody>
      </p:sp>
      <p:pic>
        <p:nvPicPr>
          <p:cNvPr id="21508" name="Picture 3">
            <a:extLst>
              <a:ext uri="{FF2B5EF4-FFF2-40B4-BE49-F238E27FC236}">
                <a16:creationId xmlns:a16="http://schemas.microsoft.com/office/drawing/2014/main" id="{32E48344-C599-423F-9CEB-33C611776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242" y="4185791"/>
            <a:ext cx="1839516" cy="1839516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6">
            <a:extLst>
              <a:ext uri="{FF2B5EF4-FFF2-40B4-BE49-F238E27FC236}">
                <a16:creationId xmlns:a16="http://schemas.microsoft.com/office/drawing/2014/main" id="{B8540679-38BE-424D-4911-98733DBBD0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119C1D-9FF3-410D-AD2C-B2918032DC71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3332883C-2A4F-76F6-E822-824842A10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initialize Thread</a:t>
            </a: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07EB5BB1-78E0-4909-AD90-37BA33BFCE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Initialize register fields of TCB</a:t>
            </a:r>
          </a:p>
          <a:p>
            <a:pPr marL="498929" lvl="1"/>
            <a:r>
              <a:rPr lang="en-US" altLang="en-US"/>
              <a:t>Stack pointer points at the stack</a:t>
            </a:r>
          </a:p>
          <a:p>
            <a:pPr marL="498929" lvl="1"/>
            <a:r>
              <a:rPr lang="en-US" altLang="en-US"/>
              <a:t>PC address =&gt; OS routine ThreadRoot()</a:t>
            </a:r>
          </a:p>
          <a:p>
            <a:pPr marL="498929" lvl="1"/>
            <a:r>
              <a:rPr lang="en-US" altLang="en-US"/>
              <a:t>Two arg registers initialized to function and arguments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9EF390F2-D5E7-9587-76AA-88E9E9BA98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7B6F04-C200-422E-9D8C-64981A5ECD26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A2098531-28F5-6F4D-ED65-0EC4920FC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321469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Starting a Thread</a:t>
            </a: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7E561828-6F2D-3036-C587-5125134F4C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1001" y="1464469"/>
            <a:ext cx="4313039" cy="4697016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sz="2531" dirty="0"/>
              <a:t>Eventually the dispatcher will select this TCB and begin in </a:t>
            </a:r>
            <a:r>
              <a:rPr lang="en-US" altLang="en-US" sz="2531" dirty="0" err="1"/>
              <a:t>ThreadRoot</a:t>
            </a:r>
            <a:r>
              <a:rPr lang="en-US" altLang="en-US" sz="2531" dirty="0"/>
              <a:t>()</a:t>
            </a:r>
          </a:p>
          <a:p>
            <a:pPr>
              <a:spcBef>
                <a:spcPts val="1547"/>
              </a:spcBef>
            </a:pPr>
            <a:r>
              <a:rPr lang="en-US" altLang="en-US" sz="2531" dirty="0" err="1"/>
              <a:t>ThreadRoot</a:t>
            </a:r>
            <a:endParaRPr lang="en-US" altLang="en-US" sz="2531" dirty="0"/>
          </a:p>
          <a:p>
            <a:pPr marL="498929" lvl="1">
              <a:spcBef>
                <a:spcPts val="1547"/>
              </a:spcBef>
            </a:pPr>
            <a:r>
              <a:rPr lang="en-US" altLang="en-US" sz="2531" dirty="0"/>
              <a:t>Do Housekeeping</a:t>
            </a:r>
          </a:p>
          <a:p>
            <a:pPr marL="498929" lvl="1">
              <a:spcBef>
                <a:spcPts val="1547"/>
              </a:spcBef>
            </a:pPr>
            <a:r>
              <a:rPr lang="en-US" altLang="en-US" sz="2531" dirty="0"/>
              <a:t>Switch to user mode</a:t>
            </a:r>
          </a:p>
          <a:p>
            <a:pPr marL="498929" lvl="1">
              <a:spcBef>
                <a:spcPts val="1547"/>
              </a:spcBef>
            </a:pPr>
            <a:r>
              <a:rPr lang="en-US" altLang="en-US" sz="2531" dirty="0"/>
              <a:t>Call threaded code</a:t>
            </a:r>
          </a:p>
          <a:p>
            <a:pPr marL="498929" lvl="1">
              <a:spcBef>
                <a:spcPts val="1547"/>
              </a:spcBef>
            </a:pPr>
            <a:r>
              <a:rPr lang="en-US" altLang="en-US" sz="2531" dirty="0"/>
              <a:t>Finish the thread</a:t>
            </a:r>
          </a:p>
          <a:p>
            <a:pPr marL="811457" lvl="2">
              <a:spcBef>
                <a:spcPts val="1547"/>
              </a:spcBef>
            </a:pPr>
            <a:r>
              <a:rPr lang="en-US" altLang="en-US" sz="2531" dirty="0"/>
              <a:t>starts at user-level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CA8C3253-D883-4445-CF07-4A6F52C4DCDF}"/>
              </a:ext>
            </a:extLst>
          </p:cNvPr>
          <p:cNvSpPr>
            <a:spLocks/>
          </p:cNvSpPr>
          <p:nvPr/>
        </p:nvSpPr>
        <p:spPr bwMode="auto">
          <a:xfrm>
            <a:off x="7649766" y="1473399"/>
            <a:ext cx="1902023" cy="508992"/>
          </a:xfrm>
          <a:prstGeom prst="rect">
            <a:avLst/>
          </a:prstGeom>
          <a:gradFill rotWithShape="0">
            <a:gsLst>
              <a:gs pos="0">
                <a:srgbClr val="E50002">
                  <a:alpha val="75000"/>
                </a:srgbClr>
              </a:gs>
              <a:gs pos="100000">
                <a:srgbClr val="BA0109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ThreadRoot</a:t>
            </a:r>
          </a:p>
        </p:txBody>
      </p:sp>
      <p:sp>
        <p:nvSpPr>
          <p:cNvPr id="51205" name="Rectangle 4">
            <a:extLst>
              <a:ext uri="{FF2B5EF4-FFF2-40B4-BE49-F238E27FC236}">
                <a16:creationId xmlns:a16="http://schemas.microsoft.com/office/drawing/2014/main" id="{467F0567-DBD0-2A95-CF26-1A13C0670EDA}"/>
              </a:ext>
            </a:extLst>
          </p:cNvPr>
          <p:cNvSpPr>
            <a:spLocks/>
          </p:cNvSpPr>
          <p:nvPr/>
        </p:nvSpPr>
        <p:spPr bwMode="auto">
          <a:xfrm>
            <a:off x="7649766" y="1982391"/>
            <a:ext cx="1902023" cy="2178844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Threaded Code</a:t>
            </a:r>
          </a:p>
        </p:txBody>
      </p:sp>
      <p:sp>
        <p:nvSpPr>
          <p:cNvPr id="51206" name="Rectangle 5">
            <a:extLst>
              <a:ext uri="{FF2B5EF4-FFF2-40B4-BE49-F238E27FC236}">
                <a16:creationId xmlns:a16="http://schemas.microsoft.com/office/drawing/2014/main" id="{157A63F3-EB51-EADF-0A65-388AEB4E4C60}"/>
              </a:ext>
            </a:extLst>
          </p:cNvPr>
          <p:cNvSpPr>
            <a:spLocks/>
          </p:cNvSpPr>
          <p:nvPr/>
        </p:nvSpPr>
        <p:spPr bwMode="auto">
          <a:xfrm>
            <a:off x="7649766" y="4161234"/>
            <a:ext cx="1902023" cy="508992"/>
          </a:xfrm>
          <a:prstGeom prst="rect">
            <a:avLst/>
          </a:prstGeom>
          <a:gradFill rotWithShape="0">
            <a:gsLst>
              <a:gs pos="0">
                <a:srgbClr val="E50002">
                  <a:alpha val="75000"/>
                </a:srgbClr>
              </a:gs>
              <a:gs pos="100000">
                <a:srgbClr val="BA0109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run thread</a:t>
            </a:r>
          </a:p>
        </p:txBody>
      </p:sp>
      <p:sp>
        <p:nvSpPr>
          <p:cNvPr id="51207" name="Rectangle 6">
            <a:extLst>
              <a:ext uri="{FF2B5EF4-FFF2-40B4-BE49-F238E27FC236}">
                <a16:creationId xmlns:a16="http://schemas.microsoft.com/office/drawing/2014/main" id="{702C083D-64BD-F63E-A421-CD6C7B31EF1C}"/>
              </a:ext>
            </a:extLst>
          </p:cNvPr>
          <p:cNvSpPr>
            <a:spLocks/>
          </p:cNvSpPr>
          <p:nvPr/>
        </p:nvSpPr>
        <p:spPr bwMode="auto">
          <a:xfrm>
            <a:off x="7649766" y="4670227"/>
            <a:ext cx="1902023" cy="508992"/>
          </a:xfrm>
          <a:prstGeom prst="rect">
            <a:avLst/>
          </a:prstGeom>
          <a:gradFill rotWithShape="0">
            <a:gsLst>
              <a:gs pos="0">
                <a:srgbClr val="E50002">
                  <a:alpha val="75000"/>
                </a:srgbClr>
              </a:gs>
              <a:gs pos="100000">
                <a:srgbClr val="BA0109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switch</a:t>
            </a:r>
          </a:p>
        </p:txBody>
      </p:sp>
      <p:sp>
        <p:nvSpPr>
          <p:cNvPr id="51208" name="Rectangle 7">
            <a:extLst>
              <a:ext uri="{FF2B5EF4-FFF2-40B4-BE49-F238E27FC236}">
                <a16:creationId xmlns:a16="http://schemas.microsoft.com/office/drawing/2014/main" id="{3421FE00-DBEF-FF7B-2666-F8AC3D38FD0F}"/>
              </a:ext>
            </a:extLst>
          </p:cNvPr>
          <p:cNvSpPr>
            <a:spLocks/>
          </p:cNvSpPr>
          <p:nvPr/>
        </p:nvSpPr>
        <p:spPr bwMode="auto">
          <a:xfrm>
            <a:off x="7649766" y="5179219"/>
            <a:ext cx="1902023" cy="508992"/>
          </a:xfrm>
          <a:prstGeom prst="rect">
            <a:avLst/>
          </a:prstGeom>
          <a:gradFill rotWithShape="0">
            <a:gsLst>
              <a:gs pos="0">
                <a:srgbClr val="E50002">
                  <a:alpha val="75000"/>
                </a:srgbClr>
              </a:gs>
              <a:gs pos="100000">
                <a:srgbClr val="BA0109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ThreadRoot</a:t>
            </a:r>
          </a:p>
        </p:txBody>
      </p:sp>
      <p:sp>
        <p:nvSpPr>
          <p:cNvPr id="51211" name="Rectangle 6">
            <a:extLst>
              <a:ext uri="{FF2B5EF4-FFF2-40B4-BE49-F238E27FC236}">
                <a16:creationId xmlns:a16="http://schemas.microsoft.com/office/drawing/2014/main" id="{7A621B59-C2A3-618B-B879-677278FCDB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9B3975-48FF-4226-B463-72C07FAF003E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7E1B0977-3A14-4906-5619-40C110FD07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Finish</a:t>
            </a: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49E5744-C0D0-06E7-8B2E-2D99A85009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Needs to re-enter kernel mode</a:t>
            </a:r>
          </a:p>
          <a:p>
            <a:pPr eaLnBrk="1" hangingPunct="1"/>
            <a:r>
              <a:rPr lang="en-US" altLang="en-US"/>
              <a:t>“Wake up” threads waiting for this thread</a:t>
            </a:r>
          </a:p>
          <a:p>
            <a:pPr eaLnBrk="1" hangingPunct="1"/>
            <a:r>
              <a:rPr lang="en-US" altLang="en-US"/>
              <a:t>Can’t deallocate thread yet</a:t>
            </a:r>
          </a:p>
          <a:p>
            <a:pPr marL="498929" lvl="1"/>
            <a:r>
              <a:rPr lang="en-US" altLang="en-US"/>
              <a:t>We are running on its stack</a:t>
            </a:r>
          </a:p>
          <a:p>
            <a:pPr marL="498929" lvl="1"/>
            <a:r>
              <a:rPr lang="en-US" altLang="en-US"/>
              <a:t>Instead mark thread as to be destroyed</a:t>
            </a:r>
          </a:p>
          <a:p>
            <a:pPr eaLnBrk="1" hangingPunct="1"/>
            <a:r>
              <a:rPr lang="en-US" altLang="en-US"/>
              <a:t>Thread Housekeeping on another thread will deallocate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42706CD7-A6E4-D8CB-0DDC-8762F5CB25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3FF587-316A-4F63-A77B-CAA887F9E551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D13BA7DA-A81F-9E5A-5CEB-A5F09A0D0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Join System Call</a:t>
            </a: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6ED3449-243E-FF19-3ED0-F81602328E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One thread can wait for another to finish</a:t>
            </a:r>
          </a:p>
          <a:p>
            <a:pPr marL="498929" lvl="1"/>
            <a:r>
              <a:rPr lang="en-US" altLang="en-US"/>
              <a:t>Calling thread is taken off the run queue and placed on the waiting queue for the thread it is waiting for</a:t>
            </a:r>
          </a:p>
          <a:p>
            <a:pPr eaLnBrk="1" hangingPunct="1"/>
            <a:r>
              <a:rPr lang="en-US" altLang="en-US"/>
              <a:t>Where to store this queue?</a:t>
            </a:r>
          </a:p>
        </p:txBody>
      </p:sp>
      <p:pic>
        <p:nvPicPr>
          <p:cNvPr id="52228" name="Picture 3">
            <a:extLst>
              <a:ext uri="{FF2B5EF4-FFF2-40B4-BE49-F238E27FC236}">
                <a16:creationId xmlns:a16="http://schemas.microsoft.com/office/drawing/2014/main" id="{265041C1-F531-42F0-AC2D-3240230CC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884414"/>
            <a:ext cx="1589484" cy="1589484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5" name="Rectangle 6">
            <a:extLst>
              <a:ext uri="{FF2B5EF4-FFF2-40B4-BE49-F238E27FC236}">
                <a16:creationId xmlns:a16="http://schemas.microsoft.com/office/drawing/2014/main" id="{0302372C-7EB1-CABD-690D-9C1B32FAB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94273C-09B0-4CCC-A301-F7A65E3FEA92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>
            <a:extLst>
              <a:ext uri="{FF2B5EF4-FFF2-40B4-BE49-F238E27FC236}">
                <a16:creationId xmlns:a16="http://schemas.microsoft.com/office/drawing/2014/main" id="{D29BEC2E-2A15-49FF-4416-8FC0DAA4A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Join System Call</a:t>
            </a: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C92A97F9-4A45-A047-B81F-BC30577154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One thread can wait for another to finish</a:t>
            </a:r>
          </a:p>
          <a:p>
            <a:pPr marL="498929" lvl="1">
              <a:defRPr/>
            </a:pPr>
            <a:r>
              <a:rPr lang="en-US" altLang="x-none" dirty="0"/>
              <a:t>Calling thread is taken off the run queue and placed on the waiting queue for the thread it is waiting for</a:t>
            </a:r>
          </a:p>
          <a:p>
            <a:pPr eaLnBrk="1" hangingPunct="1">
              <a:defRPr/>
            </a:pPr>
            <a:r>
              <a:rPr lang="en-US" altLang="x-none" dirty="0"/>
              <a:t>Where to store this queue?</a:t>
            </a:r>
          </a:p>
          <a:p>
            <a:pPr marL="498929" lvl="1">
              <a:defRPr/>
            </a:pPr>
            <a:r>
              <a:rPr lang="en-US" altLang="x-none" dirty="0"/>
              <a:t>TCB for the thread to join on</a:t>
            </a:r>
          </a:p>
          <a:p>
            <a:pPr marL="99340">
              <a:defRPr/>
            </a:pPr>
            <a:r>
              <a:rPr lang="en-US" altLang="x-none" dirty="0"/>
              <a:t>Exercise: Implement join()</a:t>
            </a:r>
          </a:p>
          <a:p>
            <a:pPr marL="99340">
              <a:defRPr/>
            </a:pPr>
            <a:r>
              <a:rPr lang="en-US" altLang="x-none" dirty="0"/>
              <a:t>Exercise</a:t>
            </a:r>
            <a:r>
              <a:rPr lang="en-US" altLang="x-none"/>
              <a:t>: Implement alarm()</a:t>
            </a:r>
            <a:endParaRPr lang="en-US" altLang="x-none" dirty="0"/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0D40D7F6-1C19-0167-BE99-C1AEB0CB99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73D574-EF02-44EF-B4F4-C1FA2B7ED782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6C0604E5-72AB-FE31-EE48-2E4FDB2B2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Kernel vs. User-Mode threads</a:t>
            </a: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2B094673-F8D9-2F41-9105-20D515E7C9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2023864"/>
            <a:ext cx="7773293" cy="411435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Kernel threads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Native threads supported by the kernel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Every thread is independent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One process can have multiple threads</a:t>
            </a:r>
          </a:p>
          <a:p>
            <a:pPr>
              <a:spcBef>
                <a:spcPts val="422"/>
              </a:spcBef>
            </a:pPr>
            <a:r>
              <a:rPr lang="en-US" altLang="en-US" dirty="0"/>
              <a:t>Problems with Kernel threads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Need to cross into kernel mode to schedule</a:t>
            </a:r>
          </a:p>
          <a:p>
            <a:pPr>
              <a:spcBef>
                <a:spcPts val="422"/>
              </a:spcBef>
            </a:pPr>
            <a:r>
              <a:rPr lang="en-US" altLang="en-US" dirty="0"/>
              <a:t>Lighter Option: User threads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User program provides threading and scheduling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Multiple threads per kernel thread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May schedule non-preemptively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Cheap</a:t>
            </a:r>
          </a:p>
          <a:p>
            <a:pPr>
              <a:spcBef>
                <a:spcPts val="422"/>
              </a:spcBef>
            </a:pPr>
            <a:r>
              <a:rPr lang="en-US" altLang="en-US" dirty="0"/>
              <a:t>Downside to User threads</a:t>
            </a:r>
          </a:p>
        </p:txBody>
      </p:sp>
      <p:pic>
        <p:nvPicPr>
          <p:cNvPr id="54276" name="Picture 3">
            <a:extLst>
              <a:ext uri="{FF2B5EF4-FFF2-40B4-BE49-F238E27FC236}">
                <a16:creationId xmlns:a16="http://schemas.microsoft.com/office/drawing/2014/main" id="{6234522E-E762-40BC-B957-FBB7AB1FA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469" y="4287367"/>
            <a:ext cx="1589484" cy="1589484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3" name="Rectangle 6">
            <a:extLst>
              <a:ext uri="{FF2B5EF4-FFF2-40B4-BE49-F238E27FC236}">
                <a16:creationId xmlns:a16="http://schemas.microsoft.com/office/drawing/2014/main" id="{28583A56-6F1D-BEE8-3988-49EE6E5BA0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71A042-D211-49FB-98DF-4E2FA3DD1C82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>
            <a:extLst>
              <a:ext uri="{FF2B5EF4-FFF2-40B4-BE49-F238E27FC236}">
                <a16:creationId xmlns:a16="http://schemas.microsoft.com/office/drawing/2014/main" id="{7A4C792F-21B2-19C4-91E0-07FB339CA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Kernel vs. User-Mode threads</a:t>
            </a: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64F74B5-16DF-E24F-C853-66665CDF09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2023864"/>
            <a:ext cx="7773293" cy="4114354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dirty="0"/>
              <a:t>Kernel threads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Native threads supported by the kernel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Every thread is independent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One process can have multiple threads</a:t>
            </a:r>
          </a:p>
          <a:p>
            <a:pPr>
              <a:spcBef>
                <a:spcPts val="422"/>
              </a:spcBef>
            </a:pPr>
            <a:r>
              <a:rPr lang="en-US" altLang="en-US" dirty="0"/>
              <a:t>Problems with Kernel threads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Need to cross into kernel mode to schedule</a:t>
            </a:r>
          </a:p>
          <a:p>
            <a:pPr>
              <a:spcBef>
                <a:spcPts val="422"/>
              </a:spcBef>
            </a:pPr>
            <a:r>
              <a:rPr lang="en-US" altLang="en-US" dirty="0"/>
              <a:t>Lighter Option: User threads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User program provides threading and scheduling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Multiple threads per kernel thread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May schedule non-preemptively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Cheap</a:t>
            </a:r>
          </a:p>
          <a:p>
            <a:pPr>
              <a:spcBef>
                <a:spcPts val="422"/>
              </a:spcBef>
            </a:pPr>
            <a:r>
              <a:rPr lang="en-US" altLang="en-US" dirty="0"/>
              <a:t>Downside to User threads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When one thread blocks, all block</a:t>
            </a:r>
          </a:p>
          <a:p>
            <a:pPr marL="498929" lvl="1">
              <a:spcBef>
                <a:spcPts val="422"/>
              </a:spcBef>
            </a:pPr>
            <a:r>
              <a:rPr lang="en-US" altLang="en-US" dirty="0"/>
              <a:t>Kernel cannot adjust scheduling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F56284CE-D405-45D4-1FCF-CCE674D00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710163-FEA8-4A22-B84D-BDFB266E3286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1E231BFD-3A6B-B08B-6B13-0FF464FBD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428625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Threading Models</a:t>
            </a:r>
          </a:p>
        </p:txBody>
      </p:sp>
      <p:grpSp>
        <p:nvGrpSpPr>
          <p:cNvPr id="57347" name="Group 53">
            <a:extLst>
              <a:ext uri="{FF2B5EF4-FFF2-40B4-BE49-F238E27FC236}">
                <a16:creationId xmlns:a16="http://schemas.microsoft.com/office/drawing/2014/main" id="{8B79A01E-5965-14F5-1E68-2CA15104552B}"/>
              </a:ext>
            </a:extLst>
          </p:cNvPr>
          <p:cNvGrpSpPr>
            <a:grpSpLocks/>
          </p:cNvGrpSpPr>
          <p:nvPr/>
        </p:nvGrpSpPr>
        <p:grpSpPr bwMode="auto">
          <a:xfrm>
            <a:off x="2158008" y="1285875"/>
            <a:ext cx="3937992" cy="1893094"/>
            <a:chOff x="901700" y="1828800"/>
            <a:chExt cx="5600700" cy="2692400"/>
          </a:xfrm>
        </p:grpSpPr>
        <p:sp>
          <p:nvSpPr>
            <p:cNvPr id="57384" name="AutoShape 3">
              <a:extLst>
                <a:ext uri="{FF2B5EF4-FFF2-40B4-BE49-F238E27FC236}">
                  <a16:creationId xmlns:a16="http://schemas.microsoft.com/office/drawing/2014/main" id="{BB55A437-7A8D-A5A6-27A5-4135EFF43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263" y="1828800"/>
              <a:ext cx="192087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85" name="Oval 4">
              <a:extLst>
                <a:ext uri="{FF2B5EF4-FFF2-40B4-BE49-F238E27FC236}">
                  <a16:creationId xmlns:a16="http://schemas.microsoft.com/office/drawing/2014/main" id="{A0FE0C1D-BAD7-9F86-8F93-04C908E09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700" y="3292475"/>
              <a:ext cx="550863" cy="61912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28" b="0">
                  <a:latin typeface="Helvetica Neue Light" charset="0"/>
                </a:rPr>
                <a:t>K</a:t>
              </a:r>
            </a:p>
          </p:txBody>
        </p:sp>
        <p:sp>
          <p:nvSpPr>
            <p:cNvPr id="57386" name="Line 5">
              <a:extLst>
                <a:ext uri="{FF2B5EF4-FFF2-40B4-BE49-F238E27FC236}">
                  <a16:creationId xmlns:a16="http://schemas.microsoft.com/office/drawing/2014/main" id="{2D14B26D-62E8-FBFD-7488-80DCC8C26BD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1100" y="2800350"/>
              <a:ext cx="0" cy="4826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87" name="AutoShape 6">
              <a:extLst>
                <a:ext uri="{FF2B5EF4-FFF2-40B4-BE49-F238E27FC236}">
                  <a16:creationId xmlns:a16="http://schemas.microsoft.com/office/drawing/2014/main" id="{D578BF1F-808C-A484-A89F-70776BA1A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513" y="1828800"/>
              <a:ext cx="193675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88" name="Oval 7">
              <a:extLst>
                <a:ext uri="{FF2B5EF4-FFF2-40B4-BE49-F238E27FC236}">
                  <a16:creationId xmlns:a16="http://schemas.microsoft.com/office/drawing/2014/main" id="{1EA739B1-16EC-0AB5-0318-700F173E4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950" y="3292475"/>
              <a:ext cx="550863" cy="61912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28" b="0">
                  <a:latin typeface="Helvetica Neue Light" charset="0"/>
                </a:rPr>
                <a:t>K</a:t>
              </a:r>
            </a:p>
          </p:txBody>
        </p:sp>
        <p:sp>
          <p:nvSpPr>
            <p:cNvPr id="57389" name="Line 8">
              <a:extLst>
                <a:ext uri="{FF2B5EF4-FFF2-40B4-BE49-F238E27FC236}">
                  <a16:creationId xmlns:a16="http://schemas.microsoft.com/office/drawing/2014/main" id="{E77DE847-C238-095A-C78A-570402864CE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2038350" y="2800350"/>
              <a:ext cx="0" cy="4826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90" name="AutoShape 9">
              <a:extLst>
                <a:ext uri="{FF2B5EF4-FFF2-40B4-BE49-F238E27FC236}">
                  <a16:creationId xmlns:a16="http://schemas.microsoft.com/office/drawing/2014/main" id="{0CEF0771-3315-A0D7-3C0A-1DC828C23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6375" y="1828800"/>
              <a:ext cx="193675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91" name="Oval 10">
              <a:extLst>
                <a:ext uri="{FF2B5EF4-FFF2-40B4-BE49-F238E27FC236}">
                  <a16:creationId xmlns:a16="http://schemas.microsoft.com/office/drawing/2014/main" id="{71F52CEF-5911-CCE5-B7A8-71CC6775F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3813" y="3292475"/>
              <a:ext cx="550862" cy="61912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28" b="0">
                  <a:latin typeface="Helvetica Neue Light" charset="0"/>
                </a:rPr>
                <a:t>K</a:t>
              </a:r>
            </a:p>
          </p:txBody>
        </p:sp>
        <p:sp>
          <p:nvSpPr>
            <p:cNvPr id="57392" name="Line 11">
              <a:extLst>
                <a:ext uri="{FF2B5EF4-FFF2-40B4-BE49-F238E27FC236}">
                  <a16:creationId xmlns:a16="http://schemas.microsoft.com/office/drawing/2014/main" id="{3D5AD947-3C23-0A97-8FA9-E1BA4357E80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2843213" y="2800350"/>
              <a:ext cx="0" cy="4826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93" name="AutoShape 12">
              <a:extLst>
                <a:ext uri="{FF2B5EF4-FFF2-40B4-BE49-F238E27FC236}">
                  <a16:creationId xmlns:a16="http://schemas.microsoft.com/office/drawing/2014/main" id="{6FE3B446-07A7-9D98-8878-5CC44C173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825" y="1828800"/>
              <a:ext cx="192088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94" name="Oval 13">
              <a:extLst>
                <a:ext uri="{FF2B5EF4-FFF2-40B4-BE49-F238E27FC236}">
                  <a16:creationId xmlns:a16="http://schemas.microsoft.com/office/drawing/2014/main" id="{C8BFE8E2-9D17-D21F-B94B-1CCC942B2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675" y="3292475"/>
              <a:ext cx="550863" cy="61912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28" b="0">
                  <a:latin typeface="Helvetica Neue Light" charset="0"/>
                </a:rPr>
                <a:t>K</a:t>
              </a:r>
            </a:p>
          </p:txBody>
        </p:sp>
        <p:sp>
          <p:nvSpPr>
            <p:cNvPr id="57395" name="Line 14">
              <a:extLst>
                <a:ext uri="{FF2B5EF4-FFF2-40B4-BE49-F238E27FC236}">
                  <a16:creationId xmlns:a16="http://schemas.microsoft.com/office/drawing/2014/main" id="{8A717478-85C6-1A6E-B807-A72B7278F42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648075" y="2800350"/>
              <a:ext cx="0" cy="4826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96" name="Rectangle 15">
              <a:extLst>
                <a:ext uri="{FF2B5EF4-FFF2-40B4-BE49-F238E27FC236}">
                  <a16:creationId xmlns:a16="http://schemas.microsoft.com/office/drawing/2014/main" id="{589A2460-6A6D-A83B-56D0-80690EAF1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900" y="2024063"/>
              <a:ext cx="2349500" cy="72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98" b="0">
                  <a:latin typeface="Helvetica Neue Light" charset="0"/>
                </a:rPr>
                <a:t>User Threads</a:t>
              </a:r>
            </a:p>
          </p:txBody>
        </p:sp>
        <p:sp>
          <p:nvSpPr>
            <p:cNvPr id="57397" name="Rectangle 16">
              <a:extLst>
                <a:ext uri="{FF2B5EF4-FFF2-40B4-BE49-F238E27FC236}">
                  <a16:creationId xmlns:a16="http://schemas.microsoft.com/office/drawing/2014/main" id="{B8D9CA02-593E-B072-D8D1-F1605C24D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3838" y="3321050"/>
              <a:ext cx="2468562" cy="569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98" b="0">
                  <a:latin typeface="Helvetica Neue Light" charset="0"/>
                </a:rPr>
                <a:t>Kernel Threads</a:t>
              </a:r>
            </a:p>
          </p:txBody>
        </p:sp>
        <p:sp>
          <p:nvSpPr>
            <p:cNvPr id="57398" name="Rectangle 17">
              <a:extLst>
                <a:ext uri="{FF2B5EF4-FFF2-40B4-BE49-F238E27FC236}">
                  <a16:creationId xmlns:a16="http://schemas.microsoft.com/office/drawing/2014/main" id="{8C9AE195-69F8-3AE6-BBED-6CE4D4863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9538" y="3949700"/>
              <a:ext cx="1984375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98" b="0">
                  <a:latin typeface="Helvetica Neue Light" charset="0"/>
                </a:rPr>
                <a:t>One-to-One</a:t>
              </a:r>
            </a:p>
          </p:txBody>
        </p:sp>
      </p:grpSp>
      <p:grpSp>
        <p:nvGrpSpPr>
          <p:cNvPr id="57348" name="Group 51">
            <a:extLst>
              <a:ext uri="{FF2B5EF4-FFF2-40B4-BE49-F238E27FC236}">
                <a16:creationId xmlns:a16="http://schemas.microsoft.com/office/drawing/2014/main" id="{DB0642D1-C710-A7EB-6863-D9E8349D8505}"/>
              </a:ext>
            </a:extLst>
          </p:cNvPr>
          <p:cNvGrpSpPr>
            <a:grpSpLocks/>
          </p:cNvGrpSpPr>
          <p:nvPr/>
        </p:nvGrpSpPr>
        <p:grpSpPr bwMode="auto">
          <a:xfrm>
            <a:off x="7092777" y="2464594"/>
            <a:ext cx="3093020" cy="2277070"/>
            <a:chOff x="7920038" y="3505200"/>
            <a:chExt cx="4398962" cy="3238500"/>
          </a:xfrm>
        </p:grpSpPr>
        <p:sp>
          <p:nvSpPr>
            <p:cNvPr id="57373" name="AutoShape 18">
              <a:extLst>
                <a:ext uri="{FF2B5EF4-FFF2-40B4-BE49-F238E27FC236}">
                  <a16:creationId xmlns:a16="http://schemas.microsoft.com/office/drawing/2014/main" id="{8800D58B-676A-217E-9AAB-FB6D3A774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7275" y="3657600"/>
              <a:ext cx="193675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74" name="AutoShape 19">
              <a:extLst>
                <a:ext uri="{FF2B5EF4-FFF2-40B4-BE49-F238E27FC236}">
                  <a16:creationId xmlns:a16="http://schemas.microsoft.com/office/drawing/2014/main" id="{4BA45D77-2D73-C8DF-E5B7-6DA8EFE88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3675" y="3505200"/>
              <a:ext cx="193675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75" name="AutoShape 20">
              <a:extLst>
                <a:ext uri="{FF2B5EF4-FFF2-40B4-BE49-F238E27FC236}">
                  <a16:creationId xmlns:a16="http://schemas.microsoft.com/office/drawing/2014/main" id="{ED0D476A-5E24-355F-2F35-0F9C855DD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3875" y="3619500"/>
              <a:ext cx="193675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76" name="Oval 21">
              <a:extLst>
                <a:ext uri="{FF2B5EF4-FFF2-40B4-BE49-F238E27FC236}">
                  <a16:creationId xmlns:a16="http://schemas.microsoft.com/office/drawing/2014/main" id="{2C46D663-B16F-84B7-DDB7-01A87F483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01113" y="5502275"/>
              <a:ext cx="550862" cy="61912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28" b="0">
                  <a:latin typeface="Helvetica Neue Light" charset="0"/>
                </a:rPr>
                <a:t>K</a:t>
              </a:r>
            </a:p>
          </p:txBody>
        </p:sp>
        <p:sp>
          <p:nvSpPr>
            <p:cNvPr id="57377" name="Line 22">
              <a:extLst>
                <a:ext uri="{FF2B5EF4-FFF2-40B4-BE49-F238E27FC236}">
                  <a16:creationId xmlns:a16="http://schemas.microsoft.com/office/drawing/2014/main" id="{2BBE3F7D-1558-17D9-D8EB-66966226EFE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9180513" y="5010150"/>
              <a:ext cx="0" cy="4826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78" name="Rectangle 23">
              <a:extLst>
                <a:ext uri="{FF2B5EF4-FFF2-40B4-BE49-F238E27FC236}">
                  <a16:creationId xmlns:a16="http://schemas.microsoft.com/office/drawing/2014/main" id="{69BDCF7C-C055-7C9B-EEC5-59CFE8E03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9500" y="4310063"/>
              <a:ext cx="2349500" cy="87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98" b="0">
                  <a:latin typeface="Helvetica Neue Light" charset="0"/>
                </a:rPr>
                <a:t>User Threads</a:t>
              </a:r>
            </a:p>
          </p:txBody>
        </p:sp>
        <p:sp>
          <p:nvSpPr>
            <p:cNvPr id="57379" name="Rectangle 24">
              <a:extLst>
                <a:ext uri="{FF2B5EF4-FFF2-40B4-BE49-F238E27FC236}">
                  <a16:creationId xmlns:a16="http://schemas.microsoft.com/office/drawing/2014/main" id="{95F8040D-B5DE-24FC-4091-F06652A0A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48838" y="5530850"/>
              <a:ext cx="2468562" cy="569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98" b="0">
                  <a:latin typeface="Helvetica Neue Light" charset="0"/>
                </a:rPr>
                <a:t>Kernel Threads</a:t>
              </a:r>
            </a:p>
          </p:txBody>
        </p:sp>
        <p:sp>
          <p:nvSpPr>
            <p:cNvPr id="57380" name="Rectangle 25">
              <a:extLst>
                <a:ext uri="{FF2B5EF4-FFF2-40B4-BE49-F238E27FC236}">
                  <a16:creationId xmlns:a16="http://schemas.microsoft.com/office/drawing/2014/main" id="{E0D6B474-FF15-5484-0755-63E4FAB18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0038" y="6172200"/>
              <a:ext cx="2514600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98" b="0">
                  <a:latin typeface="Helvetica Neue Light" charset="0"/>
                </a:rPr>
                <a:t>One-to-Many</a:t>
              </a:r>
            </a:p>
          </p:txBody>
        </p:sp>
        <p:sp>
          <p:nvSpPr>
            <p:cNvPr id="57381" name="Line 26">
              <a:extLst>
                <a:ext uri="{FF2B5EF4-FFF2-40B4-BE49-F238E27FC236}">
                  <a16:creationId xmlns:a16="http://schemas.microsoft.com/office/drawing/2014/main" id="{03D7462D-434D-6057-FAD7-84D93B1C576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737600" y="4584700"/>
              <a:ext cx="442913" cy="47625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82" name="Line 27">
              <a:extLst>
                <a:ext uri="{FF2B5EF4-FFF2-40B4-BE49-F238E27FC236}">
                  <a16:creationId xmlns:a16="http://schemas.microsoft.com/office/drawing/2014/main" id="{5D6DFB86-E564-10E8-1806-468F26E6DE8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9180513" y="4432300"/>
              <a:ext cx="1587" cy="62865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83" name="Line 28">
              <a:extLst>
                <a:ext uri="{FF2B5EF4-FFF2-40B4-BE49-F238E27FC236}">
                  <a16:creationId xmlns:a16="http://schemas.microsoft.com/office/drawing/2014/main" id="{293D8DD6-CCB1-C2B0-9675-4D6D000F7EF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9180513" y="4584700"/>
              <a:ext cx="344487" cy="47625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</p:grpSp>
      <p:sp>
        <p:nvSpPr>
          <p:cNvPr id="57349" name="Line 40">
            <a:extLst>
              <a:ext uri="{FF2B5EF4-FFF2-40B4-BE49-F238E27FC236}">
                <a16:creationId xmlns:a16="http://schemas.microsoft.com/office/drawing/2014/main" id="{6E07B1B1-14FA-0D84-4832-3A3A4431ECFC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3497462" y="4839891"/>
            <a:ext cx="704329" cy="517922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grpSp>
        <p:nvGrpSpPr>
          <p:cNvPr id="57350" name="Group 52">
            <a:extLst>
              <a:ext uri="{FF2B5EF4-FFF2-40B4-BE49-F238E27FC236}">
                <a16:creationId xmlns:a16="http://schemas.microsoft.com/office/drawing/2014/main" id="{4F7EE034-49A0-5BB0-3507-C820654DF594}"/>
              </a:ext>
            </a:extLst>
          </p:cNvPr>
          <p:cNvGrpSpPr>
            <a:grpSpLocks/>
          </p:cNvGrpSpPr>
          <p:nvPr/>
        </p:nvGrpSpPr>
        <p:grpSpPr bwMode="auto">
          <a:xfrm>
            <a:off x="2399109" y="3830836"/>
            <a:ext cx="3937992" cy="2312789"/>
            <a:chOff x="1244600" y="5448300"/>
            <a:chExt cx="5600700" cy="3289300"/>
          </a:xfrm>
        </p:grpSpPr>
        <p:sp>
          <p:nvSpPr>
            <p:cNvPr id="57354" name="Line 1">
              <a:extLst>
                <a:ext uri="{FF2B5EF4-FFF2-40B4-BE49-F238E27FC236}">
                  <a16:creationId xmlns:a16="http://schemas.microsoft.com/office/drawing/2014/main" id="{D5590D3E-E1DE-5826-074F-DA7E063F813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2794000" y="6489700"/>
              <a:ext cx="406400" cy="328613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55" name="AutoShape 29">
              <a:extLst>
                <a:ext uri="{FF2B5EF4-FFF2-40B4-BE49-F238E27FC236}">
                  <a16:creationId xmlns:a16="http://schemas.microsoft.com/office/drawing/2014/main" id="{C82CA335-FEF1-36FE-5CDB-0187C2CF25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7563" y="5461000"/>
              <a:ext cx="192087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56" name="Oval 30">
              <a:extLst>
                <a:ext uri="{FF2B5EF4-FFF2-40B4-BE49-F238E27FC236}">
                  <a16:creationId xmlns:a16="http://schemas.microsoft.com/office/drawing/2014/main" id="{27D797D0-7158-EC31-9885-E8714F6CD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600" y="7534275"/>
              <a:ext cx="550863" cy="61912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28" b="0">
                  <a:latin typeface="Helvetica Neue Light" charset="0"/>
                </a:rPr>
                <a:t>K</a:t>
              </a:r>
            </a:p>
          </p:txBody>
        </p:sp>
        <p:sp>
          <p:nvSpPr>
            <p:cNvPr id="57357" name="Line 31">
              <a:extLst>
                <a:ext uri="{FF2B5EF4-FFF2-40B4-BE49-F238E27FC236}">
                  <a16:creationId xmlns:a16="http://schemas.microsoft.com/office/drawing/2014/main" id="{00582333-05AD-3FDB-11DB-39A66C5C16B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1663700" y="6883400"/>
              <a:ext cx="1041400" cy="696913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58" name="AutoShape 32">
              <a:extLst>
                <a:ext uri="{FF2B5EF4-FFF2-40B4-BE49-F238E27FC236}">
                  <a16:creationId xmlns:a16="http://schemas.microsoft.com/office/drawing/2014/main" id="{EDC14670-838A-F7B1-A460-701D203E1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813" y="5461000"/>
              <a:ext cx="193675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59" name="Oval 33">
              <a:extLst>
                <a:ext uri="{FF2B5EF4-FFF2-40B4-BE49-F238E27FC236}">
                  <a16:creationId xmlns:a16="http://schemas.microsoft.com/office/drawing/2014/main" id="{F4F8A3A3-30DA-CC96-1881-FEF47C8E1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1850" y="7534275"/>
              <a:ext cx="550863" cy="61912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28" b="0">
                  <a:latin typeface="Helvetica Neue Light" charset="0"/>
                </a:rPr>
                <a:t>K</a:t>
              </a:r>
            </a:p>
          </p:txBody>
        </p:sp>
        <p:sp>
          <p:nvSpPr>
            <p:cNvPr id="57360" name="Line 34">
              <a:extLst>
                <a:ext uri="{FF2B5EF4-FFF2-40B4-BE49-F238E27FC236}">
                  <a16:creationId xmlns:a16="http://schemas.microsoft.com/office/drawing/2014/main" id="{B2264CF5-0F85-BB27-8616-05156141368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2463800" y="6896100"/>
              <a:ext cx="292100" cy="6604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61" name="AutoShape 35">
              <a:extLst>
                <a:ext uri="{FF2B5EF4-FFF2-40B4-BE49-F238E27FC236}">
                  <a16:creationId xmlns:a16="http://schemas.microsoft.com/office/drawing/2014/main" id="{8A2320B4-BFE0-73F8-19C7-C2493D08A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0675" y="5448300"/>
              <a:ext cx="193675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62" name="Oval 36">
              <a:extLst>
                <a:ext uri="{FF2B5EF4-FFF2-40B4-BE49-F238E27FC236}">
                  <a16:creationId xmlns:a16="http://schemas.microsoft.com/office/drawing/2014/main" id="{16F9E0FB-4855-8379-62CF-EDE6AAC17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6713" y="7534275"/>
              <a:ext cx="550862" cy="61912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28" b="0">
                  <a:latin typeface="Helvetica Neue Light" charset="0"/>
                </a:rPr>
                <a:t>K</a:t>
              </a:r>
            </a:p>
          </p:txBody>
        </p:sp>
        <p:sp>
          <p:nvSpPr>
            <p:cNvPr id="57363" name="Line 37">
              <a:extLst>
                <a:ext uri="{FF2B5EF4-FFF2-40B4-BE49-F238E27FC236}">
                  <a16:creationId xmlns:a16="http://schemas.microsoft.com/office/drawing/2014/main" id="{99F3EE9D-C01B-8112-CDC2-E805EAB9FF6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743200" y="6934200"/>
              <a:ext cx="303213" cy="6350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64" name="AutoShape 38">
              <a:extLst>
                <a:ext uri="{FF2B5EF4-FFF2-40B4-BE49-F238E27FC236}">
                  <a16:creationId xmlns:a16="http://schemas.microsoft.com/office/drawing/2014/main" id="{8235B94D-43F6-FB2E-C11E-29A493D21A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5625" y="5486400"/>
              <a:ext cx="192088" cy="106997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0 w 21600"/>
                <a:gd name="T11" fmla="*/ 2147483646 h 21600"/>
                <a:gd name="T12" fmla="*/ 2147483646 w 21600"/>
                <a:gd name="T13" fmla="*/ 0 h 21600"/>
                <a:gd name="T14" fmla="*/ 2147483646 w 21600"/>
                <a:gd name="T15" fmla="*/ 2147483646 h 21600"/>
                <a:gd name="T16" fmla="*/ 2147483646 w 21600"/>
                <a:gd name="T17" fmla="*/ 2147483646 h 21600"/>
                <a:gd name="T18" fmla="*/ 2147483646 w 21600"/>
                <a:gd name="T19" fmla="*/ 2147483646 h 21600"/>
                <a:gd name="T20" fmla="*/ 2147483646 w 21600"/>
                <a:gd name="T21" fmla="*/ 2147483646 h 21600"/>
                <a:gd name="T22" fmla="*/ 2147483646 w 21600"/>
                <a:gd name="T23" fmla="*/ 2147483646 h 21600"/>
                <a:gd name="T24" fmla="*/ 2147483646 w 21600"/>
                <a:gd name="T25" fmla="*/ 2147483646 h 216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600"/>
                <a:gd name="T40" fmla="*/ 0 h 21600"/>
                <a:gd name="T41" fmla="*/ 21600 w 21600"/>
                <a:gd name="T42" fmla="*/ 21600 h 216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600" h="21600">
                  <a:moveTo>
                    <a:pt x="12282" y="21600"/>
                  </a:moveTo>
                  <a:lnTo>
                    <a:pt x="3388" y="15445"/>
                  </a:lnTo>
                  <a:lnTo>
                    <a:pt x="17365" y="11613"/>
                  </a:lnTo>
                  <a:lnTo>
                    <a:pt x="3812" y="7665"/>
                  </a:lnTo>
                  <a:lnTo>
                    <a:pt x="13129" y="3135"/>
                  </a:lnTo>
                  <a:lnTo>
                    <a:pt x="0" y="929"/>
                  </a:lnTo>
                  <a:lnTo>
                    <a:pt x="4659" y="0"/>
                  </a:lnTo>
                  <a:lnTo>
                    <a:pt x="17788" y="2439"/>
                  </a:lnTo>
                  <a:lnTo>
                    <a:pt x="9318" y="7548"/>
                  </a:lnTo>
                  <a:lnTo>
                    <a:pt x="21600" y="11613"/>
                  </a:lnTo>
                  <a:lnTo>
                    <a:pt x="6353" y="15910"/>
                  </a:lnTo>
                  <a:lnTo>
                    <a:pt x="12282" y="21600"/>
                  </a:lnTo>
                  <a:close/>
                  <a:moveTo>
                    <a:pt x="12282" y="2160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266"/>
            </a:p>
          </p:txBody>
        </p:sp>
        <p:sp>
          <p:nvSpPr>
            <p:cNvPr id="57365" name="Oval 39">
              <a:extLst>
                <a:ext uri="{FF2B5EF4-FFF2-40B4-BE49-F238E27FC236}">
                  <a16:creationId xmlns:a16="http://schemas.microsoft.com/office/drawing/2014/main" id="{36BF0976-2464-789C-95B1-2104D402E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575" y="7534275"/>
              <a:ext cx="550863" cy="619125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28" b="0">
                  <a:latin typeface="Helvetica Neue Light" charset="0"/>
                </a:rPr>
                <a:t>K</a:t>
              </a:r>
            </a:p>
          </p:txBody>
        </p:sp>
        <p:sp>
          <p:nvSpPr>
            <p:cNvPr id="57366" name="Rectangle 41">
              <a:extLst>
                <a:ext uri="{FF2B5EF4-FFF2-40B4-BE49-F238E27FC236}">
                  <a16:creationId xmlns:a16="http://schemas.microsoft.com/office/drawing/2014/main" id="{EA23A081-6763-B556-79F6-A9588CF96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6265863"/>
              <a:ext cx="2349500" cy="72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98" b="0">
                  <a:latin typeface="Helvetica Neue Light" charset="0"/>
                </a:rPr>
                <a:t>User Threads</a:t>
              </a:r>
            </a:p>
          </p:txBody>
        </p:sp>
        <p:sp>
          <p:nvSpPr>
            <p:cNvPr id="57367" name="Rectangle 42">
              <a:extLst>
                <a:ext uri="{FF2B5EF4-FFF2-40B4-BE49-F238E27FC236}">
                  <a16:creationId xmlns:a16="http://schemas.microsoft.com/office/drawing/2014/main" id="{26D6A4E0-8A94-7790-0B32-8BDF8EC669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738" y="7562850"/>
              <a:ext cx="2468562" cy="569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98" b="0">
                  <a:latin typeface="Helvetica Neue Light" charset="0"/>
                </a:rPr>
                <a:t>Kernel Threads</a:t>
              </a:r>
            </a:p>
          </p:txBody>
        </p:sp>
        <p:sp>
          <p:nvSpPr>
            <p:cNvPr id="57368" name="Rectangle 43">
              <a:extLst>
                <a:ext uri="{FF2B5EF4-FFF2-40B4-BE49-F238E27FC236}">
                  <a16:creationId xmlns:a16="http://schemas.microsoft.com/office/drawing/2014/main" id="{98325199-6FE8-5C8E-94A6-49A64198D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0338" y="8166100"/>
              <a:ext cx="2578100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98" b="0">
                  <a:latin typeface="Helvetica Neue Light" charset="0"/>
                </a:rPr>
                <a:t>Many-to-Many</a:t>
              </a:r>
            </a:p>
          </p:txBody>
        </p:sp>
        <p:sp>
          <p:nvSpPr>
            <p:cNvPr id="57369" name="Line 44">
              <a:extLst>
                <a:ext uri="{FF2B5EF4-FFF2-40B4-BE49-F238E27FC236}">
                  <a16:creationId xmlns:a16="http://schemas.microsoft.com/office/drawing/2014/main" id="{EB37B96A-6E62-3A18-9DD9-3CD8BB8419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2794000" y="6350000"/>
              <a:ext cx="152400" cy="4445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70" name="Line 45">
              <a:extLst>
                <a:ext uri="{FF2B5EF4-FFF2-40B4-BE49-F238E27FC236}">
                  <a16:creationId xmlns:a16="http://schemas.microsoft.com/office/drawing/2014/main" id="{9C788405-AF02-A7C5-4CD8-546291197E3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514600" y="6388100"/>
              <a:ext cx="176213" cy="4064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71" name="Line 46">
              <a:extLst>
                <a:ext uri="{FF2B5EF4-FFF2-40B4-BE49-F238E27FC236}">
                  <a16:creationId xmlns:a16="http://schemas.microsoft.com/office/drawing/2014/main" id="{57B5E960-D085-F80E-8E00-D095C904A60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159000" y="6489700"/>
              <a:ext cx="455613" cy="33020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57372" name="Oval 47">
              <a:extLst>
                <a:ext uri="{FF2B5EF4-FFF2-40B4-BE49-F238E27FC236}">
                  <a16:creationId xmlns:a16="http://schemas.microsoft.com/office/drawing/2014/main" id="{58EFDE9D-DB27-1110-7E74-F9FAB325C1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775" y="6654800"/>
              <a:ext cx="431800" cy="49530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3023" b="0">
                <a:solidFill>
                  <a:srgbClr val="000000"/>
                </a:solidFill>
                <a:latin typeface="Helvetica Neue Light" charset="0"/>
              </a:endParaRPr>
            </a:p>
          </p:txBody>
        </p:sp>
      </p:grpSp>
      <p:sp>
        <p:nvSpPr>
          <p:cNvPr id="57353" name="Rectangle 6">
            <a:extLst>
              <a:ext uri="{FF2B5EF4-FFF2-40B4-BE49-F238E27FC236}">
                <a16:creationId xmlns:a16="http://schemas.microsoft.com/office/drawing/2014/main" id="{84C21355-3F55-A837-7CA2-BB2AC7691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8E3493-6B49-48C1-8044-F103A1A150AE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6" b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000000"/>
                </a:solidFill>
                <a:latin typeface="Calibri" panose="020F0502020204030204" pitchFamily="34" charset="0"/>
              </a:rPr>
              <a:t>Threads vs. Processes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847850" y="1206501"/>
            <a:ext cx="8307388" cy="535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 marL="739775" indent="-28257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Threads and processes: similarities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Each has its own logical control flow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Each can run concurrently with others</a:t>
            </a:r>
          </a:p>
          <a:p>
            <a:pPr lvl="1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Each is context switched (scheduled) by the kernel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Calibri" panose="020F0502020204030204" pitchFamily="34" charset="0"/>
              </a:rPr>
              <a:t>Threads and processes: differences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Threads share code and data, processes (typically) do not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Threads are much less expensive than processes</a:t>
            </a:r>
          </a:p>
          <a:p>
            <a:pPr lvl="2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Process control (creating and reaping) is more expensive as thread control</a:t>
            </a:r>
          </a:p>
          <a:p>
            <a:pPr lvl="2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Context switches for processes much more expensive than for threads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080295F6-4470-0718-FAD4-A4719831D0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239498" y="6356350"/>
            <a:ext cx="51547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8E3493-6B49-48C1-8044-F103A1A150AE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6" b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62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>
            <a:extLst>
              <a:ext uri="{FF2B5EF4-FFF2-40B4-BE49-F238E27FC236}">
                <a16:creationId xmlns:a16="http://schemas.microsoft.com/office/drawing/2014/main" id="{AD98691E-9742-D878-25FB-39A70B3EC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Locks</a:t>
            </a: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FDB214EC-5057-EDF7-0C39-71833349A6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Atomic Load/Store</a:t>
            </a:r>
          </a:p>
          <a:p>
            <a:pPr marL="498929" lvl="1"/>
            <a:r>
              <a:rPr lang="en-US" altLang="en-US"/>
              <a:t>Get solution similar to our solution to the Milk problem</a:t>
            </a:r>
          </a:p>
          <a:p>
            <a:pPr marL="498929" lvl="1"/>
            <a:r>
              <a:rPr lang="en-US" altLang="en-US"/>
              <a:t>Complex and error prone</a:t>
            </a:r>
          </a:p>
          <a:p>
            <a:pPr eaLnBrk="1" hangingPunct="1"/>
            <a:r>
              <a:rPr lang="en-US" altLang="en-US"/>
              <a:t>Hardware Lock Instruction</a:t>
            </a:r>
          </a:p>
          <a:p>
            <a:pPr marL="498929" lvl="1"/>
            <a:r>
              <a:rPr lang="en-US" altLang="en-US"/>
              <a:t>Each feature makes hardware more complex and slow</a:t>
            </a:r>
          </a:p>
          <a:p>
            <a:pPr eaLnBrk="1" hangingPunct="1"/>
            <a:r>
              <a:rPr lang="en-US" altLang="en-US"/>
              <a:t>What about putting a task to sleep?</a:t>
            </a:r>
          </a:p>
        </p:txBody>
      </p:sp>
      <p:sp>
        <p:nvSpPr>
          <p:cNvPr id="79878" name="Rectangle 6">
            <a:extLst>
              <a:ext uri="{FF2B5EF4-FFF2-40B4-BE49-F238E27FC236}">
                <a16:creationId xmlns:a16="http://schemas.microsoft.com/office/drawing/2014/main" id="{9B95652F-F641-FC07-CE52-64BD10CC88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08A52D-30B8-4E08-B0B6-B4656D06C54D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0FE94D12-2B4F-5A01-B1D8-35404BD9B3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375047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Concurrency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19718894-2E56-65FA-A7C6-18714873CC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354" y="1746871"/>
            <a:ext cx="7773293" cy="4114354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/>
              <a:t>Uniprogramming: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Execute one program at a time</a:t>
            </a:r>
          </a:p>
          <a:p>
            <a:pPr marL="811457" lvl="2">
              <a:spcBef>
                <a:spcPts val="1617"/>
              </a:spcBef>
            </a:pPr>
            <a:r>
              <a:rPr lang="en-US" altLang="en-US"/>
              <a:t>EX: MS/DOS, Early Mac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Easier to implement, less to worry about</a:t>
            </a:r>
          </a:p>
          <a:p>
            <a:pPr>
              <a:spcBef>
                <a:spcPts val="1617"/>
              </a:spcBef>
            </a:pPr>
            <a:r>
              <a:rPr lang="en-US" altLang="en-US"/>
              <a:t>Want to execute many applications at the same time (Multiprogramming)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Windowing systems do not experience slowdown even if an application is processing data</a:t>
            </a:r>
          </a:p>
          <a:p>
            <a:pPr marL="811457" lvl="2">
              <a:spcBef>
                <a:spcPts val="1617"/>
              </a:spcBef>
            </a:pPr>
            <a:r>
              <a:rPr lang="en-US" altLang="en-US"/>
              <a:t>EX: Unix, Linux, Mac OS X, Windows NT/2000/XP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Harder to implement</a:t>
            </a:r>
          </a:p>
          <a:p>
            <a:pPr marL="498929" lvl="1">
              <a:spcBef>
                <a:spcPts val="1617"/>
              </a:spcBef>
            </a:pPr>
            <a:r>
              <a:rPr lang="en-US" altLang="en-US"/>
              <a:t>All sorts of “concurrency issues”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C1D426F7-D9C1-3C18-5E98-32C803EBD2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63649F-C990-4162-87CC-FAF861CFB8C9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>
            <a:extLst>
              <a:ext uri="{FF2B5EF4-FFF2-40B4-BE49-F238E27FC236}">
                <a16:creationId xmlns:a16="http://schemas.microsoft.com/office/drawing/2014/main" id="{F5972CDB-A3F9-DED5-8586-F2888A2C2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Lock via interrupt</a:t>
            </a: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8D4607E0-3C58-39BB-9BE8-28A5005D74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Remember dispatcher gets control when:</a:t>
            </a:r>
          </a:p>
          <a:p>
            <a:pPr marL="498929" lvl="1"/>
            <a:r>
              <a:rPr lang="en-US" altLang="en-US"/>
              <a:t>Threads relinquish CPU</a:t>
            </a:r>
          </a:p>
          <a:p>
            <a:pPr marL="498929" lvl="1"/>
            <a:r>
              <a:rPr lang="en-US" altLang="en-US"/>
              <a:t>Interrupt causes the dispatcher to take CPU</a:t>
            </a:r>
          </a:p>
          <a:p>
            <a:pPr eaLnBrk="1" hangingPunct="1"/>
            <a:r>
              <a:rPr lang="en-US" altLang="en-US"/>
              <a:t>Naive implementation of locks:</a:t>
            </a:r>
          </a:p>
          <a:p>
            <a:pPr marL="498929" lvl="1"/>
            <a:r>
              <a:rPr lang="en-US" altLang="en-US"/>
              <a:t>LockAcquire{disable Ints;}</a:t>
            </a:r>
          </a:p>
          <a:p>
            <a:pPr marL="498929" lvl="1"/>
            <a:r>
              <a:rPr lang="en-US" altLang="en-US"/>
              <a:t>LockRelease{enable Ints;}</a:t>
            </a:r>
          </a:p>
          <a:p>
            <a:pPr eaLnBrk="1" hangingPunct="1"/>
            <a:r>
              <a:rPr lang="en-US" altLang="en-US"/>
              <a:t>Why is this a bad idea?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CFEF18EE-0A60-55C4-70F8-F44243AA12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3D0345-242B-4F20-8777-00FA5F943123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>
            <a:extLst>
              <a:ext uri="{FF2B5EF4-FFF2-40B4-BE49-F238E27FC236}">
                <a16:creationId xmlns:a16="http://schemas.microsoft.com/office/drawing/2014/main" id="{824DECDA-460E-52E8-DA41-5A94CF816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107156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Better implementation</a:t>
            </a: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ACFE2243-A626-23FD-36B2-C90915E078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5572125"/>
            <a:ext cx="8036719" cy="919758"/>
          </a:xfrm>
        </p:spPr>
        <p:txBody>
          <a:bodyPr/>
          <a:lstStyle/>
          <a:p>
            <a:pPr eaLnBrk="1" hangingPunct="1"/>
            <a:r>
              <a:rPr lang="en-US" altLang="en-US"/>
              <a:t>Maintain a lock variable and impose Mutual Exclusion during changes to that variable</a:t>
            </a:r>
          </a:p>
        </p:txBody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D208D7C7-0FD5-C3B8-9298-46B28FD18807}"/>
              </a:ext>
            </a:extLst>
          </p:cNvPr>
          <p:cNvSpPr>
            <a:spLocks/>
          </p:cNvSpPr>
          <p:nvPr/>
        </p:nvSpPr>
        <p:spPr bwMode="auto">
          <a:xfrm>
            <a:off x="2134568" y="1048205"/>
            <a:ext cx="3462486" cy="4327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684213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Acquire(){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disable_int;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if(val == BUSY){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wait thread;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sleep;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}else{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val = BUSY;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enable_int;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</a:p>
        </p:txBody>
      </p:sp>
      <p:sp>
        <p:nvSpPr>
          <p:cNvPr id="81925" name="Rectangle 4">
            <a:extLst>
              <a:ext uri="{FF2B5EF4-FFF2-40B4-BE49-F238E27FC236}">
                <a16:creationId xmlns:a16="http://schemas.microsoft.com/office/drawing/2014/main" id="{F7951181-CDCF-5B01-D744-F56D5E408324}"/>
              </a:ext>
            </a:extLst>
          </p:cNvPr>
          <p:cNvSpPr>
            <a:spLocks/>
          </p:cNvSpPr>
          <p:nvPr/>
        </p:nvSpPr>
        <p:spPr bwMode="auto">
          <a:xfrm>
            <a:off x="5828109" y="1017984"/>
            <a:ext cx="4652367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684213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Release(){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disable_int;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if(anyone waiting){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get thread;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place on ready;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}else{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val = FREE;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enable_int;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12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</a:p>
        </p:txBody>
      </p:sp>
      <p:sp>
        <p:nvSpPr>
          <p:cNvPr id="81928" name="Rectangle 6">
            <a:extLst>
              <a:ext uri="{FF2B5EF4-FFF2-40B4-BE49-F238E27FC236}">
                <a16:creationId xmlns:a16="http://schemas.microsoft.com/office/drawing/2014/main" id="{BA7A02BB-6FC3-4FF4-72CB-102F8CC59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F82775-F34F-4AD2-B22B-0CF5500FDF3D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>
            <a:extLst>
              <a:ext uri="{FF2B5EF4-FFF2-40B4-BE49-F238E27FC236}">
                <a16:creationId xmlns:a16="http://schemas.microsoft.com/office/drawing/2014/main" id="{E554D642-C930-5463-FD8F-3D9EFA1ECC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re-enable in sleep</a:t>
            </a: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B65A8384-649D-C0AE-27DF-8C5AD1744F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78201" y="2024459"/>
            <a:ext cx="4232672" cy="4697016"/>
          </a:xfrm>
        </p:spPr>
        <p:txBody>
          <a:bodyPr/>
          <a:lstStyle/>
          <a:p>
            <a:pPr eaLnBrk="1" hangingPunct="1"/>
            <a:r>
              <a:rPr lang="en-US" altLang="en-US" dirty="0"/>
              <a:t>Where to re-enable interrupts?</a:t>
            </a:r>
          </a:p>
          <a:p>
            <a:pPr eaLnBrk="1" hangingPunct="1"/>
            <a:r>
              <a:rPr lang="en-US" altLang="en-US" dirty="0"/>
              <a:t>Can’t do it before “wait thread”</a:t>
            </a:r>
          </a:p>
          <a:p>
            <a:pPr eaLnBrk="1" hangingPunct="1"/>
            <a:r>
              <a:rPr lang="en-US" altLang="en-US" dirty="0"/>
              <a:t>Can’t do it after “wait thread”</a:t>
            </a:r>
          </a:p>
          <a:p>
            <a:pPr eaLnBrk="1" hangingPunct="1"/>
            <a:r>
              <a:rPr lang="en-US" altLang="en-US" dirty="0"/>
              <a:t>Can’t do it after “sleep”</a:t>
            </a:r>
          </a:p>
        </p:txBody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B08DD086-4E4C-D4CD-996D-E3D93C7A8EFB}"/>
              </a:ext>
            </a:extLst>
          </p:cNvPr>
          <p:cNvSpPr>
            <a:spLocks/>
          </p:cNvSpPr>
          <p:nvPr/>
        </p:nvSpPr>
        <p:spPr bwMode="auto">
          <a:xfrm>
            <a:off x="5818029" y="1882037"/>
            <a:ext cx="3718967" cy="465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684213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Acquire(){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disable_int;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if(val == BUSY){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wait thread;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sleep;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}else{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val = BUSY;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enable_int;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</a:p>
        </p:txBody>
      </p:sp>
      <p:sp>
        <p:nvSpPr>
          <p:cNvPr id="82951" name="Rectangle 6">
            <a:extLst>
              <a:ext uri="{FF2B5EF4-FFF2-40B4-BE49-F238E27FC236}">
                <a16:creationId xmlns:a16="http://schemas.microsoft.com/office/drawing/2014/main" id="{2DAE39B7-D071-DD58-D511-63649FC2D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479489-0C56-4F1B-9E59-E1ADA672CDF7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>
            <a:extLst>
              <a:ext uri="{FF2B5EF4-FFF2-40B4-BE49-F238E27FC236}">
                <a16:creationId xmlns:a16="http://schemas.microsoft.com/office/drawing/2014/main" id="{1D38E31D-6879-5DDF-D5B3-EEF1A185D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re-enable in sleep</a:t>
            </a: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E5878E26-7A41-D267-6E12-2839B003FA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56281" y="1840706"/>
            <a:ext cx="2830711" cy="4697016"/>
          </a:xfrm>
        </p:spPr>
        <p:txBody>
          <a:bodyPr/>
          <a:lstStyle/>
          <a:p>
            <a:pPr eaLnBrk="1" hangingPunct="1"/>
            <a:r>
              <a:rPr lang="en-US" altLang="en-US" dirty="0"/>
              <a:t>Interrupts are disabled when calling sleep, or any context switch</a:t>
            </a:r>
          </a:p>
          <a:p>
            <a:pPr marL="498929" lvl="1"/>
            <a:r>
              <a:rPr lang="en-US" altLang="en-US" dirty="0"/>
              <a:t>responsibility of the next thread to re-enable</a:t>
            </a:r>
          </a:p>
        </p:txBody>
      </p:sp>
      <p:sp>
        <p:nvSpPr>
          <p:cNvPr id="83972" name="Line 11">
            <a:extLst>
              <a:ext uri="{FF2B5EF4-FFF2-40B4-BE49-F238E27FC236}">
                <a16:creationId xmlns:a16="http://schemas.microsoft.com/office/drawing/2014/main" id="{FBE868B9-F5F3-4594-7BD4-C7E79C518A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8172" y="5706070"/>
            <a:ext cx="0" cy="482203"/>
          </a:xfrm>
          <a:prstGeom prst="line">
            <a:avLst/>
          </a:prstGeom>
          <a:noFill/>
          <a:ln w="1524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grpSp>
        <p:nvGrpSpPr>
          <p:cNvPr id="83973" name="Group 19">
            <a:extLst>
              <a:ext uri="{FF2B5EF4-FFF2-40B4-BE49-F238E27FC236}">
                <a16:creationId xmlns:a16="http://schemas.microsoft.com/office/drawing/2014/main" id="{4592ED3C-9E2C-3106-095F-A63CB3D79849}"/>
              </a:ext>
            </a:extLst>
          </p:cNvPr>
          <p:cNvGrpSpPr>
            <a:grpSpLocks/>
          </p:cNvGrpSpPr>
          <p:nvPr/>
        </p:nvGrpSpPr>
        <p:grpSpPr bwMode="auto">
          <a:xfrm>
            <a:off x="4088765" y="2098819"/>
            <a:ext cx="5384602" cy="3992419"/>
            <a:chOff x="5346700" y="1986343"/>
            <a:chExt cx="7658100" cy="5678107"/>
          </a:xfrm>
        </p:grpSpPr>
        <p:sp>
          <p:nvSpPr>
            <p:cNvPr id="83977" name="Rectangle 3">
              <a:extLst>
                <a:ext uri="{FF2B5EF4-FFF2-40B4-BE49-F238E27FC236}">
                  <a16:creationId xmlns:a16="http://schemas.microsoft.com/office/drawing/2014/main" id="{3F02A1A2-803D-6DBA-310B-BA4E5BD5AD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9637" y="1986343"/>
              <a:ext cx="2165926" cy="66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Thread A</a:t>
              </a:r>
            </a:p>
          </p:txBody>
        </p:sp>
        <p:sp>
          <p:nvSpPr>
            <p:cNvPr id="83978" name="Rectangle 4">
              <a:extLst>
                <a:ext uri="{FF2B5EF4-FFF2-40B4-BE49-F238E27FC236}">
                  <a16:creationId xmlns:a16="http://schemas.microsoft.com/office/drawing/2014/main" id="{D6C48922-5E30-970A-8D58-CD098D8F6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7076" y="1986343"/>
              <a:ext cx="2163646" cy="66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Thread B</a:t>
              </a:r>
            </a:p>
          </p:txBody>
        </p:sp>
        <p:sp>
          <p:nvSpPr>
            <p:cNvPr id="83979" name="Rectangle 5">
              <a:extLst>
                <a:ext uri="{FF2B5EF4-FFF2-40B4-BE49-F238E27FC236}">
                  <a16:creationId xmlns:a16="http://schemas.microsoft.com/office/drawing/2014/main" id="{8A40D3D1-071A-1A1B-BC31-70CADE6F9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4861" y="3375789"/>
              <a:ext cx="2635479" cy="1323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disable ints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sleep</a:t>
              </a:r>
            </a:p>
          </p:txBody>
        </p:sp>
        <p:sp>
          <p:nvSpPr>
            <p:cNvPr id="83980" name="Rectangle 6">
              <a:extLst>
                <a:ext uri="{FF2B5EF4-FFF2-40B4-BE49-F238E27FC236}">
                  <a16:creationId xmlns:a16="http://schemas.microsoft.com/office/drawing/2014/main" id="{5F951596-7792-F025-DE5A-DAD2E7E3B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33000" y="3257550"/>
              <a:ext cx="2971800" cy="1384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return enable ints</a:t>
              </a:r>
            </a:p>
          </p:txBody>
        </p:sp>
        <p:sp>
          <p:nvSpPr>
            <p:cNvPr id="83981" name="Rectangle 7">
              <a:extLst>
                <a:ext uri="{FF2B5EF4-FFF2-40B4-BE49-F238E27FC236}">
                  <a16:creationId xmlns:a16="http://schemas.microsoft.com/office/drawing/2014/main" id="{AE3502C1-676C-7E47-4CD9-A2EED65F69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1161" y="5852289"/>
              <a:ext cx="2635479" cy="1323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disable ints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sleep</a:t>
              </a:r>
            </a:p>
          </p:txBody>
        </p:sp>
        <p:sp>
          <p:nvSpPr>
            <p:cNvPr id="83982" name="Rectangle 8">
              <a:extLst>
                <a:ext uri="{FF2B5EF4-FFF2-40B4-BE49-F238E27FC236}">
                  <a16:creationId xmlns:a16="http://schemas.microsoft.com/office/drawing/2014/main" id="{6D61AEB9-917F-4181-6D44-C62C1E58E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6700" y="6280150"/>
              <a:ext cx="2971800" cy="1384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return enable ints</a:t>
              </a:r>
            </a:p>
          </p:txBody>
        </p:sp>
        <p:sp>
          <p:nvSpPr>
            <p:cNvPr id="83983" name="Line 9">
              <a:extLst>
                <a:ext uri="{FF2B5EF4-FFF2-40B4-BE49-F238E27FC236}">
                  <a16:creationId xmlns:a16="http://schemas.microsoft.com/office/drawing/2014/main" id="{366BEF1B-CD3F-5824-E519-D1EBFEAF69D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8051800" y="6629400"/>
              <a:ext cx="1917700" cy="622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83984" name="Line 10">
              <a:extLst>
                <a:ext uri="{FF2B5EF4-FFF2-40B4-BE49-F238E27FC236}">
                  <a16:creationId xmlns:a16="http://schemas.microsoft.com/office/drawing/2014/main" id="{779B057F-71E7-79B8-4C1D-013CFAF558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2600" y="2743200"/>
              <a:ext cx="0" cy="685800"/>
            </a:xfrm>
            <a:prstGeom prst="line">
              <a:avLst/>
            </a:prstGeom>
            <a:noFill/>
            <a:ln w="1524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83985" name="Line 12">
              <a:extLst>
                <a:ext uri="{FF2B5EF4-FFF2-40B4-BE49-F238E27FC236}">
                  <a16:creationId xmlns:a16="http://schemas.microsoft.com/office/drawing/2014/main" id="{BEE12926-F681-F385-AB9C-4BCB389F2E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18900" y="5118100"/>
              <a:ext cx="0" cy="685800"/>
            </a:xfrm>
            <a:prstGeom prst="line">
              <a:avLst/>
            </a:prstGeom>
            <a:noFill/>
            <a:ln w="1524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83986" name="Line 13">
              <a:extLst>
                <a:ext uri="{FF2B5EF4-FFF2-40B4-BE49-F238E27FC236}">
                  <a16:creationId xmlns:a16="http://schemas.microsoft.com/office/drawing/2014/main" id="{0B1FACD3-A24B-3515-7140-3D8BEA71DB8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8382000" y="3987800"/>
              <a:ext cx="163830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83987" name="Rectangle 14">
              <a:extLst>
                <a:ext uri="{FF2B5EF4-FFF2-40B4-BE49-F238E27FC236}">
                  <a16:creationId xmlns:a16="http://schemas.microsoft.com/office/drawing/2014/main" id="{B6A7011E-32DF-2D8B-41D8-F2E1535BBCA1}"/>
                </a:ext>
              </a:extLst>
            </p:cNvPr>
            <p:cNvSpPr>
              <a:spLocks/>
            </p:cNvSpPr>
            <p:nvPr/>
          </p:nvSpPr>
          <p:spPr bwMode="auto">
            <a:xfrm rot="885977">
              <a:off x="8617576" y="4172520"/>
              <a:ext cx="927435" cy="646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77" b="0">
                  <a:latin typeface="Helvetica Neue Light" charset="0"/>
                </a:rPr>
                <a:t>context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77" b="0">
                  <a:latin typeface="Helvetica Neue Light" charset="0"/>
                </a:rPr>
                <a:t>switch</a:t>
              </a:r>
            </a:p>
          </p:txBody>
        </p:sp>
        <p:sp>
          <p:nvSpPr>
            <p:cNvPr id="83988" name="Rectangle 15">
              <a:extLst>
                <a:ext uri="{FF2B5EF4-FFF2-40B4-BE49-F238E27FC236}">
                  <a16:creationId xmlns:a16="http://schemas.microsoft.com/office/drawing/2014/main" id="{66CEFA4E-9E5C-3CF7-127F-F31978362FBB}"/>
                </a:ext>
              </a:extLst>
            </p:cNvPr>
            <p:cNvSpPr>
              <a:spLocks/>
            </p:cNvSpPr>
            <p:nvPr/>
          </p:nvSpPr>
          <p:spPr bwMode="auto">
            <a:xfrm rot="20578922">
              <a:off x="8735052" y="6901433"/>
              <a:ext cx="927435" cy="646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77" b="0">
                  <a:latin typeface="Helvetica Neue Light" charset="0"/>
                </a:rPr>
                <a:t>context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77" b="0">
                  <a:latin typeface="Helvetica Neue Light" charset="0"/>
                </a:rPr>
                <a:t>switch</a:t>
              </a:r>
            </a:p>
          </p:txBody>
        </p:sp>
      </p:grpSp>
      <p:sp>
        <p:nvSpPr>
          <p:cNvPr id="83976" name="Rectangle 6">
            <a:extLst>
              <a:ext uri="{FF2B5EF4-FFF2-40B4-BE49-F238E27FC236}">
                <a16:creationId xmlns:a16="http://schemas.microsoft.com/office/drawing/2014/main" id="{C6CBBB57-F0D1-FB74-435F-8DC2975DDB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D36B43-E399-472B-A8DC-11E1CFB7F683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>
            <a:extLst>
              <a:ext uri="{FF2B5EF4-FFF2-40B4-BE49-F238E27FC236}">
                <a16:creationId xmlns:a16="http://schemas.microsoft.com/office/drawing/2014/main" id="{40E23C17-3A18-AAE3-1A48-C3ECAA5D05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Disabling Interrupts</a:t>
            </a:r>
          </a:p>
        </p:txBody>
      </p:sp>
      <p:sp>
        <p:nvSpPr>
          <p:cNvPr id="84995" name="Content Placeholder 2">
            <a:extLst>
              <a:ext uri="{FF2B5EF4-FFF2-40B4-BE49-F238E27FC236}">
                <a16:creationId xmlns:a16="http://schemas.microsoft.com/office/drawing/2014/main" id="{D860D593-DF2F-4BF6-BD4C-CFC25B4865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What about disabling interrupts on multicore?</a:t>
            </a:r>
          </a:p>
          <a:p>
            <a:r>
              <a:rPr lang="en-US" altLang="en-US"/>
              <a:t>Never execute a blocking call while interrupts are disabled</a:t>
            </a:r>
          </a:p>
          <a:p>
            <a:r>
              <a:rPr lang="en-US" altLang="en-US"/>
              <a:t>Would you implement P() by simply disable interrupts, and V() by enabling interrupts?  Why or why not?</a:t>
            </a:r>
          </a:p>
          <a:p>
            <a:pPr lvl="1"/>
            <a:r>
              <a:rPr lang="en-US" altLang="en-US"/>
              <a:t>If not, how might you use interrupts to implement P and V instead?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592B9C60-13A2-3FF3-4CFD-5EED58CC84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239498" y="6356350"/>
            <a:ext cx="51547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8E3493-6B49-48C1-8044-F103A1A150AE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6" b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>
            <a:extLst>
              <a:ext uri="{FF2B5EF4-FFF2-40B4-BE49-F238E27FC236}">
                <a16:creationId xmlns:a16="http://schemas.microsoft.com/office/drawing/2014/main" id="{DC513797-D56F-448B-1402-EB138FFE4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0474" y="554831"/>
            <a:ext cx="7773293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Atomic Read-Modify-Write Instruction</a:t>
            </a: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475FB096-5103-CBAD-33C1-1A08B44536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0474" y="1816150"/>
            <a:ext cx="7773293" cy="4114354"/>
          </a:xfrm>
        </p:spPr>
        <p:txBody>
          <a:bodyPr/>
          <a:lstStyle/>
          <a:p>
            <a:pPr eaLnBrk="1" hangingPunct="1"/>
            <a:r>
              <a:rPr lang="en-US" altLang="en-US" sz="2531"/>
              <a:t>Problems with interrupt solution</a:t>
            </a:r>
          </a:p>
          <a:p>
            <a:pPr marL="498929" lvl="1">
              <a:spcBef>
                <a:spcPts val="492"/>
              </a:spcBef>
            </a:pPr>
            <a:r>
              <a:rPr lang="en-US" altLang="en-US" sz="2531"/>
              <a:t>Can’t give lock implementation to users</a:t>
            </a:r>
          </a:p>
          <a:p>
            <a:pPr marL="498929" lvl="1">
              <a:spcBef>
                <a:spcPts val="492"/>
              </a:spcBef>
            </a:pPr>
            <a:r>
              <a:rPr lang="en-US" altLang="en-US" sz="2531"/>
              <a:t>Doesn’t work well on multiprocessor</a:t>
            </a:r>
          </a:p>
          <a:p>
            <a:pPr marL="811457" lvl="2">
              <a:spcBef>
                <a:spcPts val="492"/>
              </a:spcBef>
            </a:pPr>
            <a:r>
              <a:rPr lang="en-US" altLang="en-US" sz="2250"/>
              <a:t>Disabling interrupts on all processors requires messages and can be time consuming</a:t>
            </a:r>
          </a:p>
          <a:p>
            <a:pPr marL="498929" lvl="1">
              <a:spcBef>
                <a:spcPts val="492"/>
              </a:spcBef>
            </a:pPr>
            <a:r>
              <a:rPr lang="en-US" altLang="en-US" sz="2531"/>
              <a:t>Atomic instruction sequences</a:t>
            </a:r>
          </a:p>
          <a:p>
            <a:pPr marL="811457" lvl="2">
              <a:spcBef>
                <a:spcPts val="492"/>
              </a:spcBef>
            </a:pPr>
            <a:r>
              <a:rPr lang="en-US" altLang="en-US" sz="2250"/>
              <a:t>Read a value from memory and write a new value atomically</a:t>
            </a:r>
          </a:p>
          <a:p>
            <a:pPr marL="811457" lvl="2">
              <a:spcBef>
                <a:spcPts val="492"/>
              </a:spcBef>
            </a:pPr>
            <a:r>
              <a:rPr lang="en-US" altLang="en-US" sz="2250"/>
              <a:t>Hardware responsible</a:t>
            </a:r>
          </a:p>
          <a:p>
            <a:pPr marL="811457" lvl="2">
              <a:spcBef>
                <a:spcPts val="492"/>
              </a:spcBef>
            </a:pPr>
            <a:r>
              <a:rPr lang="en-US" altLang="en-US" sz="2250"/>
              <a:t>Can be used on both uniprocessors and multiprocessors</a:t>
            </a:r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7D08C474-825C-77BB-C0B8-13E96E34C0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BD0A38-732C-4899-AFF3-3FBE7A242643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>
            <a:extLst>
              <a:ext uri="{FF2B5EF4-FFF2-40B4-BE49-F238E27FC236}">
                <a16:creationId xmlns:a16="http://schemas.microsoft.com/office/drawing/2014/main" id="{D716DD6E-FCA7-678B-2DA8-207C164F9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67"/>
              <a:t>Atomic Read-Modify-Write Instruction</a:t>
            </a: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2C7D6E7C-F1FE-1A80-A29A-52E3930CA9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test&amp;set(&amp;address): most architectures</a:t>
            </a:r>
          </a:p>
          <a:p>
            <a:pPr marL="498929" lvl="1"/>
            <a:r>
              <a:rPr lang="en-US" altLang="en-US"/>
              <a:t>sets M[address] to 1 and returns original value</a:t>
            </a:r>
          </a:p>
          <a:p>
            <a:pPr eaLnBrk="1" hangingPunct="1"/>
            <a:r>
              <a:rPr lang="en-US" altLang="en-US"/>
              <a:t>swap (&amp;address, register): x86</a:t>
            </a:r>
          </a:p>
          <a:p>
            <a:pPr marL="498929" lvl="1"/>
            <a:r>
              <a:rPr lang="en-US" altLang="en-US"/>
              <a:t>swaps the values of address and registers</a:t>
            </a:r>
          </a:p>
          <a:p>
            <a:pPr eaLnBrk="1" hangingPunct="1"/>
            <a:r>
              <a:rPr lang="en-US" altLang="en-US"/>
              <a:t>compare&amp;swap(&amp;address, reg1, reg2): 68000</a:t>
            </a:r>
          </a:p>
          <a:p>
            <a:pPr marL="498929" lvl="1"/>
            <a:r>
              <a:rPr lang="en-US" altLang="en-US"/>
              <a:t>If M[address]==reg1 sets M[address]=reg2 and returns success, otherwise returns failure</a:t>
            </a:r>
          </a:p>
        </p:txBody>
      </p:sp>
      <p:sp>
        <p:nvSpPr>
          <p:cNvPr id="87046" name="Rectangle 6">
            <a:extLst>
              <a:ext uri="{FF2B5EF4-FFF2-40B4-BE49-F238E27FC236}">
                <a16:creationId xmlns:a16="http://schemas.microsoft.com/office/drawing/2014/main" id="{47739730-D4A4-86A1-AB9B-03BA5815F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CB5442-7DB9-43C2-92B8-017BD074CCE3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>
            <a:extLst>
              <a:ext uri="{FF2B5EF4-FFF2-40B4-BE49-F238E27FC236}">
                <a16:creationId xmlns:a16="http://schemas.microsoft.com/office/drawing/2014/main" id="{C706922A-CB87-8944-3A7E-875AFFBDF1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3914" y="206177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Locks with </a:t>
            </a:r>
            <a:r>
              <a:rPr lang="en-US" altLang="en-US" dirty="0" err="1"/>
              <a:t>test&amp;set</a:t>
            </a:r>
            <a:endParaRPr lang="en-US" altLang="en-US" dirty="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4571CD34-ECCE-97D1-5130-9F8357540D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0608" y="5609987"/>
            <a:ext cx="7715250" cy="1553766"/>
          </a:xfrm>
        </p:spPr>
        <p:txBody>
          <a:bodyPr/>
          <a:lstStyle/>
          <a:p>
            <a:pPr eaLnBrk="1" hangingPunct="1"/>
            <a:r>
              <a:rPr lang="en-US" altLang="en-US" dirty="0"/>
              <a:t>Problem: Busy-Waiting</a:t>
            </a:r>
          </a:p>
        </p:txBody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31690018-82FB-F046-D0EB-188B9E23A0A1}"/>
              </a:ext>
            </a:extLst>
          </p:cNvPr>
          <p:cNvSpPr>
            <a:spLocks/>
          </p:cNvSpPr>
          <p:nvPr/>
        </p:nvSpPr>
        <p:spPr bwMode="auto">
          <a:xfrm>
            <a:off x="2062905" y="2431018"/>
            <a:ext cx="5313164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int val = 0;</a:t>
            </a:r>
            <a:b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</a:br>
            <a:endParaRPr lang="en-US" altLang="en-US" sz="3023" b="0">
              <a:latin typeface="Courier New" panose="02070309020205020404" pitchFamily="49" charset="0"/>
              <a:sym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Acquire(){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 while (test&amp;set(val));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  <a:b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</a:br>
            <a:endParaRPr lang="en-US" altLang="en-US" sz="3023" b="0">
              <a:latin typeface="Courier New" panose="02070309020205020404" pitchFamily="49" charset="0"/>
              <a:sym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Release(){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 val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</a:p>
        </p:txBody>
      </p:sp>
      <p:sp>
        <p:nvSpPr>
          <p:cNvPr id="88071" name="Rectangle 6">
            <a:extLst>
              <a:ext uri="{FF2B5EF4-FFF2-40B4-BE49-F238E27FC236}">
                <a16:creationId xmlns:a16="http://schemas.microsoft.com/office/drawing/2014/main" id="{EC14C291-20BD-2EEB-7221-34C91B2B7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61DD6F-5975-41D9-998F-0A8F319E4DDF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>
            <a:extLst>
              <a:ext uri="{FF2B5EF4-FFF2-40B4-BE49-F238E27FC236}">
                <a16:creationId xmlns:a16="http://schemas.microsoft.com/office/drawing/2014/main" id="{9E531046-70FB-746D-8B34-5C9CA5257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test&amp;set: Solution 1</a:t>
            </a: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505D30B7-AA14-2D5E-8EC1-DB0C825FAC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</a:t>
            </a:r>
          </a:p>
          <a:p>
            <a:pPr marL="498929" lvl="1">
              <a:spcBef>
                <a:spcPts val="281"/>
              </a:spcBef>
            </a:pPr>
            <a:r>
              <a:rPr lang="en-US" altLang="en-US"/>
              <a:t>Machine can receive interrupts</a:t>
            </a:r>
          </a:p>
          <a:p>
            <a:pPr marL="498929" lvl="1">
              <a:spcBef>
                <a:spcPts val="281"/>
              </a:spcBef>
            </a:pPr>
            <a:r>
              <a:rPr lang="en-US" altLang="en-US"/>
              <a:t>User code can use this lock</a:t>
            </a:r>
          </a:p>
          <a:p>
            <a:pPr marL="498929" lvl="1">
              <a:spcBef>
                <a:spcPts val="281"/>
              </a:spcBef>
            </a:pPr>
            <a:r>
              <a:rPr lang="en-US" altLang="en-US"/>
              <a:t>Works on a multiprocessor</a:t>
            </a:r>
          </a:p>
          <a:p>
            <a:pPr>
              <a:spcBef>
                <a:spcPts val="281"/>
              </a:spcBef>
            </a:pPr>
            <a:r>
              <a:rPr lang="en-US" altLang="en-US"/>
              <a:t>Con</a:t>
            </a:r>
          </a:p>
          <a:p>
            <a:pPr marL="498929" lvl="1">
              <a:spcBef>
                <a:spcPts val="281"/>
              </a:spcBef>
            </a:pPr>
            <a:r>
              <a:rPr lang="en-US" altLang="en-US"/>
              <a:t>Very inefficient</a:t>
            </a:r>
          </a:p>
          <a:p>
            <a:pPr marL="498929" lvl="1">
              <a:spcBef>
                <a:spcPts val="281"/>
              </a:spcBef>
            </a:pPr>
            <a:r>
              <a:rPr lang="en-US" altLang="en-US"/>
              <a:t>Priority Inversion</a:t>
            </a:r>
          </a:p>
          <a:p>
            <a:pPr marL="811457" lvl="2">
              <a:spcBef>
                <a:spcPts val="281"/>
              </a:spcBef>
            </a:pPr>
            <a:r>
              <a:rPr lang="en-US" altLang="en-US"/>
              <a:t>If busy thread has higher priority than then one holding the lock we get no progress</a:t>
            </a:r>
          </a:p>
        </p:txBody>
      </p:sp>
      <p:sp>
        <p:nvSpPr>
          <p:cNvPr id="89094" name="Rectangle 6">
            <a:extLst>
              <a:ext uri="{FF2B5EF4-FFF2-40B4-BE49-F238E27FC236}">
                <a16:creationId xmlns:a16="http://schemas.microsoft.com/office/drawing/2014/main" id="{59FD711B-2DD5-5E80-7BB8-97F124F2E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A9FAE3-D714-4CAB-978C-218FDEE8C731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>
            <a:extLst>
              <a:ext uri="{FF2B5EF4-FFF2-40B4-BE49-F238E27FC236}">
                <a16:creationId xmlns:a16="http://schemas.microsoft.com/office/drawing/2014/main" id="{A65F7F14-F66D-373C-ADC2-F087772BF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267891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test&amp;set: Better Solution</a:t>
            </a: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8C7D4904-39E7-AD20-96A2-A4508411E7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5411390"/>
            <a:ext cx="8036719" cy="1500188"/>
          </a:xfrm>
        </p:spPr>
        <p:txBody>
          <a:bodyPr/>
          <a:lstStyle/>
          <a:p>
            <a:pPr eaLnBrk="1" hangingPunct="1"/>
            <a:r>
              <a:rPr lang="en-US" altLang="en-US"/>
              <a:t>Can minimize busy-waiting: similar to minimizing interrupts</a:t>
            </a:r>
          </a:p>
          <a:p>
            <a:pPr eaLnBrk="1" hangingPunct="1"/>
            <a:r>
              <a:rPr lang="en-US" altLang="en-US"/>
              <a:t>NOTE: Sleep has to reset guard variable</a:t>
            </a:r>
          </a:p>
        </p:txBody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7BF13036-55B1-9EE9-F4CC-45D6645C4CAD}"/>
              </a:ext>
            </a:extLst>
          </p:cNvPr>
          <p:cNvSpPr>
            <a:spLocks/>
          </p:cNvSpPr>
          <p:nvPr/>
        </p:nvSpPr>
        <p:spPr bwMode="auto">
          <a:xfrm>
            <a:off x="2149079" y="2058474"/>
            <a:ext cx="3885679" cy="324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684213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Acquire(){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 while(test&amp;set(guard));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 if(val == BUSY){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wait thread;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sleep &amp; guard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 }else{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val = BUSY;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guard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</a:p>
        </p:txBody>
      </p:sp>
      <p:sp>
        <p:nvSpPr>
          <p:cNvPr id="90117" name="Rectangle 4">
            <a:extLst>
              <a:ext uri="{FF2B5EF4-FFF2-40B4-BE49-F238E27FC236}">
                <a16:creationId xmlns:a16="http://schemas.microsoft.com/office/drawing/2014/main" id="{599F57A0-C32D-108E-830F-DD50500EBF31}"/>
              </a:ext>
            </a:extLst>
          </p:cNvPr>
          <p:cNvSpPr>
            <a:spLocks/>
          </p:cNvSpPr>
          <p:nvPr/>
        </p:nvSpPr>
        <p:spPr bwMode="auto">
          <a:xfrm>
            <a:off x="6265664" y="1946672"/>
            <a:ext cx="4652367" cy="3107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684213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Release(){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 while(test&amp;set(guard));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 if(anyone waiting){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get thread;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place on ready;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 }else{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val = FREE;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 guard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}</a:t>
            </a:r>
          </a:p>
        </p:txBody>
      </p:sp>
      <p:sp>
        <p:nvSpPr>
          <p:cNvPr id="90118" name="Rectangle 5">
            <a:extLst>
              <a:ext uri="{FF2B5EF4-FFF2-40B4-BE49-F238E27FC236}">
                <a16:creationId xmlns:a16="http://schemas.microsoft.com/office/drawing/2014/main" id="{A48A607D-BBD7-10AD-19BA-D92941E77E39}"/>
              </a:ext>
            </a:extLst>
          </p:cNvPr>
          <p:cNvSpPr>
            <a:spLocks/>
          </p:cNvSpPr>
          <p:nvPr/>
        </p:nvSpPr>
        <p:spPr bwMode="auto">
          <a:xfrm>
            <a:off x="2149078" y="1125623"/>
            <a:ext cx="2428550" cy="64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int guard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9" b="0">
                <a:latin typeface="Courier New" panose="02070309020205020404" pitchFamily="49" charset="0"/>
                <a:sym typeface="Courier New" panose="02070309020205020404" pitchFamily="49" charset="0"/>
              </a:rPr>
              <a:t>int val = FREE;</a:t>
            </a:r>
          </a:p>
        </p:txBody>
      </p:sp>
      <p:sp>
        <p:nvSpPr>
          <p:cNvPr id="90121" name="Rectangle 6">
            <a:extLst>
              <a:ext uri="{FF2B5EF4-FFF2-40B4-BE49-F238E27FC236}">
                <a16:creationId xmlns:a16="http://schemas.microsoft.com/office/drawing/2014/main" id="{D08EC2EA-DF13-B833-362C-C578FD3C05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4F6076-0A71-49A0-A2A4-98791B198B1C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F920D5AC-74DE-DF49-6283-A39ED94D2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375047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Concurrency Issues</a:t>
            </a: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C2C934AE-6329-CA48-03B0-5159E03B51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1393031"/>
            <a:ext cx="3804047" cy="4697016"/>
          </a:xfrm>
        </p:spPr>
        <p:txBody>
          <a:bodyPr/>
          <a:lstStyle/>
          <a:p>
            <a:pPr eaLnBrk="1" hangingPunct="1"/>
            <a:r>
              <a:rPr lang="en-US" altLang="en-US" sz="2180"/>
              <a:t>Access to resources</a:t>
            </a:r>
          </a:p>
          <a:p>
            <a:pPr marL="498929" lvl="1">
              <a:spcBef>
                <a:spcPts val="1195"/>
              </a:spcBef>
            </a:pPr>
            <a:r>
              <a:rPr lang="en-US" altLang="en-US" sz="2180"/>
              <a:t>CPU, Memory, I/O</a:t>
            </a:r>
          </a:p>
          <a:p>
            <a:pPr>
              <a:spcBef>
                <a:spcPts val="1195"/>
              </a:spcBef>
            </a:pPr>
            <a:r>
              <a:rPr lang="en-US" altLang="en-US" sz="2180"/>
              <a:t>OS in charge of coordination</a:t>
            </a:r>
          </a:p>
          <a:p>
            <a:pPr>
              <a:spcBef>
                <a:spcPts val="1195"/>
              </a:spcBef>
            </a:pPr>
            <a:r>
              <a:rPr lang="en-US" altLang="en-US" sz="2180"/>
              <a:t>HOW???</a:t>
            </a:r>
          </a:p>
        </p:txBody>
      </p:sp>
      <p:sp>
        <p:nvSpPr>
          <p:cNvPr id="24580" name="AutoShape 3">
            <a:extLst>
              <a:ext uri="{FF2B5EF4-FFF2-40B4-BE49-F238E27FC236}">
                <a16:creationId xmlns:a16="http://schemas.microsoft.com/office/drawing/2014/main" id="{60153439-F962-9C4D-1D84-DC378030D431}"/>
              </a:ext>
            </a:extLst>
          </p:cNvPr>
          <p:cNvSpPr>
            <a:spLocks/>
          </p:cNvSpPr>
          <p:nvPr/>
        </p:nvSpPr>
        <p:spPr bwMode="auto">
          <a:xfrm>
            <a:off x="7944445" y="3321844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CPU</a:t>
            </a:r>
          </a:p>
        </p:txBody>
      </p:sp>
      <p:sp>
        <p:nvSpPr>
          <p:cNvPr id="24581" name="AutoShape 4">
            <a:extLst>
              <a:ext uri="{FF2B5EF4-FFF2-40B4-BE49-F238E27FC236}">
                <a16:creationId xmlns:a16="http://schemas.microsoft.com/office/drawing/2014/main" id="{A54206B1-C619-B000-5609-FC5A3482B6A9}"/>
              </a:ext>
            </a:extLst>
          </p:cNvPr>
          <p:cNvSpPr>
            <a:spLocks/>
          </p:cNvSpPr>
          <p:nvPr/>
        </p:nvSpPr>
        <p:spPr bwMode="auto">
          <a:xfrm>
            <a:off x="8935641" y="2607469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MEM</a:t>
            </a:r>
          </a:p>
        </p:txBody>
      </p:sp>
      <p:sp>
        <p:nvSpPr>
          <p:cNvPr id="24582" name="AutoShape 5">
            <a:extLst>
              <a:ext uri="{FF2B5EF4-FFF2-40B4-BE49-F238E27FC236}">
                <a16:creationId xmlns:a16="http://schemas.microsoft.com/office/drawing/2014/main" id="{4F196B2F-9E4C-C11B-3ECA-1885A718826B}"/>
              </a:ext>
            </a:extLst>
          </p:cNvPr>
          <p:cNvSpPr>
            <a:spLocks/>
          </p:cNvSpPr>
          <p:nvPr/>
        </p:nvSpPr>
        <p:spPr bwMode="auto">
          <a:xfrm>
            <a:off x="6944320" y="4232672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I/O</a:t>
            </a:r>
            <a:r>
              <a:rPr lang="en-US" altLang="en-US" sz="2531" b="0" baseline="-6000">
                <a:latin typeface="Helvetica Neue Light" charset="0"/>
              </a:rPr>
              <a:t>2</a:t>
            </a:r>
          </a:p>
        </p:txBody>
      </p:sp>
      <p:sp>
        <p:nvSpPr>
          <p:cNvPr id="24583" name="AutoShape 6">
            <a:extLst>
              <a:ext uri="{FF2B5EF4-FFF2-40B4-BE49-F238E27FC236}">
                <a16:creationId xmlns:a16="http://schemas.microsoft.com/office/drawing/2014/main" id="{DC0EC540-FC48-A632-ED6B-09A8BFF5FE15}"/>
              </a:ext>
            </a:extLst>
          </p:cNvPr>
          <p:cNvSpPr>
            <a:spLocks/>
          </p:cNvSpPr>
          <p:nvPr/>
        </p:nvSpPr>
        <p:spPr bwMode="auto">
          <a:xfrm>
            <a:off x="8935641" y="4232672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I/O</a:t>
            </a:r>
            <a:r>
              <a:rPr lang="en-US" altLang="en-US" sz="2531" b="0" baseline="-6000">
                <a:latin typeface="Helvetica Neue Light" charset="0"/>
              </a:rPr>
              <a:t>3</a:t>
            </a:r>
          </a:p>
        </p:txBody>
      </p:sp>
      <p:sp>
        <p:nvSpPr>
          <p:cNvPr id="24584" name="AutoShape 7">
            <a:extLst>
              <a:ext uri="{FF2B5EF4-FFF2-40B4-BE49-F238E27FC236}">
                <a16:creationId xmlns:a16="http://schemas.microsoft.com/office/drawing/2014/main" id="{5B4F178E-D45C-C544-F8B0-8851C7513FEE}"/>
              </a:ext>
            </a:extLst>
          </p:cNvPr>
          <p:cNvSpPr>
            <a:spLocks/>
          </p:cNvSpPr>
          <p:nvPr/>
        </p:nvSpPr>
        <p:spPr bwMode="auto">
          <a:xfrm>
            <a:off x="6944320" y="2607469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I/O</a:t>
            </a:r>
            <a:r>
              <a:rPr lang="en-US" altLang="en-US" sz="2531" b="0" baseline="-6000">
                <a:latin typeface="Helvetica Neue Light" charset="0"/>
              </a:rPr>
              <a:t>1</a:t>
            </a:r>
          </a:p>
        </p:txBody>
      </p:sp>
      <p:sp>
        <p:nvSpPr>
          <p:cNvPr id="24585" name="Oval 8">
            <a:extLst>
              <a:ext uri="{FF2B5EF4-FFF2-40B4-BE49-F238E27FC236}">
                <a16:creationId xmlns:a16="http://schemas.microsoft.com/office/drawing/2014/main" id="{B960B6EA-06CF-28E3-3D6C-8249277FFAEB}"/>
              </a:ext>
            </a:extLst>
          </p:cNvPr>
          <p:cNvSpPr>
            <a:spLocks/>
          </p:cNvSpPr>
          <p:nvPr/>
        </p:nvSpPr>
        <p:spPr bwMode="auto">
          <a:xfrm>
            <a:off x="7694414" y="1562695"/>
            <a:ext cx="571500" cy="571500"/>
          </a:xfrm>
          <a:prstGeom prst="ellipse">
            <a:avLst/>
          </a:prstGeom>
          <a:gradFill rotWithShape="0">
            <a:gsLst>
              <a:gs pos="0">
                <a:srgbClr val="05E500">
                  <a:alpha val="75000"/>
                </a:srgbClr>
              </a:gs>
              <a:gs pos="100000">
                <a:srgbClr val="05E500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20" b="0">
                <a:latin typeface="Helvetica Neue Light" charset="0"/>
              </a:rPr>
              <a:t>P</a:t>
            </a:r>
            <a:r>
              <a:rPr lang="en-US" altLang="en-US" sz="2320" b="0" baseline="-6000">
                <a:latin typeface="Helvetica Neue Light" charset="0"/>
              </a:rPr>
              <a:t>1</a:t>
            </a:r>
          </a:p>
        </p:txBody>
      </p:sp>
      <p:sp>
        <p:nvSpPr>
          <p:cNvPr id="24586" name="Oval 9">
            <a:extLst>
              <a:ext uri="{FF2B5EF4-FFF2-40B4-BE49-F238E27FC236}">
                <a16:creationId xmlns:a16="http://schemas.microsoft.com/office/drawing/2014/main" id="{E299C0B7-DE8B-CCA6-348C-A03085E882CE}"/>
              </a:ext>
            </a:extLst>
          </p:cNvPr>
          <p:cNvSpPr>
            <a:spLocks/>
          </p:cNvSpPr>
          <p:nvPr/>
        </p:nvSpPr>
        <p:spPr bwMode="auto">
          <a:xfrm>
            <a:off x="9123164" y="1348383"/>
            <a:ext cx="571500" cy="571500"/>
          </a:xfrm>
          <a:prstGeom prst="ellipse">
            <a:avLst/>
          </a:prstGeom>
          <a:gradFill rotWithShape="0">
            <a:gsLst>
              <a:gs pos="0">
                <a:srgbClr val="05E500">
                  <a:alpha val="75000"/>
                </a:srgbClr>
              </a:gs>
              <a:gs pos="100000">
                <a:srgbClr val="05E500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20" b="0">
                <a:latin typeface="Helvetica Neue Light" charset="0"/>
              </a:rPr>
              <a:t>P</a:t>
            </a:r>
            <a:r>
              <a:rPr lang="en-US" altLang="en-US" sz="2320" b="0" baseline="-6000">
                <a:latin typeface="Helvetica Neue Light" charset="0"/>
              </a:rPr>
              <a:t>2</a:t>
            </a:r>
          </a:p>
        </p:txBody>
      </p:sp>
      <p:sp>
        <p:nvSpPr>
          <p:cNvPr id="24587" name="Oval 10">
            <a:extLst>
              <a:ext uri="{FF2B5EF4-FFF2-40B4-BE49-F238E27FC236}">
                <a16:creationId xmlns:a16="http://schemas.microsoft.com/office/drawing/2014/main" id="{8D7B5335-1ABD-7E9C-52C0-5EA4F852F2BF}"/>
              </a:ext>
            </a:extLst>
          </p:cNvPr>
          <p:cNvSpPr>
            <a:spLocks/>
          </p:cNvSpPr>
          <p:nvPr/>
        </p:nvSpPr>
        <p:spPr bwMode="auto">
          <a:xfrm>
            <a:off x="7694414" y="5241727"/>
            <a:ext cx="571500" cy="571500"/>
          </a:xfrm>
          <a:prstGeom prst="ellipse">
            <a:avLst/>
          </a:prstGeom>
          <a:gradFill rotWithShape="0">
            <a:gsLst>
              <a:gs pos="0">
                <a:srgbClr val="05E500">
                  <a:alpha val="75000"/>
                </a:srgbClr>
              </a:gs>
              <a:gs pos="100000">
                <a:srgbClr val="05E500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20" b="0">
                <a:latin typeface="Helvetica Neue Light" charset="0"/>
              </a:rPr>
              <a:t>P</a:t>
            </a:r>
            <a:r>
              <a:rPr lang="en-US" altLang="en-US" sz="2320" b="0" baseline="-6000">
                <a:latin typeface="Helvetica Neue Light" charset="0"/>
              </a:rPr>
              <a:t>3</a:t>
            </a:r>
          </a:p>
        </p:txBody>
      </p:sp>
      <p:sp>
        <p:nvSpPr>
          <p:cNvPr id="24588" name="Oval 11">
            <a:extLst>
              <a:ext uri="{FF2B5EF4-FFF2-40B4-BE49-F238E27FC236}">
                <a16:creationId xmlns:a16="http://schemas.microsoft.com/office/drawing/2014/main" id="{5D435528-B732-17A2-A2F5-05FF848C25B3}"/>
              </a:ext>
            </a:extLst>
          </p:cNvPr>
          <p:cNvSpPr>
            <a:spLocks/>
          </p:cNvSpPr>
          <p:nvPr/>
        </p:nvSpPr>
        <p:spPr bwMode="auto">
          <a:xfrm>
            <a:off x="8533805" y="5241727"/>
            <a:ext cx="571500" cy="571500"/>
          </a:xfrm>
          <a:prstGeom prst="ellipse">
            <a:avLst/>
          </a:prstGeom>
          <a:gradFill rotWithShape="0">
            <a:gsLst>
              <a:gs pos="0">
                <a:srgbClr val="05E500">
                  <a:alpha val="75000"/>
                </a:srgbClr>
              </a:gs>
              <a:gs pos="100000">
                <a:srgbClr val="05E500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20" b="0">
                <a:latin typeface="Helvetica Neue Light" charset="0"/>
              </a:rPr>
              <a:t>P</a:t>
            </a:r>
            <a:r>
              <a:rPr lang="en-US" altLang="en-US" sz="2320" b="0" baseline="-6000">
                <a:latin typeface="Helvetica Neue Light" charset="0"/>
              </a:rPr>
              <a:t>4</a:t>
            </a:r>
          </a:p>
        </p:txBody>
      </p:sp>
      <p:sp>
        <p:nvSpPr>
          <p:cNvPr id="24589" name="Line 12">
            <a:extLst>
              <a:ext uri="{FF2B5EF4-FFF2-40B4-BE49-F238E27FC236}">
                <a16:creationId xmlns:a16="http://schemas.microsoft.com/office/drawing/2014/main" id="{860CACE3-BF0E-1F7F-C19D-5AFCC97D9084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7542609" y="2116336"/>
            <a:ext cx="294680" cy="49113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4590" name="Line 13">
            <a:extLst>
              <a:ext uri="{FF2B5EF4-FFF2-40B4-BE49-F238E27FC236}">
                <a16:creationId xmlns:a16="http://schemas.microsoft.com/office/drawing/2014/main" id="{588B2E43-5874-2105-DD97-DE0961ACE06A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8123039" y="2116336"/>
            <a:ext cx="160734" cy="118764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4591" name="Line 14">
            <a:extLst>
              <a:ext uri="{FF2B5EF4-FFF2-40B4-BE49-F238E27FC236}">
                <a16:creationId xmlns:a16="http://schemas.microsoft.com/office/drawing/2014/main" id="{6A09706E-2A6D-54D4-56B5-C9AC53B8E7B6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8265914" y="1902024"/>
            <a:ext cx="696516" cy="73223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4592" name="Line 15">
            <a:extLst>
              <a:ext uri="{FF2B5EF4-FFF2-40B4-BE49-F238E27FC236}">
                <a16:creationId xmlns:a16="http://schemas.microsoft.com/office/drawing/2014/main" id="{62B9E445-828C-FE65-BFC8-5DEB3840FBA3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8426648" y="1875235"/>
            <a:ext cx="776883" cy="141982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4593" name="Line 16">
            <a:extLst>
              <a:ext uri="{FF2B5EF4-FFF2-40B4-BE49-F238E27FC236}">
                <a16:creationId xmlns:a16="http://schemas.microsoft.com/office/drawing/2014/main" id="{E428539B-6FF0-B0A4-E6DA-18756B45ECD3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9408914" y="1910953"/>
            <a:ext cx="17859" cy="68758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4594" name="Line 17">
            <a:extLst>
              <a:ext uri="{FF2B5EF4-FFF2-40B4-BE49-F238E27FC236}">
                <a16:creationId xmlns:a16="http://schemas.microsoft.com/office/drawing/2014/main" id="{B7D87B77-7129-594D-B13E-D2C0D43735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89219" y="4848820"/>
            <a:ext cx="107156" cy="428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4595" name="Line 18">
            <a:extLst>
              <a:ext uri="{FF2B5EF4-FFF2-40B4-BE49-F238E27FC236}">
                <a16:creationId xmlns:a16="http://schemas.microsoft.com/office/drawing/2014/main" id="{598F0C5D-1DD7-4D49-92DB-8C726352BC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49891" y="3902273"/>
            <a:ext cx="26789" cy="14108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4596" name="Line 19">
            <a:extLst>
              <a:ext uri="{FF2B5EF4-FFF2-40B4-BE49-F238E27FC236}">
                <a16:creationId xmlns:a16="http://schemas.microsoft.com/office/drawing/2014/main" id="{1E5B2C19-4279-4A43-6243-C27C832F2C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24813" y="3955851"/>
            <a:ext cx="169664" cy="12412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4597" name="Line 20">
            <a:extLst>
              <a:ext uri="{FF2B5EF4-FFF2-40B4-BE49-F238E27FC236}">
                <a16:creationId xmlns:a16="http://schemas.microsoft.com/office/drawing/2014/main" id="{28B9EF37-DEE4-E56D-2B05-781CD23A17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10625" y="3196828"/>
            <a:ext cx="231056" cy="201810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4598" name="Line 21">
            <a:extLst>
              <a:ext uri="{FF2B5EF4-FFF2-40B4-BE49-F238E27FC236}">
                <a16:creationId xmlns:a16="http://schemas.microsoft.com/office/drawing/2014/main" id="{B2FB489B-9942-C5D5-3277-8591BF4999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49828" y="3214688"/>
            <a:ext cx="1410891" cy="203485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pic>
        <p:nvPicPr>
          <p:cNvPr id="23575" name="Picture 22">
            <a:extLst>
              <a:ext uri="{FF2B5EF4-FFF2-40B4-BE49-F238E27FC236}">
                <a16:creationId xmlns:a16="http://schemas.microsoft.com/office/drawing/2014/main" id="{BA93CE7A-4CF4-4CAA-9477-6AAFA6CFC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906" y="3830836"/>
            <a:ext cx="1839516" cy="1839516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02" name="Rectangle 6">
            <a:extLst>
              <a:ext uri="{FF2B5EF4-FFF2-40B4-BE49-F238E27FC236}">
                <a16:creationId xmlns:a16="http://schemas.microsoft.com/office/drawing/2014/main" id="{5E6D7743-1EC5-D1A3-2BB0-9EE755059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91AB6C-3293-4A1F-8B53-D06F95E46DE8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427407BD-AA07-1FF3-3AB6-365B96BBF1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375047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Concurrency Issues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F88139F-713A-45C2-2A3D-0DF068B1AA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1393031"/>
            <a:ext cx="3804047" cy="4697016"/>
          </a:xfrm>
        </p:spPr>
        <p:txBody>
          <a:bodyPr/>
          <a:lstStyle/>
          <a:p>
            <a:pPr eaLnBrk="1" hangingPunct="1"/>
            <a:r>
              <a:rPr lang="en-US" altLang="en-US" sz="2180"/>
              <a:t>Access to resources</a:t>
            </a:r>
          </a:p>
          <a:p>
            <a:pPr marL="498929" lvl="1">
              <a:spcBef>
                <a:spcPts val="1195"/>
              </a:spcBef>
            </a:pPr>
            <a:r>
              <a:rPr lang="en-US" altLang="en-US" sz="2180"/>
              <a:t>CPU, Memory, I/O</a:t>
            </a:r>
          </a:p>
          <a:p>
            <a:pPr>
              <a:spcBef>
                <a:spcPts val="1195"/>
              </a:spcBef>
            </a:pPr>
            <a:r>
              <a:rPr lang="en-US" altLang="en-US" sz="2180"/>
              <a:t>OS in charge of coordination</a:t>
            </a:r>
          </a:p>
          <a:p>
            <a:pPr>
              <a:spcBef>
                <a:spcPts val="1195"/>
              </a:spcBef>
            </a:pPr>
            <a:r>
              <a:rPr lang="en-US" altLang="en-US" sz="2180"/>
              <a:t>Abstract the idea of a process and make it seem as though it is executing on a uniprogramming OS</a:t>
            </a:r>
          </a:p>
          <a:p>
            <a:pPr>
              <a:spcBef>
                <a:spcPts val="1195"/>
              </a:spcBef>
            </a:pPr>
            <a:r>
              <a:rPr lang="en-US" altLang="en-US" sz="2180"/>
              <a:t>Now worry about interlacing these abstractions</a:t>
            </a:r>
          </a:p>
        </p:txBody>
      </p:sp>
      <p:sp>
        <p:nvSpPr>
          <p:cNvPr id="25604" name="AutoShape 3">
            <a:extLst>
              <a:ext uri="{FF2B5EF4-FFF2-40B4-BE49-F238E27FC236}">
                <a16:creationId xmlns:a16="http://schemas.microsoft.com/office/drawing/2014/main" id="{6BB5BD7F-3B44-CE33-9211-553FD608DA7B}"/>
              </a:ext>
            </a:extLst>
          </p:cNvPr>
          <p:cNvSpPr>
            <a:spLocks/>
          </p:cNvSpPr>
          <p:nvPr/>
        </p:nvSpPr>
        <p:spPr bwMode="auto">
          <a:xfrm>
            <a:off x="7944445" y="3321844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CPU</a:t>
            </a:r>
          </a:p>
        </p:txBody>
      </p:sp>
      <p:sp>
        <p:nvSpPr>
          <p:cNvPr id="25605" name="AutoShape 4">
            <a:extLst>
              <a:ext uri="{FF2B5EF4-FFF2-40B4-BE49-F238E27FC236}">
                <a16:creationId xmlns:a16="http://schemas.microsoft.com/office/drawing/2014/main" id="{0531F6AE-97C6-49C1-F520-C27E50F25B79}"/>
              </a:ext>
            </a:extLst>
          </p:cNvPr>
          <p:cNvSpPr>
            <a:spLocks/>
          </p:cNvSpPr>
          <p:nvPr/>
        </p:nvSpPr>
        <p:spPr bwMode="auto">
          <a:xfrm>
            <a:off x="8935641" y="2607469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MEM</a:t>
            </a:r>
          </a:p>
        </p:txBody>
      </p:sp>
      <p:sp>
        <p:nvSpPr>
          <p:cNvPr id="25606" name="AutoShape 5">
            <a:extLst>
              <a:ext uri="{FF2B5EF4-FFF2-40B4-BE49-F238E27FC236}">
                <a16:creationId xmlns:a16="http://schemas.microsoft.com/office/drawing/2014/main" id="{BC8CEE0F-6E0A-9D98-260E-AE7313303CE7}"/>
              </a:ext>
            </a:extLst>
          </p:cNvPr>
          <p:cNvSpPr>
            <a:spLocks/>
          </p:cNvSpPr>
          <p:nvPr/>
        </p:nvSpPr>
        <p:spPr bwMode="auto">
          <a:xfrm>
            <a:off x="6944320" y="4232672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I/O</a:t>
            </a:r>
            <a:r>
              <a:rPr lang="en-US" altLang="en-US" sz="2531" b="0" baseline="-6000">
                <a:latin typeface="Helvetica Neue Light" charset="0"/>
              </a:rPr>
              <a:t>2</a:t>
            </a:r>
          </a:p>
        </p:txBody>
      </p:sp>
      <p:sp>
        <p:nvSpPr>
          <p:cNvPr id="25607" name="AutoShape 6">
            <a:extLst>
              <a:ext uri="{FF2B5EF4-FFF2-40B4-BE49-F238E27FC236}">
                <a16:creationId xmlns:a16="http://schemas.microsoft.com/office/drawing/2014/main" id="{BD305AEB-8AF8-4CE4-2E5D-8DE0BCC633B1}"/>
              </a:ext>
            </a:extLst>
          </p:cNvPr>
          <p:cNvSpPr>
            <a:spLocks/>
          </p:cNvSpPr>
          <p:nvPr/>
        </p:nvSpPr>
        <p:spPr bwMode="auto">
          <a:xfrm>
            <a:off x="8935641" y="4232672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I/O</a:t>
            </a:r>
            <a:r>
              <a:rPr lang="en-US" altLang="en-US" sz="2531" b="0" baseline="-6000">
                <a:latin typeface="Helvetica Neue Light" charset="0"/>
              </a:rPr>
              <a:t>3</a:t>
            </a:r>
          </a:p>
        </p:txBody>
      </p:sp>
      <p:sp>
        <p:nvSpPr>
          <p:cNvPr id="25608" name="AutoShape 7">
            <a:extLst>
              <a:ext uri="{FF2B5EF4-FFF2-40B4-BE49-F238E27FC236}">
                <a16:creationId xmlns:a16="http://schemas.microsoft.com/office/drawing/2014/main" id="{6AAAB6CF-7570-BFCB-7201-AB25136E452C}"/>
              </a:ext>
            </a:extLst>
          </p:cNvPr>
          <p:cNvSpPr>
            <a:spLocks/>
          </p:cNvSpPr>
          <p:nvPr/>
        </p:nvSpPr>
        <p:spPr bwMode="auto">
          <a:xfrm>
            <a:off x="6944320" y="2607469"/>
            <a:ext cx="937617" cy="589359"/>
          </a:xfrm>
          <a:prstGeom prst="roundRect">
            <a:avLst>
              <a:gd name="adj" fmla="val 2272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31" b="0">
                <a:latin typeface="Helvetica Neue Light" charset="0"/>
              </a:rPr>
              <a:t>I/O</a:t>
            </a:r>
            <a:r>
              <a:rPr lang="en-US" altLang="en-US" sz="2531" b="0" baseline="-6000">
                <a:latin typeface="Helvetica Neue Light" charset="0"/>
              </a:rPr>
              <a:t>1</a:t>
            </a:r>
          </a:p>
        </p:txBody>
      </p:sp>
      <p:sp>
        <p:nvSpPr>
          <p:cNvPr id="25609" name="Oval 8">
            <a:extLst>
              <a:ext uri="{FF2B5EF4-FFF2-40B4-BE49-F238E27FC236}">
                <a16:creationId xmlns:a16="http://schemas.microsoft.com/office/drawing/2014/main" id="{6202A0FC-315D-7D7B-107A-D31F60E040D6}"/>
              </a:ext>
            </a:extLst>
          </p:cNvPr>
          <p:cNvSpPr>
            <a:spLocks/>
          </p:cNvSpPr>
          <p:nvPr/>
        </p:nvSpPr>
        <p:spPr bwMode="auto">
          <a:xfrm>
            <a:off x="7694414" y="1562695"/>
            <a:ext cx="571500" cy="571500"/>
          </a:xfrm>
          <a:prstGeom prst="ellipse">
            <a:avLst/>
          </a:prstGeom>
          <a:gradFill rotWithShape="0">
            <a:gsLst>
              <a:gs pos="0">
                <a:srgbClr val="05E500">
                  <a:alpha val="75000"/>
                </a:srgbClr>
              </a:gs>
              <a:gs pos="100000">
                <a:srgbClr val="05E500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20" b="0">
                <a:latin typeface="Helvetica Neue Light" charset="0"/>
              </a:rPr>
              <a:t>P</a:t>
            </a:r>
            <a:r>
              <a:rPr lang="en-US" altLang="en-US" sz="2320" b="0" baseline="-6000">
                <a:latin typeface="Helvetica Neue Light" charset="0"/>
              </a:rPr>
              <a:t>1</a:t>
            </a:r>
          </a:p>
        </p:txBody>
      </p:sp>
      <p:sp>
        <p:nvSpPr>
          <p:cNvPr id="25610" name="Oval 9">
            <a:extLst>
              <a:ext uri="{FF2B5EF4-FFF2-40B4-BE49-F238E27FC236}">
                <a16:creationId xmlns:a16="http://schemas.microsoft.com/office/drawing/2014/main" id="{3F95507F-02C5-D030-1CBD-16D52A606F24}"/>
              </a:ext>
            </a:extLst>
          </p:cNvPr>
          <p:cNvSpPr>
            <a:spLocks/>
          </p:cNvSpPr>
          <p:nvPr/>
        </p:nvSpPr>
        <p:spPr bwMode="auto">
          <a:xfrm>
            <a:off x="9123164" y="1348383"/>
            <a:ext cx="571500" cy="571500"/>
          </a:xfrm>
          <a:prstGeom prst="ellipse">
            <a:avLst/>
          </a:prstGeom>
          <a:gradFill rotWithShape="0">
            <a:gsLst>
              <a:gs pos="0">
                <a:srgbClr val="05E500">
                  <a:alpha val="75000"/>
                </a:srgbClr>
              </a:gs>
              <a:gs pos="100000">
                <a:srgbClr val="05E500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20" b="0">
                <a:latin typeface="Helvetica Neue Light" charset="0"/>
              </a:rPr>
              <a:t>P</a:t>
            </a:r>
            <a:r>
              <a:rPr lang="en-US" altLang="en-US" sz="2320" b="0" baseline="-6000">
                <a:latin typeface="Helvetica Neue Light" charset="0"/>
              </a:rPr>
              <a:t>2</a:t>
            </a:r>
          </a:p>
        </p:txBody>
      </p:sp>
      <p:sp>
        <p:nvSpPr>
          <p:cNvPr id="25611" name="Oval 10">
            <a:extLst>
              <a:ext uri="{FF2B5EF4-FFF2-40B4-BE49-F238E27FC236}">
                <a16:creationId xmlns:a16="http://schemas.microsoft.com/office/drawing/2014/main" id="{3FA7AB72-D060-CBDC-893A-7C2EBF1035E4}"/>
              </a:ext>
            </a:extLst>
          </p:cNvPr>
          <p:cNvSpPr>
            <a:spLocks/>
          </p:cNvSpPr>
          <p:nvPr/>
        </p:nvSpPr>
        <p:spPr bwMode="auto">
          <a:xfrm>
            <a:off x="7694414" y="5241727"/>
            <a:ext cx="571500" cy="571500"/>
          </a:xfrm>
          <a:prstGeom prst="ellipse">
            <a:avLst/>
          </a:prstGeom>
          <a:gradFill rotWithShape="0">
            <a:gsLst>
              <a:gs pos="0">
                <a:srgbClr val="05E500">
                  <a:alpha val="75000"/>
                </a:srgbClr>
              </a:gs>
              <a:gs pos="100000">
                <a:srgbClr val="05E500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20" b="0">
                <a:latin typeface="Helvetica Neue Light" charset="0"/>
              </a:rPr>
              <a:t>P</a:t>
            </a:r>
            <a:r>
              <a:rPr lang="en-US" altLang="en-US" sz="2320" b="0" baseline="-6000">
                <a:latin typeface="Helvetica Neue Light" charset="0"/>
              </a:rPr>
              <a:t>3</a:t>
            </a:r>
          </a:p>
        </p:txBody>
      </p:sp>
      <p:sp>
        <p:nvSpPr>
          <p:cNvPr id="25612" name="Oval 11">
            <a:extLst>
              <a:ext uri="{FF2B5EF4-FFF2-40B4-BE49-F238E27FC236}">
                <a16:creationId xmlns:a16="http://schemas.microsoft.com/office/drawing/2014/main" id="{AD1CB093-C787-D0AB-D2F4-F1EDF71AC8C1}"/>
              </a:ext>
            </a:extLst>
          </p:cNvPr>
          <p:cNvSpPr>
            <a:spLocks/>
          </p:cNvSpPr>
          <p:nvPr/>
        </p:nvSpPr>
        <p:spPr bwMode="auto">
          <a:xfrm>
            <a:off x="8533805" y="5241727"/>
            <a:ext cx="571500" cy="571500"/>
          </a:xfrm>
          <a:prstGeom prst="ellipse">
            <a:avLst/>
          </a:prstGeom>
          <a:gradFill rotWithShape="0">
            <a:gsLst>
              <a:gs pos="0">
                <a:srgbClr val="05E500">
                  <a:alpha val="75000"/>
                </a:srgbClr>
              </a:gs>
              <a:gs pos="100000">
                <a:srgbClr val="05E500">
                  <a:alpha val="64998"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20" b="0">
                <a:latin typeface="Helvetica Neue Light" charset="0"/>
              </a:rPr>
              <a:t>P</a:t>
            </a:r>
            <a:r>
              <a:rPr lang="en-US" altLang="en-US" sz="2320" b="0" baseline="-6000">
                <a:latin typeface="Helvetica Neue Light" charset="0"/>
              </a:rPr>
              <a:t>4</a:t>
            </a: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48875306-8164-0D56-9D94-3A3D5864EF15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7542609" y="2116336"/>
            <a:ext cx="294680" cy="49113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341A31C0-B154-5DAD-4E36-81B96FD86C93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8123039" y="2116336"/>
            <a:ext cx="160734" cy="118764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8AB14D7E-8096-26C2-4A27-432C8F8CA881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8265914" y="1902024"/>
            <a:ext cx="696516" cy="73223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A77BD93B-5B89-AF25-7756-7E498AF89DFC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8426648" y="1875235"/>
            <a:ext cx="776883" cy="141982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068EF90-2074-5F68-F715-A5D50A277269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9408914" y="1910953"/>
            <a:ext cx="17859" cy="68758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18" name="Line 17">
            <a:extLst>
              <a:ext uri="{FF2B5EF4-FFF2-40B4-BE49-F238E27FC236}">
                <a16:creationId xmlns:a16="http://schemas.microsoft.com/office/drawing/2014/main" id="{87124361-739F-CE5E-8C19-D20E528EC9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89219" y="4848820"/>
            <a:ext cx="107156" cy="428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19" name="Line 18">
            <a:extLst>
              <a:ext uri="{FF2B5EF4-FFF2-40B4-BE49-F238E27FC236}">
                <a16:creationId xmlns:a16="http://schemas.microsoft.com/office/drawing/2014/main" id="{BA1A2EC0-3EB6-A4C7-D959-495CA4954F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49891" y="3902273"/>
            <a:ext cx="26789" cy="14108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14822D3-BB48-AB81-144C-AB90AA6CE5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24813" y="3955851"/>
            <a:ext cx="169664" cy="12412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D486F63C-1E1F-E0DE-5E84-FF1CD99FA6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10625" y="3196828"/>
            <a:ext cx="231056" cy="201810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22" name="Line 21">
            <a:extLst>
              <a:ext uri="{FF2B5EF4-FFF2-40B4-BE49-F238E27FC236}">
                <a16:creationId xmlns:a16="http://schemas.microsoft.com/office/drawing/2014/main" id="{73042DB7-334C-23AA-9EF6-52D4F46C17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49828" y="3214688"/>
            <a:ext cx="1410891" cy="203485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287" tIns="32143" rIns="64287" bIns="32143"/>
          <a:lstStyle/>
          <a:p>
            <a:endParaRPr lang="en-US" sz="1266"/>
          </a:p>
        </p:txBody>
      </p:sp>
      <p:sp>
        <p:nvSpPr>
          <p:cNvPr id="25625" name="Rectangle 6">
            <a:extLst>
              <a:ext uri="{FF2B5EF4-FFF2-40B4-BE49-F238E27FC236}">
                <a16:creationId xmlns:a16="http://schemas.microsoft.com/office/drawing/2014/main" id="{D18F41B7-1B24-7707-F55E-B962A0AB6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3DC772-CFCF-4456-BBEE-D025FF1C0C58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6D553E3B-81B6-F3C9-D7FD-1C1F9C648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Abstracting a Process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A5E6919-9C51-840F-F04A-D0B9F174FC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1982390"/>
            <a:ext cx="3330773" cy="4697016"/>
          </a:xfrm>
        </p:spPr>
        <p:txBody>
          <a:bodyPr/>
          <a:lstStyle/>
          <a:p>
            <a:pPr eaLnBrk="1" hangingPunct="1"/>
            <a:r>
              <a:rPr lang="en-US" altLang="en-US" dirty="0"/>
              <a:t>What is a process?</a:t>
            </a:r>
          </a:p>
        </p:txBody>
      </p:sp>
      <p:pic>
        <p:nvPicPr>
          <p:cNvPr id="25604" name="Picture 3">
            <a:extLst>
              <a:ext uri="{FF2B5EF4-FFF2-40B4-BE49-F238E27FC236}">
                <a16:creationId xmlns:a16="http://schemas.microsoft.com/office/drawing/2014/main" id="{DF3FE336-B25B-4F9A-BB80-2A2D4394D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469" y="1982390"/>
            <a:ext cx="3929063" cy="3929063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Rectangle 6">
            <a:extLst>
              <a:ext uri="{FF2B5EF4-FFF2-40B4-BE49-F238E27FC236}">
                <a16:creationId xmlns:a16="http://schemas.microsoft.com/office/drawing/2014/main" id="{444DFFE6-CAB0-8B88-EA95-3456D7658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D58C15-47C8-426C-9764-8DB40BB7F04E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EAA93005-3657-4D9A-81A6-5210E040E8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321469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Abstracting a Process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ADFFFE6-12E7-E3CE-AFF2-4CB248AB1D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1446609"/>
            <a:ext cx="3330773" cy="4697016"/>
          </a:xfrm>
        </p:spPr>
        <p:txBody>
          <a:bodyPr/>
          <a:lstStyle/>
          <a:p>
            <a:pPr eaLnBrk="1" hangingPunct="1"/>
            <a:r>
              <a:rPr lang="en-US" altLang="en-US"/>
              <a:t>What is a process?</a:t>
            </a:r>
          </a:p>
          <a:p>
            <a:pPr marL="498929" lvl="1"/>
            <a:r>
              <a:rPr lang="en-US" altLang="en-US"/>
              <a:t>Execution</a:t>
            </a:r>
          </a:p>
          <a:p>
            <a:pPr marL="498929" lvl="1"/>
            <a:r>
              <a:rPr lang="en-US" altLang="en-US"/>
              <a:t>Memory</a:t>
            </a:r>
          </a:p>
          <a:p>
            <a:pPr marL="498929" lvl="1"/>
            <a:r>
              <a:rPr lang="en-US" altLang="en-US"/>
              <a:t>Registers</a:t>
            </a:r>
          </a:p>
        </p:txBody>
      </p:sp>
      <p:grpSp>
        <p:nvGrpSpPr>
          <p:cNvPr id="27652" name="Group 21">
            <a:extLst>
              <a:ext uri="{FF2B5EF4-FFF2-40B4-BE49-F238E27FC236}">
                <a16:creationId xmlns:a16="http://schemas.microsoft.com/office/drawing/2014/main" id="{24C662B5-FACC-4E1C-12A3-0696C2CA7136}"/>
              </a:ext>
            </a:extLst>
          </p:cNvPr>
          <p:cNvGrpSpPr>
            <a:grpSpLocks/>
          </p:cNvGrpSpPr>
          <p:nvPr/>
        </p:nvGrpSpPr>
        <p:grpSpPr bwMode="auto">
          <a:xfrm>
            <a:off x="5935266" y="1821656"/>
            <a:ext cx="3768328" cy="3536156"/>
            <a:chOff x="7378700" y="3111500"/>
            <a:chExt cx="5359400" cy="5029200"/>
          </a:xfrm>
        </p:grpSpPr>
        <p:sp>
          <p:nvSpPr>
            <p:cNvPr id="27656" name="Rectangle 3">
              <a:extLst>
                <a:ext uri="{FF2B5EF4-FFF2-40B4-BE49-F238E27FC236}">
                  <a16:creationId xmlns:a16="http://schemas.microsoft.com/office/drawing/2014/main" id="{14809FA7-5F45-756A-28CA-E47948A56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77216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Inst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0</a:t>
              </a:r>
            </a:p>
          </p:txBody>
        </p:sp>
        <p:sp>
          <p:nvSpPr>
            <p:cNvPr id="27657" name="Rectangle 4">
              <a:extLst>
                <a:ext uri="{FF2B5EF4-FFF2-40B4-BE49-F238E27FC236}">
                  <a16:creationId xmlns:a16="http://schemas.microsoft.com/office/drawing/2014/main" id="{CC16E78F-BFD1-A6D0-B96A-C9BB3B01A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73025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Inst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27658" name="Rectangle 5">
              <a:extLst>
                <a:ext uri="{FF2B5EF4-FFF2-40B4-BE49-F238E27FC236}">
                  <a16:creationId xmlns:a16="http://schemas.microsoft.com/office/drawing/2014/main" id="{CAB4AB45-E9AB-7E23-6431-6D9F1A79D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68834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Inst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27659" name="Rectangle 6">
              <a:extLst>
                <a:ext uri="{FF2B5EF4-FFF2-40B4-BE49-F238E27FC236}">
                  <a16:creationId xmlns:a16="http://schemas.microsoft.com/office/drawing/2014/main" id="{988A3A71-8D37-D53A-4381-24E8E8936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64643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Inst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3</a:t>
              </a:r>
            </a:p>
          </p:txBody>
        </p:sp>
        <p:sp>
          <p:nvSpPr>
            <p:cNvPr id="27660" name="Rectangle 7">
              <a:extLst>
                <a:ext uri="{FF2B5EF4-FFF2-40B4-BE49-F238E27FC236}">
                  <a16:creationId xmlns:a16="http://schemas.microsoft.com/office/drawing/2014/main" id="{967860A6-ED51-3BE3-98A4-7BFB770789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60452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Inst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27661" name="Rectangle 8">
              <a:extLst>
                <a:ext uri="{FF2B5EF4-FFF2-40B4-BE49-F238E27FC236}">
                  <a16:creationId xmlns:a16="http://schemas.microsoft.com/office/drawing/2014/main" id="{A8062C42-E424-F7BF-6F30-8C314F22C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56261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Inst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5</a:t>
              </a:r>
            </a:p>
          </p:txBody>
        </p:sp>
        <p:sp>
          <p:nvSpPr>
            <p:cNvPr id="27662" name="Rectangle 9">
              <a:extLst>
                <a:ext uri="{FF2B5EF4-FFF2-40B4-BE49-F238E27FC236}">
                  <a16:creationId xmlns:a16="http://schemas.microsoft.com/office/drawing/2014/main" id="{91CCC800-2529-3467-5D61-1B30814C2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52070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Inst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6</a:t>
              </a:r>
            </a:p>
          </p:txBody>
        </p:sp>
        <p:sp>
          <p:nvSpPr>
            <p:cNvPr id="27663" name="Rectangle 10">
              <a:extLst>
                <a:ext uri="{FF2B5EF4-FFF2-40B4-BE49-F238E27FC236}">
                  <a16:creationId xmlns:a16="http://schemas.microsoft.com/office/drawing/2014/main" id="{64583A1F-82A6-E6E0-5A5D-6AA907301C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47879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...</a:t>
              </a:r>
            </a:p>
          </p:txBody>
        </p:sp>
        <p:sp>
          <p:nvSpPr>
            <p:cNvPr id="27664" name="Rectangle 11">
              <a:extLst>
                <a:ext uri="{FF2B5EF4-FFF2-40B4-BE49-F238E27FC236}">
                  <a16:creationId xmlns:a16="http://schemas.microsoft.com/office/drawing/2014/main" id="{BFC15FA8-3AFA-9CC4-E449-746B76A4A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4368800"/>
              <a:ext cx="1270000" cy="4191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Inst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n</a:t>
              </a:r>
            </a:p>
          </p:txBody>
        </p:sp>
        <p:sp>
          <p:nvSpPr>
            <p:cNvPr id="27665" name="Rectangle 12">
              <a:extLst>
                <a:ext uri="{FF2B5EF4-FFF2-40B4-BE49-F238E27FC236}">
                  <a16:creationId xmlns:a16="http://schemas.microsoft.com/office/drawing/2014/main" id="{60957469-4555-25B4-72EE-F47D141A8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39497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Data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0</a:t>
              </a:r>
            </a:p>
          </p:txBody>
        </p:sp>
        <p:sp>
          <p:nvSpPr>
            <p:cNvPr id="27666" name="Rectangle 13">
              <a:extLst>
                <a:ext uri="{FF2B5EF4-FFF2-40B4-BE49-F238E27FC236}">
                  <a16:creationId xmlns:a16="http://schemas.microsoft.com/office/drawing/2014/main" id="{9EE16FC0-2E27-9A7E-A23C-89BCEE550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35306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Data</a:t>
              </a:r>
              <a:r>
                <a:rPr lang="en-US" altLang="en-US" sz="1687" baseline="-6000">
                  <a:latin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27667" name="Rectangle 14">
              <a:extLst>
                <a:ext uri="{FF2B5EF4-FFF2-40B4-BE49-F238E27FC236}">
                  <a16:creationId xmlns:a16="http://schemas.microsoft.com/office/drawing/2014/main" id="{CED7D676-256F-6BE1-B83B-606E6442E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3111500"/>
              <a:ext cx="1270000" cy="419100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87">
                  <a:latin typeface="Helvetica Neue" charset="0"/>
                  <a:sym typeface="Helvetica Neue" charset="0"/>
                </a:rPr>
                <a:t>...</a:t>
              </a:r>
            </a:p>
          </p:txBody>
        </p:sp>
        <p:sp>
          <p:nvSpPr>
            <p:cNvPr id="27668" name="Rectangle 15">
              <a:extLst>
                <a:ext uri="{FF2B5EF4-FFF2-40B4-BE49-F238E27FC236}">
                  <a16:creationId xmlns:a16="http://schemas.microsoft.com/office/drawing/2014/main" id="{77D07822-E370-DEFE-00E7-6C4CCB91C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75346" y="7251077"/>
              <a:ext cx="677109" cy="584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72">
                  <a:latin typeface="Helvetica Neue" charset="0"/>
                  <a:sym typeface="Helvetica Neue" charset="0"/>
                </a:rPr>
                <a:t>PC</a:t>
              </a:r>
            </a:p>
          </p:txBody>
        </p:sp>
        <p:sp>
          <p:nvSpPr>
            <p:cNvPr id="27669" name="Line 16">
              <a:extLst>
                <a:ext uri="{FF2B5EF4-FFF2-40B4-BE49-F238E27FC236}">
                  <a16:creationId xmlns:a16="http://schemas.microsoft.com/office/drawing/2014/main" id="{3E5866B8-8810-6DE0-69F3-577B14B4C6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37600" y="7518400"/>
              <a:ext cx="381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64287" tIns="32143" rIns="64287" bIns="32143"/>
            <a:lstStyle/>
            <a:p>
              <a:endParaRPr lang="en-US" sz="1266"/>
            </a:p>
          </p:txBody>
        </p:sp>
        <p:sp>
          <p:nvSpPr>
            <p:cNvPr id="27670" name="Rectangle 17">
              <a:extLst>
                <a:ext uri="{FF2B5EF4-FFF2-40B4-BE49-F238E27FC236}">
                  <a16:creationId xmlns:a16="http://schemas.microsoft.com/office/drawing/2014/main" id="{D7448075-110E-B765-5C90-0A87611762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700" y="3314700"/>
              <a:ext cx="3454400" cy="382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12" b="0">
                  <a:latin typeface="Helvetica Neue Light" charset="0"/>
                </a:rPr>
                <a:t>Execution</a:t>
              </a:r>
            </a:p>
            <a:p>
              <a:pPr eaLnBrk="1" hangingPunct="1">
                <a:spcBef>
                  <a:spcPct val="0"/>
                </a:spcBef>
                <a:buFontTx/>
                <a:buAutoNum type="arabicPeriod"/>
              </a:pPr>
              <a:r>
                <a:rPr lang="en-US" altLang="en-US" sz="2812" b="0">
                  <a:latin typeface="Helvetica Neue Light" charset="0"/>
                </a:rPr>
                <a:t>Fetch at PC</a:t>
              </a:r>
            </a:p>
            <a:p>
              <a:pPr eaLnBrk="1" hangingPunct="1">
                <a:spcBef>
                  <a:spcPct val="0"/>
                </a:spcBef>
                <a:buFontTx/>
                <a:buAutoNum type="arabicPeriod"/>
              </a:pPr>
              <a:r>
                <a:rPr lang="en-US" altLang="en-US" sz="2812" b="0">
                  <a:latin typeface="Helvetica Neue Light" charset="0"/>
                </a:rPr>
                <a:t>Decode</a:t>
              </a:r>
            </a:p>
            <a:p>
              <a:pPr eaLnBrk="1" hangingPunct="1">
                <a:spcBef>
                  <a:spcPct val="0"/>
                </a:spcBef>
                <a:buFontTx/>
                <a:buAutoNum type="arabicPeriod"/>
              </a:pPr>
              <a:r>
                <a:rPr lang="en-US" altLang="en-US" sz="2812" b="0">
                  <a:latin typeface="Helvetica Neue Light" charset="0"/>
                </a:rPr>
                <a:t>Execute</a:t>
              </a:r>
            </a:p>
            <a:p>
              <a:pPr eaLnBrk="1" hangingPunct="1">
                <a:spcBef>
                  <a:spcPct val="0"/>
                </a:spcBef>
                <a:buFontTx/>
                <a:buAutoNum type="arabicPeriod"/>
              </a:pPr>
              <a:r>
                <a:rPr lang="en-US" altLang="en-US" sz="2812" b="0">
                  <a:latin typeface="Helvetica Neue Light" charset="0"/>
                </a:rPr>
                <a:t>Write Results</a:t>
              </a:r>
            </a:p>
            <a:p>
              <a:pPr eaLnBrk="1" hangingPunct="1">
                <a:spcBef>
                  <a:spcPct val="0"/>
                </a:spcBef>
                <a:buFontTx/>
                <a:buAutoNum type="arabicPeriod"/>
              </a:pPr>
              <a:r>
                <a:rPr lang="en-US" altLang="en-US" sz="2812" b="0">
                  <a:latin typeface="Helvetica Neue Light" charset="0"/>
                </a:rPr>
                <a:t>Loop</a:t>
              </a:r>
            </a:p>
          </p:txBody>
        </p:sp>
      </p:grpSp>
      <p:sp>
        <p:nvSpPr>
          <p:cNvPr id="27655" name="Rectangle 6">
            <a:extLst>
              <a:ext uri="{FF2B5EF4-FFF2-40B4-BE49-F238E27FC236}">
                <a16:creationId xmlns:a16="http://schemas.microsoft.com/office/drawing/2014/main" id="{3288CCBF-8E39-2BC6-C2E6-D6B06496FA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347B03-FC10-487E-8ACD-4EC769F65458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0F9F374D-6D8C-A599-BB89-64C8F88012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354" y="357188"/>
            <a:ext cx="7773293" cy="1143000"/>
          </a:xfrm>
        </p:spPr>
        <p:txBody>
          <a:bodyPr/>
          <a:lstStyle/>
          <a:p>
            <a:pPr eaLnBrk="1" hangingPunct="1"/>
            <a:r>
              <a:rPr lang="en-US" altLang="en-US"/>
              <a:t>Interlacing Processes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1903647C-6C29-12DD-C1A1-4F1FA5152C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354" y="1446609"/>
            <a:ext cx="7773293" cy="4114354"/>
          </a:xfrm>
        </p:spPr>
        <p:txBody>
          <a:bodyPr/>
          <a:lstStyle/>
          <a:p>
            <a:pPr eaLnBrk="1" hangingPunct="1"/>
            <a:r>
              <a:rPr lang="en-US" altLang="en-US"/>
              <a:t>Interlace with time</a:t>
            </a:r>
          </a:p>
          <a:p>
            <a:pPr>
              <a:spcBef>
                <a:spcPts val="2320"/>
              </a:spcBef>
            </a:pPr>
            <a:r>
              <a:rPr lang="en-US" altLang="en-US"/>
              <a:t>Remember:</a:t>
            </a:r>
          </a:p>
          <a:p>
            <a:pPr marL="498929" lvl="1">
              <a:spcBef>
                <a:spcPts val="2320"/>
              </a:spcBef>
            </a:pPr>
            <a:r>
              <a:rPr lang="en-US" altLang="en-US"/>
              <a:t>Program Counter (PC), Stack pointer, Registers</a:t>
            </a:r>
          </a:p>
          <a:p>
            <a:pPr>
              <a:spcBef>
                <a:spcPts val="2320"/>
              </a:spcBef>
            </a:pPr>
            <a:r>
              <a:rPr lang="en-US" altLang="en-US"/>
              <a:t>Switching</a:t>
            </a:r>
          </a:p>
          <a:p>
            <a:pPr marL="498929" lvl="1">
              <a:spcBef>
                <a:spcPts val="2320"/>
              </a:spcBef>
            </a:pPr>
            <a:r>
              <a:rPr lang="en-US" altLang="en-US"/>
              <a:t>Save current state</a:t>
            </a:r>
          </a:p>
          <a:p>
            <a:pPr marL="498929" lvl="1">
              <a:spcBef>
                <a:spcPts val="2320"/>
              </a:spcBef>
            </a:pPr>
            <a:r>
              <a:rPr lang="en-US" altLang="en-US"/>
              <a:t>Load new state</a:t>
            </a:r>
          </a:p>
          <a:p>
            <a:pPr>
              <a:spcBef>
                <a:spcPts val="2320"/>
              </a:spcBef>
            </a:pPr>
            <a:r>
              <a:rPr lang="en-US" altLang="en-US"/>
              <a:t>When to switch???</a:t>
            </a:r>
          </a:p>
        </p:txBody>
      </p:sp>
      <p:grpSp>
        <p:nvGrpSpPr>
          <p:cNvPr id="28676" name="Group 3">
            <a:extLst>
              <a:ext uri="{FF2B5EF4-FFF2-40B4-BE49-F238E27FC236}">
                <a16:creationId xmlns:a16="http://schemas.microsoft.com/office/drawing/2014/main" id="{7EA5C359-B8DC-D591-5F33-59C007F55490}"/>
              </a:ext>
            </a:extLst>
          </p:cNvPr>
          <p:cNvGrpSpPr>
            <a:grpSpLocks/>
          </p:cNvGrpSpPr>
          <p:nvPr/>
        </p:nvGrpSpPr>
        <p:grpSpPr bwMode="auto">
          <a:xfrm>
            <a:off x="5560219" y="1500187"/>
            <a:ext cx="4464844" cy="924223"/>
            <a:chOff x="0" y="0"/>
            <a:chExt cx="4000" cy="828"/>
          </a:xfrm>
        </p:grpSpPr>
        <p:sp>
          <p:nvSpPr>
            <p:cNvPr id="28681" name="Rectangle 4">
              <a:extLst>
                <a:ext uri="{FF2B5EF4-FFF2-40B4-BE49-F238E27FC236}">
                  <a16:creationId xmlns:a16="http://schemas.microsoft.com/office/drawing/2014/main" id="{12BE51DC-B260-BA26-9F09-2809CD818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800" cy="41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0</a:t>
              </a:r>
            </a:p>
          </p:txBody>
        </p:sp>
        <p:sp>
          <p:nvSpPr>
            <p:cNvPr id="28682" name="Rectangle 5">
              <a:extLst>
                <a:ext uri="{FF2B5EF4-FFF2-40B4-BE49-F238E27FC236}">
                  <a16:creationId xmlns:a16="http://schemas.microsoft.com/office/drawing/2014/main" id="{BEC924EF-982D-945F-BDF8-8483716B9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" y="0"/>
              <a:ext cx="800" cy="416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1</a:t>
              </a:r>
            </a:p>
          </p:txBody>
        </p:sp>
        <p:sp>
          <p:nvSpPr>
            <p:cNvPr id="28683" name="Rectangle 6">
              <a:extLst>
                <a:ext uri="{FF2B5EF4-FFF2-40B4-BE49-F238E27FC236}">
                  <a16:creationId xmlns:a16="http://schemas.microsoft.com/office/drawing/2014/main" id="{39DE81B1-759D-6CB4-DD49-6D9B20383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0" y="0"/>
              <a:ext cx="800" cy="41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0</a:t>
              </a:r>
            </a:p>
          </p:txBody>
        </p:sp>
        <p:sp>
          <p:nvSpPr>
            <p:cNvPr id="28684" name="Rectangle 7">
              <a:extLst>
                <a:ext uri="{FF2B5EF4-FFF2-40B4-BE49-F238E27FC236}">
                  <a16:creationId xmlns:a16="http://schemas.microsoft.com/office/drawing/2014/main" id="{42E38E68-9BBE-1F81-422F-853126D00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0"/>
              <a:ext cx="800" cy="416"/>
            </a:xfrm>
            <a:prstGeom prst="rect">
              <a:avLst/>
            </a:prstGeom>
            <a:gradFill rotWithShape="0">
              <a:gsLst>
                <a:gs pos="0">
                  <a:srgbClr val="E59900">
                    <a:alpha val="75000"/>
                  </a:srgbClr>
                </a:gs>
                <a:gs pos="100000">
                  <a:srgbClr val="B07302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2</a:t>
              </a:r>
            </a:p>
          </p:txBody>
        </p:sp>
        <p:sp>
          <p:nvSpPr>
            <p:cNvPr id="28685" name="Rectangle 8">
              <a:extLst>
                <a:ext uri="{FF2B5EF4-FFF2-40B4-BE49-F238E27FC236}">
                  <a16:creationId xmlns:a16="http://schemas.microsoft.com/office/drawing/2014/main" id="{07B4E00D-D688-8D44-9C04-19CA854E8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0" y="0"/>
              <a:ext cx="800" cy="416"/>
            </a:xfrm>
            <a:prstGeom prst="rect">
              <a:avLst/>
            </a:prstGeom>
            <a:gradFill rotWithShape="0">
              <a:gsLst>
                <a:gs pos="0">
                  <a:srgbClr val="05E500">
                    <a:alpha val="75000"/>
                  </a:srgbClr>
                </a:gs>
                <a:gs pos="100000">
                  <a:srgbClr val="02B000">
                    <a:alpha val="64998"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31" b="0">
                  <a:latin typeface="Helvetica Neue Light" charset="0"/>
                </a:rPr>
                <a:t>P</a:t>
              </a:r>
              <a:r>
                <a:rPr lang="en-US" altLang="en-US" sz="2531" b="0" baseline="-6000">
                  <a:latin typeface="Helvetica Neue Light" charset="0"/>
                </a:rPr>
                <a:t>1</a:t>
              </a:r>
            </a:p>
          </p:txBody>
        </p:sp>
        <p:sp>
          <p:nvSpPr>
            <p:cNvPr id="28686" name="Rectangle 9">
              <a:extLst>
                <a:ext uri="{FF2B5EF4-FFF2-40B4-BE49-F238E27FC236}">
                  <a16:creationId xmlns:a16="http://schemas.microsoft.com/office/drawing/2014/main" id="{ADDDC54F-015F-D606-90CC-8BCBBF0C2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" y="411"/>
              <a:ext cx="715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>
              <a:spAutoFit/>
            </a:bodyPr>
            <a:lstStyle>
              <a:lvl1pPr>
                <a:spcBef>
                  <a:spcPct val="20000"/>
                </a:spcBef>
                <a:buChar char="•"/>
                <a:defRPr sz="2800"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300"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23" b="0">
                  <a:latin typeface="Helvetica Neue Light" charset="0"/>
                </a:rPr>
                <a:t>Time</a:t>
              </a:r>
            </a:p>
          </p:txBody>
        </p:sp>
        <p:sp>
          <p:nvSpPr>
            <p:cNvPr id="28687" name="Line 10">
              <a:extLst>
                <a:ext uri="{FF2B5EF4-FFF2-40B4-BE49-F238E27FC236}">
                  <a16:creationId xmlns:a16="http://schemas.microsoft.com/office/drawing/2014/main" id="{61FB7CF6-6420-CA18-99D5-B18186186F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656"/>
              <a:ext cx="13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66"/>
            </a:p>
          </p:txBody>
        </p:sp>
      </p:grpSp>
      <p:pic>
        <p:nvPicPr>
          <p:cNvPr id="27653" name="Picture 11">
            <a:extLst>
              <a:ext uri="{FF2B5EF4-FFF2-40B4-BE49-F238E27FC236}">
                <a16:creationId xmlns:a16="http://schemas.microsoft.com/office/drawing/2014/main" id="{678B875F-747F-4C60-9183-14AE285C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328" y="4661297"/>
            <a:ext cx="1366242" cy="1366242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Rectangle 6">
            <a:extLst>
              <a:ext uri="{FF2B5EF4-FFF2-40B4-BE49-F238E27FC236}">
                <a16:creationId xmlns:a16="http://schemas.microsoft.com/office/drawing/2014/main" id="{7AB592DC-7118-648C-B6F4-E85F4C93B3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969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22368" indent="-200911">
              <a:spcBef>
                <a:spcPct val="20000"/>
              </a:spcBef>
              <a:buChar char="–"/>
              <a:defRPr sz="1617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803643" indent="-160729">
              <a:spcBef>
                <a:spcPct val="20000"/>
              </a:spcBef>
              <a:buChar char="•"/>
              <a:defRPr sz="1406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125101" indent="-160729">
              <a:spcBef>
                <a:spcPct val="20000"/>
              </a:spcBef>
              <a:buChar char="–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46558" indent="-160729">
              <a:spcBef>
                <a:spcPct val="20000"/>
              </a:spcBef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768015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089473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10930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32387" indent="-160729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6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834C04-C706-4E38-BFA4-E06F08D1ACBE}" type="slidenum">
              <a:rPr lang="en-US" altLang="en-US" sz="1406" b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6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arrake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2154</Words>
  <Application>Microsoft Office PowerPoint</Application>
  <PresentationFormat>Widescreen</PresentationFormat>
  <Paragraphs>590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Aptos</vt:lpstr>
      <vt:lpstr>Arial</vt:lpstr>
      <vt:lpstr>Calibri</vt:lpstr>
      <vt:lpstr>Courier New</vt:lpstr>
      <vt:lpstr>Goudy Old Style</vt:lpstr>
      <vt:lpstr>Helvetica Neue</vt:lpstr>
      <vt:lpstr>Helvetica Neue Light</vt:lpstr>
      <vt:lpstr>Times New Roman</vt:lpstr>
      <vt:lpstr>MarrakeshVTI</vt:lpstr>
      <vt:lpstr>Process Management</vt:lpstr>
      <vt:lpstr>Goals</vt:lpstr>
      <vt:lpstr>Concurrency</vt:lpstr>
      <vt:lpstr>Concurrency</vt:lpstr>
      <vt:lpstr>Concurrency Issues</vt:lpstr>
      <vt:lpstr>Concurrency Issues</vt:lpstr>
      <vt:lpstr>Abstracting a Process</vt:lpstr>
      <vt:lpstr>Abstracting a Process</vt:lpstr>
      <vt:lpstr>Interlacing Processes</vt:lpstr>
      <vt:lpstr>Interlacing Processes</vt:lpstr>
      <vt:lpstr>Protection</vt:lpstr>
      <vt:lpstr>Protection</vt:lpstr>
      <vt:lpstr>Protection</vt:lpstr>
      <vt:lpstr>Translations</vt:lpstr>
      <vt:lpstr>Context Switching</vt:lpstr>
      <vt:lpstr>Process State</vt:lpstr>
      <vt:lpstr>Creating a process</vt:lpstr>
      <vt:lpstr>Process Collaboration</vt:lpstr>
      <vt:lpstr>Process Collaboration</vt:lpstr>
      <vt:lpstr>Shared Memory</vt:lpstr>
      <vt:lpstr>Inter-process Communication</vt:lpstr>
      <vt:lpstr>Kernel Threads</vt:lpstr>
      <vt:lpstr>Thread State</vt:lpstr>
      <vt:lpstr>Thread State</vt:lpstr>
      <vt:lpstr>Thread Queues</vt:lpstr>
      <vt:lpstr>OS Dispatch Loop</vt:lpstr>
      <vt:lpstr>Running a Thread</vt:lpstr>
      <vt:lpstr>Running a Thread</vt:lpstr>
      <vt:lpstr>Creating a Thread</vt:lpstr>
      <vt:lpstr>How to initialize Thread</vt:lpstr>
      <vt:lpstr>Starting a Thread</vt:lpstr>
      <vt:lpstr>Thread Finish</vt:lpstr>
      <vt:lpstr>Join System Call</vt:lpstr>
      <vt:lpstr>Join System Call</vt:lpstr>
      <vt:lpstr>Kernel vs. User-Mode threads</vt:lpstr>
      <vt:lpstr>Kernel vs. User-Mode threads</vt:lpstr>
      <vt:lpstr>Threading Models</vt:lpstr>
      <vt:lpstr>PowerPoint Presentation</vt:lpstr>
      <vt:lpstr>Implementing Locks</vt:lpstr>
      <vt:lpstr>Lock via interrupt</vt:lpstr>
      <vt:lpstr>Better implementation</vt:lpstr>
      <vt:lpstr>How to re-enable in sleep</vt:lpstr>
      <vt:lpstr>How to re-enable in sleep</vt:lpstr>
      <vt:lpstr>Disabling Interrupts</vt:lpstr>
      <vt:lpstr>Atomic Read-Modify-Write Instruction</vt:lpstr>
      <vt:lpstr>Atomic Read-Modify-Write Instruction</vt:lpstr>
      <vt:lpstr>Locks with test&amp;set</vt:lpstr>
      <vt:lpstr>test&amp;set: Solution 1</vt:lpstr>
      <vt:lpstr>test&amp;set: Better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Mongan, William</dc:creator>
  <cp:lastModifiedBy>Mongan, William</cp:lastModifiedBy>
  <cp:revision>157</cp:revision>
  <dcterms:created xsi:type="dcterms:W3CDTF">2024-01-11T18:12:50Z</dcterms:created>
  <dcterms:modified xsi:type="dcterms:W3CDTF">2024-03-26T01:33:14Z</dcterms:modified>
</cp:coreProperties>
</file>