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92" r:id="rId5"/>
    <p:sldId id="293" r:id="rId6"/>
    <p:sldId id="332" r:id="rId7"/>
    <p:sldId id="294" r:id="rId8"/>
    <p:sldId id="333" r:id="rId9"/>
    <p:sldId id="295" r:id="rId10"/>
    <p:sldId id="296" r:id="rId11"/>
    <p:sldId id="297" r:id="rId12"/>
    <p:sldId id="298" r:id="rId13"/>
    <p:sldId id="334" r:id="rId14"/>
    <p:sldId id="338" r:id="rId15"/>
    <p:sldId id="335" r:id="rId16"/>
    <p:sldId id="336" r:id="rId17"/>
    <p:sldId id="337" r:id="rId18"/>
    <p:sldId id="340" r:id="rId19"/>
    <p:sldId id="339" r:id="rId20"/>
    <p:sldId id="341" r:id="rId21"/>
    <p:sldId id="342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6" autoAdjust="0"/>
    <p:restoredTop sz="92857" autoAdjust="0"/>
  </p:normalViewPr>
  <p:slideViewPr>
    <p:cSldViewPr snapToGrid="0">
      <p:cViewPr varScale="1">
        <p:scale>
          <a:sx n="99" d="100"/>
          <a:sy n="99" d="100"/>
        </p:scale>
        <p:origin x="7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68C49-1136-4CD6-BF84-09BF06A9E6ED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932FD0-8EFD-48B5-A1D0-1004723EE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57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>
            <a:extLst>
              <a:ext uri="{FF2B5EF4-FFF2-40B4-BE49-F238E27FC236}">
                <a16:creationId xmlns:a16="http://schemas.microsoft.com/office/drawing/2014/main" id="{5FD9CA3F-1346-2363-0C2E-DF68B28A8E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>
            <a:extLst>
              <a:ext uri="{FF2B5EF4-FFF2-40B4-BE49-F238E27FC236}">
                <a16:creationId xmlns:a16="http://schemas.microsoft.com/office/drawing/2014/main" id="{21D05008-06BF-15CF-C190-23584F20D9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P executes to but not including p5</a:t>
            </a:r>
          </a:p>
          <a:p>
            <a:r>
              <a:rPr lang="en-US" altLang="en-US"/>
              <a:t>Q executes to but not including q4</a:t>
            </a:r>
          </a:p>
          <a:p>
            <a:r>
              <a:rPr lang="en-US" altLang="en-US"/>
              <a:t>P finishes</a:t>
            </a:r>
          </a:p>
          <a:p>
            <a:r>
              <a:rPr lang="en-US" altLang="en-US"/>
              <a:t>Q finishes</a:t>
            </a:r>
          </a:p>
          <a:p>
            <a:endParaRPr lang="en-US" altLang="en-US"/>
          </a:p>
        </p:txBody>
      </p:sp>
      <p:sp>
        <p:nvSpPr>
          <p:cNvPr id="75780" name="Slide Number Placeholder 3">
            <a:extLst>
              <a:ext uri="{FF2B5EF4-FFF2-40B4-BE49-F238E27FC236}">
                <a16:creationId xmlns:a16="http://schemas.microsoft.com/office/drawing/2014/main" id="{56E3BDDE-2F4E-B965-B6CD-0CA9128071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EDB995C-3816-4229-A3F1-EF7F6093BFA7}" type="slidenum">
              <a:rPr lang="en-US" altLang="en-US">
                <a:solidFill>
                  <a:srgbClr val="000000"/>
                </a:solidFill>
                <a:latin typeface="Helvetica Neue Light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solidFill>
                <a:srgbClr val="000000"/>
              </a:solidFill>
              <a:latin typeface="Helvetica Neue Light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example will not violate the critical section, but it may loop without ever reaching a state where p or q are in state 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932FD0-8EFD-48B5-A1D0-1004723EEEC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117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p2 and q2 execute before either thread reaches p3/q3, both will see the other variable set to false, and set theirs to true, to enter the critical section.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932FD0-8EFD-48B5-A1D0-1004723EEEC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538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same interleaving will result in deadlock now, instead, since both threads will set to true before checking the other, getting stuck in p3/q3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932FD0-8EFD-48B5-A1D0-1004723EEEC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2829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Potential starvation in p3-p5 / q3-q5; if q4 and q5 were flipped, would set </a:t>
            </a:r>
            <a:r>
              <a:rPr lang="en-US" dirty="0" err="1"/>
              <a:t>wantq</a:t>
            </a:r>
            <a:r>
              <a:rPr lang="en-US" dirty="0"/>
              <a:t> to false before checking </a:t>
            </a:r>
            <a:r>
              <a:rPr lang="en-US" dirty="0" err="1"/>
              <a:t>wantp</a:t>
            </a:r>
            <a:r>
              <a:rPr lang="en-US" dirty="0"/>
              <a:t>, which if p is between p4 and p5, will see </a:t>
            </a:r>
            <a:r>
              <a:rPr lang="en-US" dirty="0" err="1"/>
              <a:t>wantp</a:t>
            </a:r>
            <a:r>
              <a:rPr lang="en-US" dirty="0"/>
              <a:t> is false, and enter the critical section leaving </a:t>
            </a:r>
            <a:r>
              <a:rPr lang="en-US" dirty="0" err="1"/>
              <a:t>wantq</a:t>
            </a:r>
            <a:r>
              <a:rPr lang="en-US" dirty="0"/>
              <a:t> false (violating the critical section)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932FD0-8EFD-48B5-A1D0-1004723EEEC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8572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932FD0-8EFD-48B5-A1D0-1004723EEEC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4010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932FD0-8EFD-48B5-A1D0-1004723EEEC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0792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932FD0-8EFD-48B5-A1D0-1004723EEEC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475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932FD0-8EFD-48B5-A1D0-1004723EEEC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999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EBC55-5864-427B-84CF-6441AA82B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745" y="1205037"/>
            <a:ext cx="7744993" cy="2541336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B52BDB-18E0-4991-A6F2-7AD542015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745" y="3949332"/>
            <a:ext cx="7744993" cy="2006735"/>
          </a:xfrm>
        </p:spPr>
        <p:txBody>
          <a:bodyPr>
            <a:normAutofit/>
          </a:bodyPr>
          <a:lstStyle>
            <a:lvl1pPr marL="0" indent="0" algn="l">
              <a:buNone/>
              <a:defRPr sz="20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0ABC6-907E-47DE-8E40-61F2DD1B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AB158-6097-43A1-90B6-406F9367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E077-FF20-4DD9-92B5-EE1C4D615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822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071ABCB-C306-49F0-8D5D-0B890583C1CE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4A67F94-2250-4B3A-8424-1BC0A0BCB3FF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FB942D8-95BE-4CFD-BFCC-26209EC192CE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DF6499A-D398-4CBC-AA22-4277539430FC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91493C-6480-4A3F-8836-1727CBA3C849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546BFEE-D3D9-4B18-BA88-49F7C7D2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8186" y="959587"/>
            <a:ext cx="9076329" cy="10642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A5BD3-1A63-4F94-ADFA-5CA2A414D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148186" y="2248257"/>
            <a:ext cx="9076329" cy="365015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1888E-6FA1-446E-A77C-7D26923F6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3313F-58CA-4397-A3B4-71B068D1E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C6AB3-89E2-4B6A-A5F3-3FB781C1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694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7BC2869-B8E0-44C7-801E-BA0C2C1B5E82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A7CEB8F-94FA-4A87-AA80-066173AA5C5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4F9817E-A26F-4D7B-82A1-FA647EE4C86F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E734839-B51C-4112-A4D8-DDFCB7F84A6F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1DFF651-C17F-4B2C-A962-32FA4958BCFA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9B263D-CDF8-431B-A5D1-968764913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31030" y="866253"/>
            <a:ext cx="2222769" cy="531071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B6B9BE-E660-4F3A-ABA1-86667DC13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66253"/>
            <a:ext cx="8164286" cy="531071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82700-F509-4302-AE0E-6CC56401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3BD63-5B0C-4FB3-8434-8EA1A84F2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3E9EB-019B-4F03-8147-D6CBA6B1E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059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609600"/>
            <a:ext cx="10972800" cy="495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0" y="6377355"/>
            <a:ext cx="16256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18400" y="6377355"/>
            <a:ext cx="38608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74400" y="6362701"/>
            <a:ext cx="812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pPr algn="r"/>
            <a:r>
              <a:rPr lang="en-US" dirty="0"/>
              <a:t>| </a:t>
            </a:r>
            <a:fld id="{BA13C625-9B67-4A70-A9C3-06D9E61B09A6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439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1C13-CF9D-4E82-A5B4-91008DCD2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06FD2-89E8-4415-ADF7-22F4A4C25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CBBFF-8889-497F-B4CA-A031E8DD3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78DAF-985B-4BB4-ADA9-02EA979F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0DBC-42B5-46AB-B36A-B39128E6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02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1B6E7-01C8-4375-B7C7-596CD119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83229"/>
            <a:ext cx="8214179" cy="330313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41675-8F3E-47CC-9573-D853C506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295900"/>
            <a:ext cx="8214179" cy="7937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19F49-690E-49EC-BD41-75A18C9E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C9E70-1401-468E-97DE-4255CA22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BE14C-9127-4582-A006-2AEA93AF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570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4DF9-FA60-4E7B-BDE8-C0F9AFE6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F1133-890E-4E96-AEDD-0F921E26F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6745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763B4-4987-4303-9640-54B67DD75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7174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94AAD8-D444-410E-98EC-47076908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2F01E-6867-4604-8B58-F65BCC82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43D87-0EC8-43C7-9D1B-46DB52129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978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5AE-70FD-4CEE-BDFB-D5C0A3D35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5" y="960120"/>
            <a:ext cx="9196928" cy="106070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91E2-4532-4D16-827E-4DB0688F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7153" y="2062842"/>
            <a:ext cx="4445899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B53BE-9EDA-4D07-A042-0D101FAB9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6745" y="2882837"/>
            <a:ext cx="4446642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DFDFC1-7510-4F8E-A831-ABA33D977A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25280" y="2062842"/>
            <a:ext cx="4467794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A42F0-9A48-4946-8BA8-394CBF01A0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4868" y="2882837"/>
            <a:ext cx="4468541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0FC563-D319-494F-AA63-0BDF1D25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42F4FE-433A-42F6-8A73-AD843352B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575352-FC7F-4BA8-940F-2F920C28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824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3FB5-4B13-4412-9F42-62450D6A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C87ECA-0E5D-4DD2-B664-DF351875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E2406B-A925-466A-AF79-D0A4E0EA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1B050-D381-4E1A-88DD-361F0EE9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448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8BF592-6A15-4999-ACFA-A535A113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19EFC1-AD45-4610-8FC6-2058F55E4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3DF506-CFF9-4BD2-8D76-337792779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070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77674-EAFF-4CAE-A685-8AEA617D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94014"/>
            <a:ext cx="3932237" cy="143691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3A185-E15D-46FD-A4FB-709A8B5D0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94014"/>
            <a:ext cx="6172200" cy="47670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086F7-5F48-40D6-B4E3-1347EA21B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2"/>
            <a:ext cx="3932237" cy="32509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4FC41-0A32-438D-9A47-F932AB49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0F85D-CB6B-48E8-B56F-81472CE94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E120E-E239-4B93-AC67-210D23BD2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9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1F02C-5A08-45D4-AFE1-8EF0E6DEC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5120"/>
            <a:ext cx="3932237" cy="146580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EF863-20E6-4CF9-A179-0A2A52E5F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ECFB1A-5B7E-45DA-9713-0CD8E3121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4"/>
            <a:ext cx="3932237" cy="32509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FD67F-901E-4423-A48F-41F00ECA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B04982-0749-4F34-A4DB-DDC12BD4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38447-AEAF-40D9-B3D3-94404C14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111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206359A-F1E3-49EE-BBC2-40888C4A3628}"/>
              </a:ext>
            </a:extLst>
          </p:cNvPr>
          <p:cNvGrpSpPr/>
          <p:nvPr/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11B74D-DF90-4993-88AE-4D05C91F2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4" y="959587"/>
            <a:ext cx="9076329" cy="1064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B3DE9-A495-4E75-819D-E0B2E5505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6744" y="2248257"/>
            <a:ext cx="9076329" cy="365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430AC-DB07-423B-A52A-0065639AF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11008460-8B2F-4AAA-A4E2-10730069204C}" type="datetimeFigureOut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FAFC9-FA18-4C55-8C92-B17603CAE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6745" y="501128"/>
            <a:ext cx="33113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5A493-61FB-4764-90B6-8CC218A78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0946259B-8396-46CD-AD42-FDEDA89DA27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41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  <p:sldLayoutId id="2147483672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150000"/>
        <a:buFont typeface="Goudy Old Style" panose="02020502050305020303" pitchFamily="18" charset="0"/>
        <a:buChar char="∙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D7AAEFC-156E-1144-8D57-FBE2CD3B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hite structure">
            <a:extLst>
              <a:ext uri="{FF2B5EF4-FFF2-40B4-BE49-F238E27FC236}">
                <a16:creationId xmlns:a16="http://schemas.microsoft.com/office/drawing/2014/main" id="{C59A77E4-1AD6-0CEC-D494-35A5030DB8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243"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AF0997A-7C0F-4AD2-BA90-5FE341A177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57594" y="805231"/>
            <a:ext cx="3876811" cy="5245563"/>
          </a:xfrm>
          <a:custGeom>
            <a:avLst/>
            <a:gdLst>
              <a:gd name="connsiteX0" fmla="*/ 1941583 w 3876811"/>
              <a:gd name="connsiteY0" fmla="*/ 0 h 5245563"/>
              <a:gd name="connsiteX1" fmla="*/ 2111641 w 3876811"/>
              <a:gd name="connsiteY1" fmla="*/ 149097 h 5245563"/>
              <a:gd name="connsiteX2" fmla="*/ 3370493 w 3876811"/>
              <a:gd name="connsiteY2" fmla="*/ 774451 h 5245563"/>
              <a:gd name="connsiteX3" fmla="*/ 3876811 w 3876811"/>
              <a:gd name="connsiteY3" fmla="*/ 1854684 h 5245563"/>
              <a:gd name="connsiteX4" fmla="*/ 3876811 w 3876811"/>
              <a:gd name="connsiteY4" fmla="*/ 2019920 h 5245563"/>
              <a:gd name="connsiteX5" fmla="*/ 3876811 w 3876811"/>
              <a:gd name="connsiteY5" fmla="*/ 2491569 h 5245563"/>
              <a:gd name="connsiteX6" fmla="*/ 3876811 w 3876811"/>
              <a:gd name="connsiteY6" fmla="*/ 2753995 h 5245563"/>
              <a:gd name="connsiteX7" fmla="*/ 3876811 w 3876811"/>
              <a:gd name="connsiteY7" fmla="*/ 3115353 h 5245563"/>
              <a:gd name="connsiteX8" fmla="*/ 3876811 w 3876811"/>
              <a:gd name="connsiteY8" fmla="*/ 3390879 h 5245563"/>
              <a:gd name="connsiteX9" fmla="*/ 3370493 w 3876811"/>
              <a:gd name="connsiteY9" fmla="*/ 4471114 h 5245563"/>
              <a:gd name="connsiteX10" fmla="*/ 2111639 w 3876811"/>
              <a:gd name="connsiteY10" fmla="*/ 5096465 h 5245563"/>
              <a:gd name="connsiteX11" fmla="*/ 1935228 w 3876811"/>
              <a:gd name="connsiteY11" fmla="*/ 5245563 h 5245563"/>
              <a:gd name="connsiteX12" fmla="*/ 1765171 w 3876811"/>
              <a:gd name="connsiteY12" fmla="*/ 5096465 h 5245563"/>
              <a:gd name="connsiteX13" fmla="*/ 506317 w 3876811"/>
              <a:gd name="connsiteY13" fmla="*/ 4471114 h 5245563"/>
              <a:gd name="connsiteX14" fmla="*/ 0 w 3876811"/>
              <a:gd name="connsiteY14" fmla="*/ 3390879 h 5245563"/>
              <a:gd name="connsiteX15" fmla="*/ 0 w 3876811"/>
              <a:gd name="connsiteY15" fmla="*/ 3115353 h 5245563"/>
              <a:gd name="connsiteX16" fmla="*/ 0 w 3876811"/>
              <a:gd name="connsiteY16" fmla="*/ 2753995 h 5245563"/>
              <a:gd name="connsiteX17" fmla="*/ 0 w 3876811"/>
              <a:gd name="connsiteY17" fmla="*/ 2491569 h 5245563"/>
              <a:gd name="connsiteX18" fmla="*/ 0 w 3876811"/>
              <a:gd name="connsiteY18" fmla="*/ 2019920 h 5245563"/>
              <a:gd name="connsiteX19" fmla="*/ 0 w 3876811"/>
              <a:gd name="connsiteY19" fmla="*/ 1854684 h 5245563"/>
              <a:gd name="connsiteX20" fmla="*/ 506318 w 3876811"/>
              <a:gd name="connsiteY20" fmla="*/ 774451 h 5245563"/>
              <a:gd name="connsiteX21" fmla="*/ 1765173 w 3876811"/>
              <a:gd name="connsiteY21" fmla="*/ 149097 h 5245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876811" h="5245563">
                <a:moveTo>
                  <a:pt x="1941583" y="0"/>
                </a:moveTo>
                <a:lnTo>
                  <a:pt x="2111641" y="149097"/>
                </a:lnTo>
                <a:cubicBezTo>
                  <a:pt x="2533315" y="474958"/>
                  <a:pt x="3008487" y="564716"/>
                  <a:pt x="3370493" y="774451"/>
                </a:cubicBezTo>
                <a:cubicBezTo>
                  <a:pt x="3718590" y="1017851"/>
                  <a:pt x="3876811" y="1296993"/>
                  <a:pt x="3876811" y="1854684"/>
                </a:cubicBezTo>
                <a:lnTo>
                  <a:pt x="3876811" y="2019920"/>
                </a:lnTo>
                <a:lnTo>
                  <a:pt x="3876811" y="2491569"/>
                </a:lnTo>
                <a:lnTo>
                  <a:pt x="3876811" y="2753995"/>
                </a:lnTo>
                <a:lnTo>
                  <a:pt x="3876811" y="3115353"/>
                </a:lnTo>
                <a:lnTo>
                  <a:pt x="3876811" y="3390879"/>
                </a:lnTo>
                <a:cubicBezTo>
                  <a:pt x="3876811" y="3948571"/>
                  <a:pt x="3718588" y="4227713"/>
                  <a:pt x="3370493" y="4471114"/>
                </a:cubicBezTo>
                <a:cubicBezTo>
                  <a:pt x="3008484" y="4680847"/>
                  <a:pt x="2533312" y="4770605"/>
                  <a:pt x="2111639" y="5096465"/>
                </a:cubicBezTo>
                <a:lnTo>
                  <a:pt x="1935228" y="5245563"/>
                </a:lnTo>
                <a:lnTo>
                  <a:pt x="1765171" y="5096465"/>
                </a:lnTo>
                <a:cubicBezTo>
                  <a:pt x="1343496" y="4770605"/>
                  <a:pt x="868325" y="4680847"/>
                  <a:pt x="506317" y="4471114"/>
                </a:cubicBezTo>
                <a:cubicBezTo>
                  <a:pt x="158223" y="4227713"/>
                  <a:pt x="0" y="3948571"/>
                  <a:pt x="0" y="3390879"/>
                </a:cubicBezTo>
                <a:lnTo>
                  <a:pt x="0" y="3115353"/>
                </a:lnTo>
                <a:lnTo>
                  <a:pt x="0" y="2753995"/>
                </a:lnTo>
                <a:lnTo>
                  <a:pt x="0" y="2491569"/>
                </a:lnTo>
                <a:lnTo>
                  <a:pt x="0" y="2019920"/>
                </a:lnTo>
                <a:lnTo>
                  <a:pt x="0" y="1854684"/>
                </a:lnTo>
                <a:cubicBezTo>
                  <a:pt x="0" y="1296993"/>
                  <a:pt x="158224" y="1017851"/>
                  <a:pt x="506318" y="774451"/>
                </a:cubicBezTo>
                <a:cubicBezTo>
                  <a:pt x="868327" y="564716"/>
                  <a:pt x="1343498" y="474958"/>
                  <a:pt x="1765173" y="149097"/>
                </a:cubicBezTo>
                <a:close/>
              </a:path>
            </a:pathLst>
          </a:custGeom>
          <a:solidFill>
            <a:srgbClr val="00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764930-DB0F-3E8B-519A-EF6FDBE645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21389" y="1826096"/>
            <a:ext cx="3149221" cy="2142699"/>
          </a:xfrm>
        </p:spPr>
        <p:txBody>
          <a:bodyPr anchor="b"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</a:rPr>
              <a:t>Mutual Exclusion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79C5C5-C68F-0D05-AEBF-4F6F46053E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57593" y="4196605"/>
            <a:ext cx="3876812" cy="948601"/>
          </a:xfrm>
        </p:spPr>
        <p:txBody>
          <a:bodyPr anchor="t">
            <a:normAutofit fontScale="55000" lnSpcReduction="20000"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William M. Mongan</a:t>
            </a:r>
          </a:p>
          <a:p>
            <a:pPr algn="ctr"/>
            <a:r>
              <a:rPr lang="en-US" dirty="0">
                <a:solidFill>
                  <a:srgbClr val="FFFFFF"/>
                </a:solidFill>
              </a:rPr>
              <a:t>From Principles of Concurrent and Distributed Programming by Mordechai Ben-Ari</a:t>
            </a:r>
          </a:p>
        </p:txBody>
      </p:sp>
    </p:spTree>
    <p:extLst>
      <p:ext uri="{BB962C8B-B14F-4D97-AF65-F5344CB8AC3E}">
        <p14:creationId xmlns:p14="http://schemas.microsoft.com/office/powerpoint/2010/main" val="1013395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1">
            <a:extLst>
              <a:ext uri="{FF2B5EF4-FFF2-40B4-BE49-F238E27FC236}">
                <a16:creationId xmlns:a16="http://schemas.microsoft.com/office/drawing/2014/main" id="{FEE3B2B8-9993-DAD5-C671-F847D93007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Milk Example</a:t>
            </a:r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3838EC61-3CD0-3F40-D816-E4BDBC0C7A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77641" y="5760683"/>
            <a:ext cx="8036719" cy="1419820"/>
          </a:xfrm>
        </p:spPr>
        <p:txBody>
          <a:bodyPr/>
          <a:lstStyle/>
          <a:p>
            <a:pPr eaLnBrk="1" hangingPunct="1"/>
            <a:r>
              <a:rPr lang="en-US" altLang="en-US" sz="2180"/>
              <a:t>This works</a:t>
            </a:r>
          </a:p>
          <a:p>
            <a:pPr eaLnBrk="1" hangingPunct="1"/>
            <a:r>
              <a:rPr lang="en-US" altLang="en-US" sz="2180"/>
              <a:t>… but what’s unfortunate about this solution?</a:t>
            </a:r>
          </a:p>
        </p:txBody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3CB41292-DA9E-EA45-CFF2-9003446B97AC}"/>
              </a:ext>
            </a:extLst>
          </p:cNvPr>
          <p:cNvSpPr>
            <a:spLocks/>
          </p:cNvSpPr>
          <p:nvPr/>
        </p:nvSpPr>
        <p:spPr bwMode="auto">
          <a:xfrm>
            <a:off x="2193726" y="2412050"/>
            <a:ext cx="4009430" cy="264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2:leave Note A;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3:while(note B){}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4:if(noMilk){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5:  buyMilk();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6:}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7:remove Note A;</a:t>
            </a:r>
          </a:p>
        </p:txBody>
      </p:sp>
      <p:sp>
        <p:nvSpPr>
          <p:cNvPr id="76805" name="Rectangle 4">
            <a:extLst>
              <a:ext uri="{FF2B5EF4-FFF2-40B4-BE49-F238E27FC236}">
                <a16:creationId xmlns:a16="http://schemas.microsoft.com/office/drawing/2014/main" id="{7B155F27-EF89-6A82-CCF0-0CE947CD145F}"/>
              </a:ext>
            </a:extLst>
          </p:cNvPr>
          <p:cNvSpPr>
            <a:spLocks/>
          </p:cNvSpPr>
          <p:nvPr/>
        </p:nvSpPr>
        <p:spPr bwMode="auto">
          <a:xfrm>
            <a:off x="6310313" y="2412050"/>
            <a:ext cx="3902273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2:leave Note B;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3:if(noNote A){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4: if(noMilk){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5:  buyMilk();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6: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7:}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8:remove Note B;</a:t>
            </a:r>
          </a:p>
        </p:txBody>
      </p:sp>
      <p:sp>
        <p:nvSpPr>
          <p:cNvPr id="76806" name="Rectangle 5">
            <a:extLst>
              <a:ext uri="{FF2B5EF4-FFF2-40B4-BE49-F238E27FC236}">
                <a16:creationId xmlns:a16="http://schemas.microsoft.com/office/drawing/2014/main" id="{6A333426-66E5-84CC-0F62-1CA1C4CB919D}"/>
              </a:ext>
            </a:extLst>
          </p:cNvPr>
          <p:cNvSpPr>
            <a:spLocks/>
          </p:cNvSpPr>
          <p:nvPr/>
        </p:nvSpPr>
        <p:spPr bwMode="auto">
          <a:xfrm>
            <a:off x="3342217" y="1870956"/>
            <a:ext cx="1614224" cy="465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23" dirty="0">
                <a:latin typeface="Helvetica Neue" charset="0"/>
                <a:sym typeface="Helvetica Neue" charset="0"/>
              </a:rPr>
              <a:t>Thread 1</a:t>
            </a:r>
          </a:p>
        </p:txBody>
      </p:sp>
      <p:sp>
        <p:nvSpPr>
          <p:cNvPr id="76807" name="Rectangle 6">
            <a:extLst>
              <a:ext uri="{FF2B5EF4-FFF2-40B4-BE49-F238E27FC236}">
                <a16:creationId xmlns:a16="http://schemas.microsoft.com/office/drawing/2014/main" id="{C3096A20-78B9-50FF-4733-94358470C478}"/>
              </a:ext>
            </a:extLst>
          </p:cNvPr>
          <p:cNvSpPr>
            <a:spLocks/>
          </p:cNvSpPr>
          <p:nvPr/>
        </p:nvSpPr>
        <p:spPr bwMode="auto">
          <a:xfrm>
            <a:off x="7458803" y="1870956"/>
            <a:ext cx="1614224" cy="465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23">
                <a:latin typeface="Helvetica Neue" charset="0"/>
                <a:sym typeface="Helvetica Neue" charset="0"/>
              </a:rPr>
              <a:t>Thread 2</a:t>
            </a:r>
          </a:p>
        </p:txBody>
      </p:sp>
      <p:pic>
        <p:nvPicPr>
          <p:cNvPr id="74763" name="Picture 4">
            <a:extLst>
              <a:ext uri="{FF2B5EF4-FFF2-40B4-BE49-F238E27FC236}">
                <a16:creationId xmlns:a16="http://schemas.microsoft.com/office/drawing/2014/main" id="{2A0D3530-05A3-4DE8-88BB-D9F2E18D73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6375" y="5635667"/>
            <a:ext cx="910828" cy="910828"/>
          </a:xfrm>
          <a:prstGeom prst="rect">
            <a:avLst/>
          </a:prstGeom>
          <a:noFill/>
          <a:ln>
            <a:noFill/>
          </a:ln>
          <a:effectLst>
            <a:outerShdw blurRad="63500" dist="76199" dir="2700000" algn="ctr" rotWithShape="0">
              <a:schemeClr val="bg2">
                <a:alpha val="7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1">
            <a:extLst>
              <a:ext uri="{FF2B5EF4-FFF2-40B4-BE49-F238E27FC236}">
                <a16:creationId xmlns:a16="http://schemas.microsoft.com/office/drawing/2014/main" id="{69F5A79A-AD7B-E4B6-AEAB-22DE4126AB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Solution Discussion</a:t>
            </a:r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BC963978-578E-8BD5-FED3-25F95E6F9B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Works, but unsatisfactory</a:t>
            </a:r>
          </a:p>
          <a:p>
            <a:pPr marL="498929" lvl="1"/>
            <a:r>
              <a:rPr lang="en-US" altLang="en-US"/>
              <a:t>This protects a single piece of “Critical-Section” code</a:t>
            </a:r>
          </a:p>
          <a:p>
            <a:pPr marL="498929" lvl="1"/>
            <a:r>
              <a:rPr lang="en-US" altLang="en-US"/>
              <a:t>Only protects for two threads</a:t>
            </a:r>
          </a:p>
          <a:p>
            <a:pPr marL="498929" lvl="1"/>
            <a:r>
              <a:rPr lang="en-US" altLang="en-US"/>
              <a:t>Thread 1’s code is different from Thread 2’s</a:t>
            </a:r>
          </a:p>
          <a:p>
            <a:pPr eaLnBrk="1" hangingPunct="1"/>
            <a:r>
              <a:rPr lang="en-US" altLang="en-US"/>
              <a:t>Better Solution</a:t>
            </a:r>
          </a:p>
          <a:p>
            <a:pPr marL="498929" lvl="1"/>
            <a:r>
              <a:rPr lang="en-US" altLang="en-US"/>
              <a:t>Hardware provide better atomic primitives</a:t>
            </a:r>
          </a:p>
          <a:p>
            <a:pPr marL="498929" lvl="1"/>
            <a:r>
              <a:rPr lang="en-US" altLang="en-US"/>
              <a:t>Build higher-level programming abstractions on this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">
            <a:extLst>
              <a:ext uri="{FF2B5EF4-FFF2-40B4-BE49-F238E27FC236}">
                <a16:creationId xmlns:a16="http://schemas.microsoft.com/office/drawing/2014/main" id="{7FDAF43B-338F-5688-EAFC-018919CB58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Better Solution</a:t>
            </a:r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54AE577E-94C7-A6F6-AB90-648D4F65DB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66744" y="2248257"/>
            <a:ext cx="9076329" cy="421992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Suppose we have an implementation of a Lock</a:t>
            </a:r>
          </a:p>
          <a:p>
            <a:pPr marL="498929" lvl="1"/>
            <a:r>
              <a:rPr lang="en-US" altLang="en-US" dirty="0" err="1"/>
              <a:t>Lock.acquire</a:t>
            </a:r>
            <a:r>
              <a:rPr lang="en-US" altLang="en-US" dirty="0"/>
              <a:t>(): waits until a lock is free, then grabs it</a:t>
            </a:r>
          </a:p>
          <a:p>
            <a:pPr marL="498929" lvl="1"/>
            <a:r>
              <a:rPr lang="en-US" altLang="en-US" dirty="0" err="1"/>
              <a:t>Lock.release</a:t>
            </a:r>
            <a:r>
              <a:rPr lang="en-US" altLang="en-US" dirty="0"/>
              <a:t>(): unlocks, wake up anyone waiting</a:t>
            </a:r>
          </a:p>
          <a:p>
            <a:pPr eaLnBrk="1" hangingPunct="1"/>
            <a:r>
              <a:rPr lang="en-US" altLang="en-US" dirty="0"/>
              <a:t>Then, the milk problem is simple:</a:t>
            </a: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endParaRPr lang="en-US" altLang="en-US" dirty="0"/>
          </a:p>
          <a:p>
            <a:pPr eaLnBrk="1" hangingPunct="1"/>
            <a:r>
              <a:rPr lang="en-US" altLang="en-US" dirty="0"/>
              <a:t>But how does </a:t>
            </a:r>
            <a:r>
              <a:rPr lang="en-US" altLang="en-US" dirty="0" err="1"/>
              <a:t>lock.acquire</a:t>
            </a:r>
            <a:r>
              <a:rPr lang="en-US" altLang="en-US" dirty="0"/>
              <a:t>() and </a:t>
            </a:r>
            <a:r>
              <a:rPr lang="en-US" altLang="en-US" dirty="0" err="1"/>
              <a:t>lock.release</a:t>
            </a:r>
            <a:r>
              <a:rPr lang="en-US" altLang="en-US" dirty="0"/>
              <a:t>() work?</a:t>
            </a:r>
          </a:p>
        </p:txBody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DF2754AA-8A07-FDEB-9453-A7EC707D14D5}"/>
              </a:ext>
            </a:extLst>
          </p:cNvPr>
          <p:cNvSpPr>
            <a:spLocks/>
          </p:cNvSpPr>
          <p:nvPr/>
        </p:nvSpPr>
        <p:spPr bwMode="auto">
          <a:xfrm>
            <a:off x="2827734" y="4050687"/>
            <a:ext cx="3486532" cy="1860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lock.acquire();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if(noMilk)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 buyMilk();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lock.release();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">
            <a:extLst>
              <a:ext uri="{FF2B5EF4-FFF2-40B4-BE49-F238E27FC236}">
                <a16:creationId xmlns:a16="http://schemas.microsoft.com/office/drawing/2014/main" id="{7FDAF43B-338F-5688-EAFC-018919CB58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Multual</a:t>
            </a:r>
            <a:r>
              <a:rPr lang="en-US" altLang="en-US" dirty="0"/>
              <a:t> Exclusion Protocols</a:t>
            </a:r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54AE577E-94C7-A6F6-AB90-648D4F65DB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66744" y="2248257"/>
            <a:ext cx="9076329" cy="421992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Does this work?</a:t>
            </a:r>
          </a:p>
          <a:p>
            <a:pPr eaLnBrk="1" hangingPunct="1"/>
            <a:r>
              <a:rPr lang="en-US" altLang="en-US" dirty="0"/>
              <a:t>Can both threads be in the critical section?</a:t>
            </a:r>
          </a:p>
          <a:p>
            <a:pPr eaLnBrk="1" hangingPunct="1"/>
            <a:r>
              <a:rPr lang="en-US" altLang="en-US" dirty="0"/>
              <a:t>Can one thread block the other </a:t>
            </a:r>
            <a:br>
              <a:rPr lang="en-US" altLang="en-US" dirty="0"/>
            </a:br>
            <a:r>
              <a:rPr lang="en-US" altLang="en-US" dirty="0"/>
              <a:t>from entering?</a:t>
            </a:r>
          </a:p>
          <a:p>
            <a:pPr eaLnBrk="1" hangingPunct="1"/>
            <a:r>
              <a:rPr lang="en-US" altLang="en-US" dirty="0"/>
              <a:t>What if thread 1 never wants to run?</a:t>
            </a:r>
          </a:p>
        </p:txBody>
      </p:sp>
      <p:graphicFrame>
        <p:nvGraphicFramePr>
          <p:cNvPr id="2" name="Group 3">
            <a:extLst>
              <a:ext uri="{FF2B5EF4-FFF2-40B4-BE49-F238E27FC236}">
                <a16:creationId xmlns:a16="http://schemas.microsoft.com/office/drawing/2014/main" id="{2C80436A-270E-ECE3-F929-FBC90ADC85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02115"/>
              </p:ext>
            </p:extLst>
          </p:nvPr>
        </p:nvGraphicFramePr>
        <p:xfrm>
          <a:off x="5119751" y="3060783"/>
          <a:ext cx="6858000" cy="2989263"/>
        </p:xfrm>
        <a:graphic>
          <a:graphicData uri="http://schemas.openxmlformats.org/drawingml/2006/table">
            <a:tbl>
              <a:tblPr/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825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integer turn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-128" charset="2"/>
                        </a:rPr>
                        <a:t>&lt;--1</a:t>
                      </a:r>
                      <a:endParaRPr kumimoji="0" lang="de-DE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28" charset="-128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37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  loop forever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p1:   noncritical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p2:   await turn=1   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p3:   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52D38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p4:   turn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-128" charset="2"/>
                        </a:rPr>
                        <a:t>&lt;--2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 loop forever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q1:   noncritical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q2:   await turn=2   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q3:   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52D38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q4:   turn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-128" charset="2"/>
                        </a:rPr>
                        <a:t>&lt;--1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Rectangle 16">
            <a:extLst>
              <a:ext uri="{FF2B5EF4-FFF2-40B4-BE49-F238E27FC236}">
                <a16:creationId xmlns:a16="http://schemas.microsoft.com/office/drawing/2014/main" id="{0A70DEE4-8C49-429E-1AD4-FDDD22F6C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9751" y="6199271"/>
            <a:ext cx="53181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en-US" b="1" dirty="0">
                <a:solidFill>
                  <a:schemeClr val="accent2"/>
                </a:solidFill>
              </a:rPr>
              <a:t>Idea:</a:t>
            </a:r>
            <a:r>
              <a:rPr lang="de-DE" altLang="en-US" dirty="0">
                <a:solidFill>
                  <a:schemeClr val="accent2"/>
                </a:solidFill>
              </a:rPr>
              <a:t> processes may enter alternating</a:t>
            </a:r>
            <a:br>
              <a:rPr lang="de-DE" altLang="en-US" dirty="0">
                <a:solidFill>
                  <a:schemeClr val="accent2"/>
                </a:solidFill>
              </a:rPr>
            </a:br>
            <a:endParaRPr lang="de-DE" alt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945780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">
            <a:extLst>
              <a:ext uri="{FF2B5EF4-FFF2-40B4-BE49-F238E27FC236}">
                <a16:creationId xmlns:a16="http://schemas.microsoft.com/office/drawing/2014/main" id="{7FDAF43B-338F-5688-EAFC-018919CB58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5480" y="-60036"/>
            <a:ext cx="9076329" cy="1064277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Multual</a:t>
            </a:r>
            <a:r>
              <a:rPr lang="en-US" altLang="en-US" dirty="0"/>
              <a:t> Exclusion Protocols</a:t>
            </a:r>
          </a:p>
        </p:txBody>
      </p:sp>
      <p:grpSp>
        <p:nvGrpSpPr>
          <p:cNvPr id="78920" name="Group 78919">
            <a:extLst>
              <a:ext uri="{FF2B5EF4-FFF2-40B4-BE49-F238E27FC236}">
                <a16:creationId xmlns:a16="http://schemas.microsoft.com/office/drawing/2014/main" id="{ACCF3D5A-8ACD-3E6B-EF42-6B597263A4A7}"/>
              </a:ext>
            </a:extLst>
          </p:cNvPr>
          <p:cNvGrpSpPr/>
          <p:nvPr/>
        </p:nvGrpSpPr>
        <p:grpSpPr>
          <a:xfrm>
            <a:off x="645608" y="896668"/>
            <a:ext cx="8839200" cy="5826125"/>
            <a:chOff x="1203873" y="281725"/>
            <a:chExt cx="8839200" cy="5826125"/>
          </a:xfrm>
        </p:grpSpPr>
        <p:sp>
          <p:nvSpPr>
            <p:cNvPr id="5" name="Oval 2">
              <a:extLst>
                <a:ext uri="{FF2B5EF4-FFF2-40B4-BE49-F238E27FC236}">
                  <a16:creationId xmlns:a16="http://schemas.microsoft.com/office/drawing/2014/main" id="{647C9EAE-FEAC-DED3-D43A-2C2CB48B9C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8273" y="281725"/>
              <a:ext cx="914400" cy="77946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" name="Rectangle 3">
              <a:extLst>
                <a:ext uri="{FF2B5EF4-FFF2-40B4-BE49-F238E27FC236}">
                  <a16:creationId xmlns:a16="http://schemas.microsoft.com/office/drawing/2014/main" id="{18C9CE9A-0D52-FEBA-7D6E-98764A2196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0973" y="376975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p1,q1</a:t>
              </a:r>
              <a:b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</a:br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turn=2</a:t>
              </a:r>
            </a:p>
          </p:txBody>
        </p:sp>
        <p:sp>
          <p:nvSpPr>
            <p:cNvPr id="7" name="Oval 4">
              <a:extLst>
                <a:ext uri="{FF2B5EF4-FFF2-40B4-BE49-F238E27FC236}">
                  <a16:creationId xmlns:a16="http://schemas.microsoft.com/office/drawing/2014/main" id="{8DDFD1B3-2232-9E4D-56C5-8F328CD898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8273" y="1500925"/>
              <a:ext cx="914400" cy="77946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" name="Rectangle 5">
              <a:extLst>
                <a:ext uri="{FF2B5EF4-FFF2-40B4-BE49-F238E27FC236}">
                  <a16:creationId xmlns:a16="http://schemas.microsoft.com/office/drawing/2014/main" id="{7276DD05-80F6-746D-BCDF-BAE54AFBE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0973" y="1596175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p1,q2</a:t>
              </a:r>
              <a:b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</a:br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turn=2</a:t>
              </a:r>
            </a:p>
          </p:txBody>
        </p:sp>
        <p:sp>
          <p:nvSpPr>
            <p:cNvPr id="9" name="Oval 6">
              <a:extLst>
                <a:ext uri="{FF2B5EF4-FFF2-40B4-BE49-F238E27FC236}">
                  <a16:creationId xmlns:a16="http://schemas.microsoft.com/office/drawing/2014/main" id="{1A8655E0-CD81-9801-2AD8-03BDBBD37F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8273" y="3939325"/>
              <a:ext cx="914400" cy="77946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523EF198-D795-1CF2-4AA4-3B820AC919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0973" y="4034575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p1,q4</a:t>
              </a:r>
              <a:b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</a:br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turn=2</a:t>
              </a:r>
            </a:p>
          </p:txBody>
        </p:sp>
        <p:sp>
          <p:nvSpPr>
            <p:cNvPr id="11" name="Oval 8">
              <a:extLst>
                <a:ext uri="{FF2B5EF4-FFF2-40B4-BE49-F238E27FC236}">
                  <a16:creationId xmlns:a16="http://schemas.microsoft.com/office/drawing/2014/main" id="{BDDE9862-7FCC-B0AA-63EC-8FCAEE027F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8273" y="2720125"/>
              <a:ext cx="914400" cy="77946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" name="Rectangle 9">
              <a:extLst>
                <a:ext uri="{FF2B5EF4-FFF2-40B4-BE49-F238E27FC236}">
                  <a16:creationId xmlns:a16="http://schemas.microsoft.com/office/drawing/2014/main" id="{A547AB18-D2F7-5C35-1CF4-C1D5E41D4F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0973" y="2815375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p1,q3</a:t>
              </a:r>
              <a:b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</a:br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turn=2</a:t>
              </a:r>
            </a:p>
          </p:txBody>
        </p:sp>
        <p:sp>
          <p:nvSpPr>
            <p:cNvPr id="13" name="Oval 11">
              <a:extLst>
                <a:ext uri="{FF2B5EF4-FFF2-40B4-BE49-F238E27FC236}">
                  <a16:creationId xmlns:a16="http://schemas.microsoft.com/office/drawing/2014/main" id="{60FBDB51-C7D9-B915-5DAD-D11EEEC324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2473" y="680187"/>
              <a:ext cx="914400" cy="7794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9FA5C72B-74C5-6129-CB15-A026E2914C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5173" y="775437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/>
                <a:t>p1,q1</a:t>
              </a:r>
              <a:br>
                <a:rPr lang="de-DE" altLang="en-US" sz="1800" b="1"/>
              </a:br>
              <a:r>
                <a:rPr lang="de-DE" altLang="en-US" sz="1800" b="1"/>
                <a:t>turn=1</a:t>
              </a:r>
            </a:p>
          </p:txBody>
        </p:sp>
        <p:sp>
          <p:nvSpPr>
            <p:cNvPr id="15" name="Oval 13">
              <a:extLst>
                <a:ext uri="{FF2B5EF4-FFF2-40B4-BE49-F238E27FC236}">
                  <a16:creationId xmlns:a16="http://schemas.microsoft.com/office/drawing/2014/main" id="{2C95222C-75CC-0B1F-58F4-16998B27AF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2473" y="1899387"/>
              <a:ext cx="914400" cy="7794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1EB22705-94F5-6CB9-6332-DFBF47F09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5173" y="1994637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/>
                <a:t>p1,q2</a:t>
              </a:r>
              <a:br>
                <a:rPr lang="de-DE" altLang="en-US" sz="1800" b="1"/>
              </a:br>
              <a:r>
                <a:rPr lang="de-DE" altLang="en-US" sz="1800" b="1"/>
                <a:t>turn=1</a:t>
              </a:r>
            </a:p>
          </p:txBody>
        </p:sp>
        <p:sp>
          <p:nvSpPr>
            <p:cNvPr id="17" name="Oval 15">
              <a:extLst>
                <a:ext uri="{FF2B5EF4-FFF2-40B4-BE49-F238E27FC236}">
                  <a16:creationId xmlns:a16="http://schemas.microsoft.com/office/drawing/2014/main" id="{E65ADB10-98C9-3B95-9BBB-34C97E495E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2473" y="4337787"/>
              <a:ext cx="914400" cy="7794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" name="Rectangle 16">
              <a:extLst>
                <a:ext uri="{FF2B5EF4-FFF2-40B4-BE49-F238E27FC236}">
                  <a16:creationId xmlns:a16="http://schemas.microsoft.com/office/drawing/2014/main" id="{F08047AC-CAD3-383F-39AE-C789C2A34E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5173" y="4433037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/>
                <a:t>p1,q4</a:t>
              </a:r>
              <a:br>
                <a:rPr lang="de-DE" altLang="en-US" sz="1800" b="1"/>
              </a:br>
              <a:r>
                <a:rPr lang="de-DE" altLang="en-US" sz="1800" b="1"/>
                <a:t>turn=1</a:t>
              </a:r>
            </a:p>
          </p:txBody>
        </p:sp>
        <p:sp>
          <p:nvSpPr>
            <p:cNvPr id="19" name="Oval 17">
              <a:extLst>
                <a:ext uri="{FF2B5EF4-FFF2-40B4-BE49-F238E27FC236}">
                  <a16:creationId xmlns:a16="http://schemas.microsoft.com/office/drawing/2014/main" id="{48FFF468-8EE3-6C2D-3284-C96C97B9DB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2473" y="3118587"/>
              <a:ext cx="914400" cy="7794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" name="Rectangle 18">
              <a:extLst>
                <a:ext uri="{FF2B5EF4-FFF2-40B4-BE49-F238E27FC236}">
                  <a16:creationId xmlns:a16="http://schemas.microsoft.com/office/drawing/2014/main" id="{4AAEE81E-9EDE-2762-8A9B-EA57F69AFD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5173" y="3213837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/>
                <a:t>p1,q3</a:t>
              </a:r>
              <a:br>
                <a:rPr lang="de-DE" altLang="en-US" sz="1800" b="1"/>
              </a:br>
              <a:r>
                <a:rPr lang="de-DE" altLang="en-US" sz="1800" b="1"/>
                <a:t>turn=1</a:t>
              </a:r>
            </a:p>
          </p:txBody>
        </p:sp>
        <p:sp>
          <p:nvSpPr>
            <p:cNvPr id="21" name="Oval 19">
              <a:extLst>
                <a:ext uri="{FF2B5EF4-FFF2-40B4-BE49-F238E27FC236}">
                  <a16:creationId xmlns:a16="http://schemas.microsoft.com/office/drawing/2014/main" id="{618E5C49-5C26-A6BB-EFBD-282593D9E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1873" y="527787"/>
              <a:ext cx="914400" cy="7794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2" name="Rectangle 20">
              <a:extLst>
                <a:ext uri="{FF2B5EF4-FFF2-40B4-BE49-F238E27FC236}">
                  <a16:creationId xmlns:a16="http://schemas.microsoft.com/office/drawing/2014/main" id="{53D3FA8C-1B34-4839-1F26-D375B70D4B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4573" y="623037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p2,q1</a:t>
              </a:r>
              <a:b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</a:br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turn=2</a:t>
              </a:r>
            </a:p>
          </p:txBody>
        </p:sp>
        <p:sp>
          <p:nvSpPr>
            <p:cNvPr id="23" name="Oval 21">
              <a:extLst>
                <a:ext uri="{FF2B5EF4-FFF2-40B4-BE49-F238E27FC236}">
                  <a16:creationId xmlns:a16="http://schemas.microsoft.com/office/drawing/2014/main" id="{33B2C207-D7FA-D95E-82E3-8F0902EB45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1873" y="1746987"/>
              <a:ext cx="914400" cy="7794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4" name="Rectangle 22">
              <a:extLst>
                <a:ext uri="{FF2B5EF4-FFF2-40B4-BE49-F238E27FC236}">
                  <a16:creationId xmlns:a16="http://schemas.microsoft.com/office/drawing/2014/main" id="{0817208C-5AF4-EBFE-D054-A07A1B2BA8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4573" y="1842237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p2,q2</a:t>
              </a:r>
              <a:b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</a:br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turn=2</a:t>
              </a:r>
            </a:p>
          </p:txBody>
        </p:sp>
        <p:sp>
          <p:nvSpPr>
            <p:cNvPr id="25" name="Oval 23">
              <a:extLst>
                <a:ext uri="{FF2B5EF4-FFF2-40B4-BE49-F238E27FC236}">
                  <a16:creationId xmlns:a16="http://schemas.microsoft.com/office/drawing/2014/main" id="{8315C162-1A5F-BBEE-3A5F-58CEE6C805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1873" y="4185387"/>
              <a:ext cx="914400" cy="7794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" name="Rectangle 24">
              <a:extLst>
                <a:ext uri="{FF2B5EF4-FFF2-40B4-BE49-F238E27FC236}">
                  <a16:creationId xmlns:a16="http://schemas.microsoft.com/office/drawing/2014/main" id="{45E8F79C-0DF2-33E5-B059-D2195FE842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4573" y="4280637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p2,q4</a:t>
              </a:r>
              <a:b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</a:br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turn=2</a:t>
              </a:r>
            </a:p>
          </p:txBody>
        </p:sp>
        <p:sp>
          <p:nvSpPr>
            <p:cNvPr id="27" name="Oval 25">
              <a:extLst>
                <a:ext uri="{FF2B5EF4-FFF2-40B4-BE49-F238E27FC236}">
                  <a16:creationId xmlns:a16="http://schemas.microsoft.com/office/drawing/2014/main" id="{1661EB7A-7F5A-A549-14AB-2E87E87E84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1873" y="2966187"/>
              <a:ext cx="914400" cy="7794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" name="Rectangle 26">
              <a:extLst>
                <a:ext uri="{FF2B5EF4-FFF2-40B4-BE49-F238E27FC236}">
                  <a16:creationId xmlns:a16="http://schemas.microsoft.com/office/drawing/2014/main" id="{379EF52D-B08A-551C-2669-CF4911CA54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4573" y="3061437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p2,q3</a:t>
              </a:r>
              <a:b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</a:br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turn=2</a:t>
              </a:r>
            </a:p>
          </p:txBody>
        </p:sp>
        <p:sp>
          <p:nvSpPr>
            <p:cNvPr id="29" name="Oval 27">
              <a:extLst>
                <a:ext uri="{FF2B5EF4-FFF2-40B4-BE49-F238E27FC236}">
                  <a16:creationId xmlns:a16="http://schemas.microsoft.com/office/drawing/2014/main" id="{B6FF8A43-4CE9-F781-B1A4-3F58E7AE29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6073" y="926250"/>
              <a:ext cx="914400" cy="77946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FCEE298D-9C0A-167C-7990-D44C84782C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773" y="1021500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/>
                <a:t>p2,q1</a:t>
              </a:r>
              <a:br>
                <a:rPr lang="de-DE" altLang="en-US" sz="1800" b="1"/>
              </a:br>
              <a:r>
                <a:rPr lang="de-DE" altLang="en-US" sz="1800" b="1"/>
                <a:t>turn=1</a:t>
              </a:r>
            </a:p>
          </p:txBody>
        </p:sp>
        <p:sp>
          <p:nvSpPr>
            <p:cNvPr id="31" name="Oval 29">
              <a:extLst>
                <a:ext uri="{FF2B5EF4-FFF2-40B4-BE49-F238E27FC236}">
                  <a16:creationId xmlns:a16="http://schemas.microsoft.com/office/drawing/2014/main" id="{E2EFBA58-5C5A-3F5D-BA57-C9E3E6E29B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6073" y="2145450"/>
              <a:ext cx="914400" cy="77946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8848" name="Rectangle 30">
              <a:extLst>
                <a:ext uri="{FF2B5EF4-FFF2-40B4-BE49-F238E27FC236}">
                  <a16:creationId xmlns:a16="http://schemas.microsoft.com/office/drawing/2014/main" id="{99247338-2F35-712C-1C04-8FC6E543EE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773" y="2240700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/>
                <a:t>p2,q2</a:t>
              </a:r>
              <a:br>
                <a:rPr lang="de-DE" altLang="en-US" sz="1800" b="1"/>
              </a:br>
              <a:r>
                <a:rPr lang="de-DE" altLang="en-US" sz="1800" b="1"/>
                <a:t>turn=1</a:t>
              </a:r>
            </a:p>
          </p:txBody>
        </p:sp>
        <p:sp>
          <p:nvSpPr>
            <p:cNvPr id="78849" name="Oval 31">
              <a:extLst>
                <a:ext uri="{FF2B5EF4-FFF2-40B4-BE49-F238E27FC236}">
                  <a16:creationId xmlns:a16="http://schemas.microsoft.com/office/drawing/2014/main" id="{B3584259-857E-C1D3-43EE-D8FE405F16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6073" y="4583850"/>
              <a:ext cx="914400" cy="77946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8852" name="Rectangle 32">
              <a:extLst>
                <a:ext uri="{FF2B5EF4-FFF2-40B4-BE49-F238E27FC236}">
                  <a16:creationId xmlns:a16="http://schemas.microsoft.com/office/drawing/2014/main" id="{DF1544DE-FA97-A62D-9EC1-9AA7CAA72A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773" y="4679100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/>
                <a:t>p2,q4</a:t>
              </a:r>
              <a:br>
                <a:rPr lang="de-DE" altLang="en-US" sz="1800" b="1"/>
              </a:br>
              <a:r>
                <a:rPr lang="de-DE" altLang="en-US" sz="1800" b="1"/>
                <a:t>turn=1</a:t>
              </a:r>
            </a:p>
          </p:txBody>
        </p:sp>
        <p:sp>
          <p:nvSpPr>
            <p:cNvPr id="78853" name="Oval 33">
              <a:extLst>
                <a:ext uri="{FF2B5EF4-FFF2-40B4-BE49-F238E27FC236}">
                  <a16:creationId xmlns:a16="http://schemas.microsoft.com/office/drawing/2014/main" id="{99CD50AA-1A32-9D56-5E5F-F1A480C00C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6073" y="3364650"/>
              <a:ext cx="914400" cy="77946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8854" name="Rectangle 34">
              <a:extLst>
                <a:ext uri="{FF2B5EF4-FFF2-40B4-BE49-F238E27FC236}">
                  <a16:creationId xmlns:a16="http://schemas.microsoft.com/office/drawing/2014/main" id="{B950E0F9-196A-B2AC-C052-CA792536F4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773" y="3459900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/>
                <a:t>p2,q3</a:t>
              </a:r>
              <a:br>
                <a:rPr lang="de-DE" altLang="en-US" sz="1800" b="1"/>
              </a:br>
              <a:r>
                <a:rPr lang="de-DE" altLang="en-US" sz="1800" b="1"/>
                <a:t>turn=1</a:t>
              </a:r>
            </a:p>
          </p:txBody>
        </p:sp>
        <p:sp>
          <p:nvSpPr>
            <p:cNvPr id="78855" name="Oval 35">
              <a:extLst>
                <a:ext uri="{FF2B5EF4-FFF2-40B4-BE49-F238E27FC236}">
                  <a16:creationId xmlns:a16="http://schemas.microsoft.com/office/drawing/2014/main" id="{29E99D11-9330-76ED-3AC6-26EA01504A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0273" y="908787"/>
              <a:ext cx="914400" cy="7794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8856" name="Rectangle 36">
              <a:extLst>
                <a:ext uri="{FF2B5EF4-FFF2-40B4-BE49-F238E27FC236}">
                  <a16:creationId xmlns:a16="http://schemas.microsoft.com/office/drawing/2014/main" id="{DDDA7B78-ADCE-26F4-724E-820150F719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2973" y="1004037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p3,q1</a:t>
              </a:r>
              <a:b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</a:br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turn=2</a:t>
              </a:r>
            </a:p>
          </p:txBody>
        </p:sp>
        <p:sp>
          <p:nvSpPr>
            <p:cNvPr id="78857" name="Oval 37">
              <a:extLst>
                <a:ext uri="{FF2B5EF4-FFF2-40B4-BE49-F238E27FC236}">
                  <a16:creationId xmlns:a16="http://schemas.microsoft.com/office/drawing/2014/main" id="{9CDA7E6F-E24F-66EA-D361-81C7C6A0EF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0273" y="2127987"/>
              <a:ext cx="914400" cy="7794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8858" name="Rectangle 38">
              <a:extLst>
                <a:ext uri="{FF2B5EF4-FFF2-40B4-BE49-F238E27FC236}">
                  <a16:creationId xmlns:a16="http://schemas.microsoft.com/office/drawing/2014/main" id="{33262D68-7755-008C-960D-1AC6E7DA64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2973" y="2223237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p3,q2</a:t>
              </a:r>
              <a:b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</a:br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turn=2</a:t>
              </a:r>
            </a:p>
          </p:txBody>
        </p:sp>
        <p:sp>
          <p:nvSpPr>
            <p:cNvPr id="78859" name="Oval 39">
              <a:extLst>
                <a:ext uri="{FF2B5EF4-FFF2-40B4-BE49-F238E27FC236}">
                  <a16:creationId xmlns:a16="http://schemas.microsoft.com/office/drawing/2014/main" id="{1C683874-8AB7-BA29-0C7F-26CCAAC74D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0273" y="4566387"/>
              <a:ext cx="914400" cy="7794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8860" name="Rectangle 40">
              <a:extLst>
                <a:ext uri="{FF2B5EF4-FFF2-40B4-BE49-F238E27FC236}">
                  <a16:creationId xmlns:a16="http://schemas.microsoft.com/office/drawing/2014/main" id="{DC43B59F-DEC8-B332-DC50-484BE1CBF5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2973" y="4661637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p3,q4</a:t>
              </a:r>
              <a:b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</a:br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turn=2</a:t>
              </a:r>
            </a:p>
          </p:txBody>
        </p:sp>
        <p:sp>
          <p:nvSpPr>
            <p:cNvPr id="78861" name="Oval 41">
              <a:extLst>
                <a:ext uri="{FF2B5EF4-FFF2-40B4-BE49-F238E27FC236}">
                  <a16:creationId xmlns:a16="http://schemas.microsoft.com/office/drawing/2014/main" id="{D50C1638-78ED-70D8-3E3D-1B9B28E1F2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0273" y="3347187"/>
              <a:ext cx="914400" cy="779463"/>
            </a:xfrm>
            <a:prstGeom prst="ellipse">
              <a:avLst/>
            </a:prstGeom>
            <a:solidFill>
              <a:srgbClr val="952D38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8862" name="Rectangle 42">
              <a:extLst>
                <a:ext uri="{FF2B5EF4-FFF2-40B4-BE49-F238E27FC236}">
                  <a16:creationId xmlns:a16="http://schemas.microsoft.com/office/drawing/2014/main" id="{09DF9767-4A86-1180-C7D5-B88800ECB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2973" y="3442437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>
                  <a:solidFill>
                    <a:schemeClr val="bg2"/>
                  </a:solidFill>
                </a:rPr>
                <a:t>p3,q3</a:t>
              </a:r>
              <a:br>
                <a:rPr lang="de-DE" altLang="en-US" sz="1800" b="1">
                  <a:solidFill>
                    <a:schemeClr val="bg2"/>
                  </a:solidFill>
                </a:rPr>
              </a:br>
              <a:r>
                <a:rPr lang="de-DE" altLang="en-US" sz="1800" b="1">
                  <a:solidFill>
                    <a:schemeClr val="bg2"/>
                  </a:solidFill>
                </a:rPr>
                <a:t>turn=2</a:t>
              </a:r>
            </a:p>
          </p:txBody>
        </p:sp>
        <p:sp>
          <p:nvSpPr>
            <p:cNvPr id="78863" name="Oval 43">
              <a:extLst>
                <a:ext uri="{FF2B5EF4-FFF2-40B4-BE49-F238E27FC236}">
                  <a16:creationId xmlns:a16="http://schemas.microsoft.com/office/drawing/2014/main" id="{4EC6ACCD-2CF4-660B-054E-B9C13C14E2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04473" y="1307250"/>
              <a:ext cx="914400" cy="77946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8864" name="Rectangle 44">
              <a:extLst>
                <a:ext uri="{FF2B5EF4-FFF2-40B4-BE49-F238E27FC236}">
                  <a16:creationId xmlns:a16="http://schemas.microsoft.com/office/drawing/2014/main" id="{45FB0035-C521-FBAC-2CFA-1B43509A82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7173" y="1402500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/>
                <a:t>p3,q1</a:t>
              </a:r>
              <a:br>
                <a:rPr lang="de-DE" altLang="en-US" sz="1800" b="1"/>
              </a:br>
              <a:r>
                <a:rPr lang="de-DE" altLang="en-US" sz="1800" b="1"/>
                <a:t>turn=1</a:t>
              </a:r>
            </a:p>
          </p:txBody>
        </p:sp>
        <p:sp>
          <p:nvSpPr>
            <p:cNvPr id="78865" name="Oval 45">
              <a:extLst>
                <a:ext uri="{FF2B5EF4-FFF2-40B4-BE49-F238E27FC236}">
                  <a16:creationId xmlns:a16="http://schemas.microsoft.com/office/drawing/2014/main" id="{B0387283-C33B-8E4D-8F79-6C6CFFBAA3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04473" y="2526450"/>
              <a:ext cx="914400" cy="77946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8866" name="Rectangle 46">
              <a:extLst>
                <a:ext uri="{FF2B5EF4-FFF2-40B4-BE49-F238E27FC236}">
                  <a16:creationId xmlns:a16="http://schemas.microsoft.com/office/drawing/2014/main" id="{FFFA0FAF-CD46-F375-F2DB-0207E7ABE1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7173" y="2621700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/>
                <a:t>p3,q2</a:t>
              </a:r>
              <a:br>
                <a:rPr lang="de-DE" altLang="en-US" sz="1800" b="1"/>
              </a:br>
              <a:r>
                <a:rPr lang="de-DE" altLang="en-US" sz="1800" b="1"/>
                <a:t>turn=1</a:t>
              </a:r>
            </a:p>
          </p:txBody>
        </p:sp>
        <p:sp>
          <p:nvSpPr>
            <p:cNvPr id="78867" name="Oval 47">
              <a:extLst>
                <a:ext uri="{FF2B5EF4-FFF2-40B4-BE49-F238E27FC236}">
                  <a16:creationId xmlns:a16="http://schemas.microsoft.com/office/drawing/2014/main" id="{D516C3B8-3B81-C67F-BAD2-B20B994D2D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04473" y="4964850"/>
              <a:ext cx="914400" cy="77946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8868" name="Rectangle 48">
              <a:extLst>
                <a:ext uri="{FF2B5EF4-FFF2-40B4-BE49-F238E27FC236}">
                  <a16:creationId xmlns:a16="http://schemas.microsoft.com/office/drawing/2014/main" id="{F52C2CF0-0C18-0ACF-B222-F0067F7EA2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7173" y="5060100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/>
                <a:t>p3,q4</a:t>
              </a:r>
              <a:br>
                <a:rPr lang="de-DE" altLang="en-US" sz="1800" b="1"/>
              </a:br>
              <a:r>
                <a:rPr lang="de-DE" altLang="en-US" sz="1800" b="1"/>
                <a:t>turn=1</a:t>
              </a:r>
            </a:p>
          </p:txBody>
        </p:sp>
        <p:sp>
          <p:nvSpPr>
            <p:cNvPr id="78869" name="Oval 49">
              <a:extLst>
                <a:ext uri="{FF2B5EF4-FFF2-40B4-BE49-F238E27FC236}">
                  <a16:creationId xmlns:a16="http://schemas.microsoft.com/office/drawing/2014/main" id="{C555FA94-E7E0-9710-947C-1F588F4F9C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04473" y="3767875"/>
              <a:ext cx="914400" cy="779462"/>
            </a:xfrm>
            <a:prstGeom prst="ellipse">
              <a:avLst/>
            </a:prstGeom>
            <a:solidFill>
              <a:srgbClr val="952D38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8870" name="Rectangle 50">
              <a:extLst>
                <a:ext uri="{FF2B5EF4-FFF2-40B4-BE49-F238E27FC236}">
                  <a16:creationId xmlns:a16="http://schemas.microsoft.com/office/drawing/2014/main" id="{B4375C80-3C8B-DFBF-6D3C-74A626F244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7173" y="3840900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/>
                <a:t>p3,q3</a:t>
              </a:r>
              <a:br>
                <a:rPr lang="de-DE" altLang="en-US" sz="1800" b="1"/>
              </a:br>
              <a:r>
                <a:rPr lang="de-DE" altLang="en-US" sz="1800" b="1"/>
                <a:t>turn=1</a:t>
              </a:r>
            </a:p>
          </p:txBody>
        </p:sp>
        <p:sp>
          <p:nvSpPr>
            <p:cNvPr id="78871" name="Oval 51">
              <a:extLst>
                <a:ext uri="{FF2B5EF4-FFF2-40B4-BE49-F238E27FC236}">
                  <a16:creationId xmlns:a16="http://schemas.microsoft.com/office/drawing/2014/main" id="{0EBE8215-AE10-4FD6-E830-0FDB1D613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8673" y="1272325"/>
              <a:ext cx="914400" cy="77946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8872" name="Rectangle 52">
              <a:extLst>
                <a:ext uri="{FF2B5EF4-FFF2-40B4-BE49-F238E27FC236}">
                  <a16:creationId xmlns:a16="http://schemas.microsoft.com/office/drawing/2014/main" id="{8BE7EBE3-7B60-DA66-C2CC-52CBB3988F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1373" y="1367575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p4,q1</a:t>
              </a:r>
              <a:b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</a:br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turn=2</a:t>
              </a:r>
            </a:p>
          </p:txBody>
        </p:sp>
        <p:sp>
          <p:nvSpPr>
            <p:cNvPr id="78873" name="Oval 53">
              <a:extLst>
                <a:ext uri="{FF2B5EF4-FFF2-40B4-BE49-F238E27FC236}">
                  <a16:creationId xmlns:a16="http://schemas.microsoft.com/office/drawing/2014/main" id="{D76652A3-F484-64E0-79C0-F08108B258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8673" y="2491525"/>
              <a:ext cx="914400" cy="77946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8874" name="Rectangle 54">
              <a:extLst>
                <a:ext uri="{FF2B5EF4-FFF2-40B4-BE49-F238E27FC236}">
                  <a16:creationId xmlns:a16="http://schemas.microsoft.com/office/drawing/2014/main" id="{0EA80234-270D-519B-06A0-F8BB7410E4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1373" y="2586775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p4,q2</a:t>
              </a:r>
              <a:b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</a:br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turn=2</a:t>
              </a:r>
            </a:p>
          </p:txBody>
        </p:sp>
        <p:sp>
          <p:nvSpPr>
            <p:cNvPr id="78875" name="Oval 55">
              <a:extLst>
                <a:ext uri="{FF2B5EF4-FFF2-40B4-BE49-F238E27FC236}">
                  <a16:creationId xmlns:a16="http://schemas.microsoft.com/office/drawing/2014/main" id="{AC835E50-380F-C363-2644-77D4A92AE8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8673" y="4929925"/>
              <a:ext cx="914400" cy="77946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8876" name="Rectangle 56">
              <a:extLst>
                <a:ext uri="{FF2B5EF4-FFF2-40B4-BE49-F238E27FC236}">
                  <a16:creationId xmlns:a16="http://schemas.microsoft.com/office/drawing/2014/main" id="{FECE0F2A-F69D-386B-7EE1-21DB18E1F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1373" y="5025175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p4,q4</a:t>
              </a:r>
              <a:b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</a:br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turn=2</a:t>
              </a:r>
            </a:p>
          </p:txBody>
        </p:sp>
        <p:sp>
          <p:nvSpPr>
            <p:cNvPr id="78877" name="Oval 57">
              <a:extLst>
                <a:ext uri="{FF2B5EF4-FFF2-40B4-BE49-F238E27FC236}">
                  <a16:creationId xmlns:a16="http://schemas.microsoft.com/office/drawing/2014/main" id="{935A2865-E9C6-397C-B5C6-9717F94176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8673" y="3710725"/>
              <a:ext cx="914400" cy="77946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8878" name="Rectangle 58">
              <a:extLst>
                <a:ext uri="{FF2B5EF4-FFF2-40B4-BE49-F238E27FC236}">
                  <a16:creationId xmlns:a16="http://schemas.microsoft.com/office/drawing/2014/main" id="{DB05737E-24CF-C51B-8DB7-9CDF7DA3F3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1373" y="3805975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p4,q3</a:t>
              </a:r>
              <a:b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</a:br>
              <a:r>
                <a:rPr lang="de-DE" altLang="en-US" sz="1800" b="1" dirty="0">
                  <a:solidFill>
                    <a:schemeClr val="bg2">
                      <a:lumMod val="50000"/>
                    </a:schemeClr>
                  </a:solidFill>
                </a:rPr>
                <a:t>turn=2</a:t>
              </a:r>
            </a:p>
          </p:txBody>
        </p:sp>
        <p:sp>
          <p:nvSpPr>
            <p:cNvPr id="78879" name="Oval 59">
              <a:extLst>
                <a:ext uri="{FF2B5EF4-FFF2-40B4-BE49-F238E27FC236}">
                  <a16:creationId xmlns:a16="http://schemas.microsoft.com/office/drawing/2014/main" id="{2B418EC4-8DE0-C4DE-3A11-386318DE5C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42873" y="1670787"/>
              <a:ext cx="914400" cy="7794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8880" name="Rectangle 60">
              <a:extLst>
                <a:ext uri="{FF2B5EF4-FFF2-40B4-BE49-F238E27FC236}">
                  <a16:creationId xmlns:a16="http://schemas.microsoft.com/office/drawing/2014/main" id="{2D5A6805-5A74-3206-CCC2-F51AB98E18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55573" y="1766037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/>
                <a:t>p4,q1</a:t>
              </a:r>
              <a:br>
                <a:rPr lang="de-DE" altLang="en-US" sz="1800" b="1"/>
              </a:br>
              <a:r>
                <a:rPr lang="de-DE" altLang="en-US" sz="1800" b="1"/>
                <a:t>turn=1</a:t>
              </a:r>
            </a:p>
          </p:txBody>
        </p:sp>
        <p:sp>
          <p:nvSpPr>
            <p:cNvPr id="78881" name="Oval 61">
              <a:extLst>
                <a:ext uri="{FF2B5EF4-FFF2-40B4-BE49-F238E27FC236}">
                  <a16:creationId xmlns:a16="http://schemas.microsoft.com/office/drawing/2014/main" id="{F28EA679-93B2-32E6-B298-3C54F814C9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42873" y="2889987"/>
              <a:ext cx="914400" cy="7794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8882" name="Rectangle 62">
              <a:extLst>
                <a:ext uri="{FF2B5EF4-FFF2-40B4-BE49-F238E27FC236}">
                  <a16:creationId xmlns:a16="http://schemas.microsoft.com/office/drawing/2014/main" id="{04372966-DE52-6D1F-6472-DEC711B9B9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55573" y="2985237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/>
                <a:t>p4,q2</a:t>
              </a:r>
              <a:br>
                <a:rPr lang="de-DE" altLang="en-US" sz="1800" b="1"/>
              </a:br>
              <a:r>
                <a:rPr lang="de-DE" altLang="en-US" sz="1800" b="1"/>
                <a:t>turn=1</a:t>
              </a:r>
            </a:p>
          </p:txBody>
        </p:sp>
        <p:sp>
          <p:nvSpPr>
            <p:cNvPr id="78883" name="Oval 63">
              <a:extLst>
                <a:ext uri="{FF2B5EF4-FFF2-40B4-BE49-F238E27FC236}">
                  <a16:creationId xmlns:a16="http://schemas.microsoft.com/office/drawing/2014/main" id="{B0E2E44A-AB06-31C6-4D7F-41E05C927F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42873" y="5328387"/>
              <a:ext cx="914400" cy="7794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8884" name="Rectangle 64">
              <a:extLst>
                <a:ext uri="{FF2B5EF4-FFF2-40B4-BE49-F238E27FC236}">
                  <a16:creationId xmlns:a16="http://schemas.microsoft.com/office/drawing/2014/main" id="{9DFA203B-C8E1-EB5D-B608-7F3DD18D8B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55573" y="5423637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/>
                <a:t>p4,q4</a:t>
              </a:r>
              <a:br>
                <a:rPr lang="de-DE" altLang="en-US" sz="1800" b="1"/>
              </a:br>
              <a:r>
                <a:rPr lang="de-DE" altLang="en-US" sz="1800" b="1"/>
                <a:t>turn=1</a:t>
              </a:r>
            </a:p>
          </p:txBody>
        </p:sp>
        <p:sp>
          <p:nvSpPr>
            <p:cNvPr id="78885" name="Oval 65">
              <a:extLst>
                <a:ext uri="{FF2B5EF4-FFF2-40B4-BE49-F238E27FC236}">
                  <a16:creationId xmlns:a16="http://schemas.microsoft.com/office/drawing/2014/main" id="{CE2DAE32-55A5-1C97-60E8-A477DDB876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42873" y="4109187"/>
              <a:ext cx="914400" cy="7794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8886" name="Rectangle 66">
              <a:extLst>
                <a:ext uri="{FF2B5EF4-FFF2-40B4-BE49-F238E27FC236}">
                  <a16:creationId xmlns:a16="http://schemas.microsoft.com/office/drawing/2014/main" id="{BD25D22A-4F55-102F-06A9-9ABA2B9D17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55573" y="4204437"/>
              <a:ext cx="8890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 b="1"/>
                <a:t>p4,q3</a:t>
              </a:r>
              <a:br>
                <a:rPr lang="de-DE" altLang="en-US" sz="1800" b="1"/>
              </a:br>
              <a:r>
                <a:rPr lang="de-DE" altLang="en-US" sz="1800" b="1"/>
                <a:t>turn=1</a:t>
              </a:r>
            </a:p>
          </p:txBody>
        </p:sp>
        <p:sp>
          <p:nvSpPr>
            <p:cNvPr id="78887" name="Line 67">
              <a:extLst>
                <a:ext uri="{FF2B5EF4-FFF2-40B4-BE49-F238E27FC236}">
                  <a16:creationId xmlns:a16="http://schemas.microsoft.com/office/drawing/2014/main" id="{0AA34AE2-7499-A730-2420-F2FA3B354B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3873" y="299187"/>
              <a:ext cx="3810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88" name="Line 68">
              <a:extLst>
                <a:ext uri="{FF2B5EF4-FFF2-40B4-BE49-F238E27FC236}">
                  <a16:creationId xmlns:a16="http://schemas.microsoft.com/office/drawing/2014/main" id="{2B7038DD-02E6-36BD-0A67-117A33175C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3473" y="1442187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89" name="Line 69">
              <a:extLst>
                <a:ext uri="{FF2B5EF4-FFF2-40B4-BE49-F238E27FC236}">
                  <a16:creationId xmlns:a16="http://schemas.microsoft.com/office/drawing/2014/main" id="{2708D1A5-1336-E3A1-1BE5-EAF9CB2A40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46873" y="1061187"/>
              <a:ext cx="11430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0" name="Line 70">
              <a:extLst>
                <a:ext uri="{FF2B5EF4-FFF2-40B4-BE49-F238E27FC236}">
                  <a16:creationId xmlns:a16="http://schemas.microsoft.com/office/drawing/2014/main" id="{D49092B4-E46A-E039-266A-79C19D2D18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80473" y="1365987"/>
              <a:ext cx="14478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1" name="Line 71">
              <a:extLst>
                <a:ext uri="{FF2B5EF4-FFF2-40B4-BE49-F238E27FC236}">
                  <a16:creationId xmlns:a16="http://schemas.microsoft.com/office/drawing/2014/main" id="{FC8918C6-35F7-3938-ADAB-75D4A962EE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18873" y="1746987"/>
              <a:ext cx="14478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2" name="Line 72">
              <a:extLst>
                <a:ext uri="{FF2B5EF4-FFF2-40B4-BE49-F238E27FC236}">
                  <a16:creationId xmlns:a16="http://schemas.microsoft.com/office/drawing/2014/main" id="{ED3713CA-1BAC-13DE-C4C1-E98B664A00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2673" y="1823187"/>
              <a:ext cx="11430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3" name="Line 73">
              <a:extLst>
                <a:ext uri="{FF2B5EF4-FFF2-40B4-BE49-F238E27FC236}">
                  <a16:creationId xmlns:a16="http://schemas.microsoft.com/office/drawing/2014/main" id="{E1863AF3-8E24-4812-3AE8-BEE89E8A2F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80473" y="2585187"/>
              <a:ext cx="14478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4" name="Line 74">
              <a:extLst>
                <a:ext uri="{FF2B5EF4-FFF2-40B4-BE49-F238E27FC236}">
                  <a16:creationId xmlns:a16="http://schemas.microsoft.com/office/drawing/2014/main" id="{8801248C-6108-C7B3-8AD1-03408FD71B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18873" y="2966187"/>
              <a:ext cx="14478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5" name="Line 75">
              <a:extLst>
                <a:ext uri="{FF2B5EF4-FFF2-40B4-BE49-F238E27FC236}">
                  <a16:creationId xmlns:a16="http://schemas.microsoft.com/office/drawing/2014/main" id="{E7B7FC4E-6E00-A583-6B38-BFA91D7355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7073" y="1746987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6" name="Line 76">
              <a:extLst>
                <a:ext uri="{FF2B5EF4-FFF2-40B4-BE49-F238E27FC236}">
                  <a16:creationId xmlns:a16="http://schemas.microsoft.com/office/drawing/2014/main" id="{B2E4EFA0-F69F-1298-50F1-B585FEA203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5473" y="2127987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7" name="Line 77">
              <a:extLst>
                <a:ext uri="{FF2B5EF4-FFF2-40B4-BE49-F238E27FC236}">
                  <a16:creationId xmlns:a16="http://schemas.microsoft.com/office/drawing/2014/main" id="{BE2AED92-70F2-8ADA-0F39-F2FA7F5DAC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00073" y="2432787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8" name="Line 78">
              <a:extLst>
                <a:ext uri="{FF2B5EF4-FFF2-40B4-BE49-F238E27FC236}">
                  <a16:creationId xmlns:a16="http://schemas.microsoft.com/office/drawing/2014/main" id="{CE942B3D-9828-28F0-961A-451061E71B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5473" y="1061187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9" name="Line 79">
              <a:extLst>
                <a:ext uri="{FF2B5EF4-FFF2-40B4-BE49-F238E27FC236}">
                  <a16:creationId xmlns:a16="http://schemas.microsoft.com/office/drawing/2014/main" id="{D51FB75C-8224-6187-CDAD-874896EFD5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5473" y="2280387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00" name="Line 80">
              <a:extLst>
                <a:ext uri="{FF2B5EF4-FFF2-40B4-BE49-F238E27FC236}">
                  <a16:creationId xmlns:a16="http://schemas.microsoft.com/office/drawing/2014/main" id="{E9552E79-7AA9-7919-7B39-5F820DE05B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5473" y="3499587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01" name="Line 81">
              <a:extLst>
                <a:ext uri="{FF2B5EF4-FFF2-40B4-BE49-F238E27FC236}">
                  <a16:creationId xmlns:a16="http://schemas.microsoft.com/office/drawing/2014/main" id="{9F6B015B-3AA1-3249-C9CE-C7D2A33DF7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2673" y="3042387"/>
              <a:ext cx="11430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02" name="Line 82">
              <a:extLst>
                <a:ext uri="{FF2B5EF4-FFF2-40B4-BE49-F238E27FC236}">
                  <a16:creationId xmlns:a16="http://schemas.microsoft.com/office/drawing/2014/main" id="{D2F99174-7A52-3320-7D5F-679FED4103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2673" y="4337787"/>
              <a:ext cx="11430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03" name="Freeform 83">
              <a:extLst>
                <a:ext uri="{FF2B5EF4-FFF2-40B4-BE49-F238E27FC236}">
                  <a16:creationId xmlns:a16="http://schemas.microsoft.com/office/drawing/2014/main" id="{74F72129-C8C4-071B-A2EA-62C8F64848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4073" y="324587"/>
              <a:ext cx="6121400" cy="1270000"/>
            </a:xfrm>
            <a:custGeom>
              <a:avLst/>
              <a:gdLst>
                <a:gd name="T0" fmla="*/ 2147483647 w 3856"/>
                <a:gd name="T1" fmla="*/ 2147483647 h 800"/>
                <a:gd name="T2" fmla="*/ 2147483647 w 3856"/>
                <a:gd name="T3" fmla="*/ 2147483647 h 800"/>
                <a:gd name="T4" fmla="*/ 2147483647 w 3856"/>
                <a:gd name="T5" fmla="*/ 2147483647 h 800"/>
                <a:gd name="T6" fmla="*/ 2147483647 w 3856"/>
                <a:gd name="T7" fmla="*/ 2147483647 h 800"/>
                <a:gd name="T8" fmla="*/ 0 w 3856"/>
                <a:gd name="T9" fmla="*/ 2147483647 h 8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56"/>
                <a:gd name="T16" fmla="*/ 0 h 800"/>
                <a:gd name="T17" fmla="*/ 3856 w 3856"/>
                <a:gd name="T18" fmla="*/ 800 h 8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56" h="800">
                  <a:moveTo>
                    <a:pt x="3840" y="800"/>
                  </a:moveTo>
                  <a:cubicBezTo>
                    <a:pt x="3848" y="704"/>
                    <a:pt x="3856" y="608"/>
                    <a:pt x="3696" y="512"/>
                  </a:cubicBezTo>
                  <a:cubicBezTo>
                    <a:pt x="3536" y="416"/>
                    <a:pt x="3360" y="304"/>
                    <a:pt x="2880" y="224"/>
                  </a:cubicBezTo>
                  <a:cubicBezTo>
                    <a:pt x="2400" y="144"/>
                    <a:pt x="1296" y="64"/>
                    <a:pt x="816" y="32"/>
                  </a:cubicBezTo>
                  <a:cubicBezTo>
                    <a:pt x="336" y="0"/>
                    <a:pt x="136" y="32"/>
                    <a:pt x="0" y="3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04" name="Freeform 84">
              <a:extLst>
                <a:ext uri="{FF2B5EF4-FFF2-40B4-BE49-F238E27FC236}">
                  <a16:creationId xmlns:a16="http://schemas.microsoft.com/office/drawing/2014/main" id="{2568D7DF-BC66-5DE1-5656-8C582409A0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4073" y="1518387"/>
              <a:ext cx="5943600" cy="1371600"/>
            </a:xfrm>
            <a:custGeom>
              <a:avLst/>
              <a:gdLst>
                <a:gd name="T0" fmla="*/ 2147483647 w 3744"/>
                <a:gd name="T1" fmla="*/ 2147483647 h 864"/>
                <a:gd name="T2" fmla="*/ 2147483647 w 3744"/>
                <a:gd name="T3" fmla="*/ 2147483647 h 864"/>
                <a:gd name="T4" fmla="*/ 2147483647 w 3744"/>
                <a:gd name="T5" fmla="*/ 2147483647 h 864"/>
                <a:gd name="T6" fmla="*/ 2147483647 w 3744"/>
                <a:gd name="T7" fmla="*/ 2147483647 h 864"/>
                <a:gd name="T8" fmla="*/ 2147483647 w 3744"/>
                <a:gd name="T9" fmla="*/ 2147483647 h 864"/>
                <a:gd name="T10" fmla="*/ 2147483647 w 3744"/>
                <a:gd name="T11" fmla="*/ 2147483647 h 864"/>
                <a:gd name="T12" fmla="*/ 0 w 3744"/>
                <a:gd name="T13" fmla="*/ 0 h 8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744"/>
                <a:gd name="T22" fmla="*/ 0 h 864"/>
                <a:gd name="T23" fmla="*/ 3744 w 3744"/>
                <a:gd name="T24" fmla="*/ 864 h 86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744" h="864">
                  <a:moveTo>
                    <a:pt x="3744" y="864"/>
                  </a:moveTo>
                  <a:cubicBezTo>
                    <a:pt x="3740" y="816"/>
                    <a:pt x="3736" y="768"/>
                    <a:pt x="3696" y="720"/>
                  </a:cubicBezTo>
                  <a:cubicBezTo>
                    <a:pt x="3656" y="672"/>
                    <a:pt x="3704" y="632"/>
                    <a:pt x="3504" y="576"/>
                  </a:cubicBezTo>
                  <a:cubicBezTo>
                    <a:pt x="3304" y="520"/>
                    <a:pt x="2936" y="456"/>
                    <a:pt x="2496" y="384"/>
                  </a:cubicBezTo>
                  <a:cubicBezTo>
                    <a:pt x="2056" y="312"/>
                    <a:pt x="1216" y="200"/>
                    <a:pt x="864" y="144"/>
                  </a:cubicBezTo>
                  <a:cubicBezTo>
                    <a:pt x="512" y="88"/>
                    <a:pt x="528" y="72"/>
                    <a:pt x="384" y="48"/>
                  </a:cubicBezTo>
                  <a:cubicBezTo>
                    <a:pt x="240" y="24"/>
                    <a:pt x="64" y="8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05" name="Freeform 85">
              <a:extLst>
                <a:ext uri="{FF2B5EF4-FFF2-40B4-BE49-F238E27FC236}">
                  <a16:creationId xmlns:a16="http://schemas.microsoft.com/office/drawing/2014/main" id="{221B67D5-5F4B-B36B-A963-DDAC4EFCE2F4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4273" y="1518387"/>
              <a:ext cx="1003300" cy="2743200"/>
            </a:xfrm>
            <a:custGeom>
              <a:avLst/>
              <a:gdLst>
                <a:gd name="T0" fmla="*/ 2147483647 w 632"/>
                <a:gd name="T1" fmla="*/ 2147483647 h 1728"/>
                <a:gd name="T2" fmla="*/ 2147483647 w 632"/>
                <a:gd name="T3" fmla="*/ 2147483647 h 1728"/>
                <a:gd name="T4" fmla="*/ 2147483647 w 632"/>
                <a:gd name="T5" fmla="*/ 2147483647 h 1728"/>
                <a:gd name="T6" fmla="*/ 2147483647 w 632"/>
                <a:gd name="T7" fmla="*/ 2147483647 h 1728"/>
                <a:gd name="T8" fmla="*/ 2147483647 w 632"/>
                <a:gd name="T9" fmla="*/ 2147483647 h 1728"/>
                <a:gd name="T10" fmla="*/ 2147483647 w 632"/>
                <a:gd name="T11" fmla="*/ 2147483647 h 1728"/>
                <a:gd name="T12" fmla="*/ 2147483647 w 632"/>
                <a:gd name="T13" fmla="*/ 2147483647 h 1728"/>
                <a:gd name="T14" fmla="*/ 0 w 632"/>
                <a:gd name="T15" fmla="*/ 0 h 17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32"/>
                <a:gd name="T25" fmla="*/ 0 h 1728"/>
                <a:gd name="T26" fmla="*/ 632 w 632"/>
                <a:gd name="T27" fmla="*/ 1728 h 172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32" h="1728">
                  <a:moveTo>
                    <a:pt x="336" y="1728"/>
                  </a:moveTo>
                  <a:cubicBezTo>
                    <a:pt x="432" y="1648"/>
                    <a:pt x="528" y="1568"/>
                    <a:pt x="576" y="1488"/>
                  </a:cubicBezTo>
                  <a:cubicBezTo>
                    <a:pt x="624" y="1408"/>
                    <a:pt x="616" y="1416"/>
                    <a:pt x="624" y="1248"/>
                  </a:cubicBezTo>
                  <a:cubicBezTo>
                    <a:pt x="632" y="1080"/>
                    <a:pt x="624" y="648"/>
                    <a:pt x="624" y="480"/>
                  </a:cubicBezTo>
                  <a:cubicBezTo>
                    <a:pt x="624" y="312"/>
                    <a:pt x="632" y="304"/>
                    <a:pt x="624" y="240"/>
                  </a:cubicBezTo>
                  <a:cubicBezTo>
                    <a:pt x="616" y="176"/>
                    <a:pt x="632" y="128"/>
                    <a:pt x="576" y="96"/>
                  </a:cubicBezTo>
                  <a:cubicBezTo>
                    <a:pt x="520" y="64"/>
                    <a:pt x="384" y="64"/>
                    <a:pt x="288" y="48"/>
                  </a:cubicBezTo>
                  <a:cubicBezTo>
                    <a:pt x="192" y="32"/>
                    <a:pt x="48" y="8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06" name="Line 86">
              <a:extLst>
                <a:ext uri="{FF2B5EF4-FFF2-40B4-BE49-F238E27FC236}">
                  <a16:creationId xmlns:a16="http://schemas.microsoft.com/office/drawing/2014/main" id="{AA8FA101-15C2-9B41-85EE-5ABA95C769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9073" y="2508987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07" name="Line 87">
              <a:extLst>
                <a:ext uri="{FF2B5EF4-FFF2-40B4-BE49-F238E27FC236}">
                  <a16:creationId xmlns:a16="http://schemas.microsoft.com/office/drawing/2014/main" id="{E5349B94-2C62-87EC-A147-083222D830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9073" y="3804387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08" name="Line 88">
              <a:extLst>
                <a:ext uri="{FF2B5EF4-FFF2-40B4-BE49-F238E27FC236}">
                  <a16:creationId xmlns:a16="http://schemas.microsoft.com/office/drawing/2014/main" id="{D2298501-A15F-C908-9E9B-3FBFDDCC71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46873" y="2356587"/>
              <a:ext cx="11430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09" name="Rectangle 89">
              <a:extLst>
                <a:ext uri="{FF2B5EF4-FFF2-40B4-BE49-F238E27FC236}">
                  <a16:creationId xmlns:a16="http://schemas.microsoft.com/office/drawing/2014/main" id="{964687C9-29E9-9CB3-F14E-A4748F777A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4036" y="5704625"/>
              <a:ext cx="4630737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1800">
                  <a:solidFill>
                    <a:srgbClr val="952D38"/>
                  </a:solidFill>
                </a:rPr>
                <a:t>mutex is not violated for all reachable states</a:t>
              </a:r>
            </a:p>
          </p:txBody>
        </p:sp>
        <p:sp>
          <p:nvSpPr>
            <p:cNvPr id="78910" name="Line 90">
              <a:extLst>
                <a:ext uri="{FF2B5EF4-FFF2-40B4-BE49-F238E27FC236}">
                  <a16:creationId xmlns:a16="http://schemas.microsoft.com/office/drawing/2014/main" id="{12B7875F-05CF-2C55-CFC9-E9E8F9334D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2673" y="584937"/>
              <a:ext cx="11430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11" name="Line 91">
              <a:extLst>
                <a:ext uri="{FF2B5EF4-FFF2-40B4-BE49-F238E27FC236}">
                  <a16:creationId xmlns:a16="http://schemas.microsoft.com/office/drawing/2014/main" id="{820D4570-A0A6-AA70-5EA5-739118F192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9073" y="1270737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12" name="Freeform 92">
              <a:extLst>
                <a:ext uri="{FF2B5EF4-FFF2-40B4-BE49-F238E27FC236}">
                  <a16:creationId xmlns:a16="http://schemas.microsoft.com/office/drawing/2014/main" id="{EB1BDF84-1FD2-F7E4-B03A-A136AA911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673" y="1105637"/>
              <a:ext cx="317500" cy="317500"/>
            </a:xfrm>
            <a:custGeom>
              <a:avLst/>
              <a:gdLst>
                <a:gd name="T0" fmla="*/ 0 w 200"/>
                <a:gd name="T1" fmla="*/ 2147483647 h 200"/>
                <a:gd name="T2" fmla="*/ 2147483647 w 200"/>
                <a:gd name="T3" fmla="*/ 2147483647 h 200"/>
                <a:gd name="T4" fmla="*/ 2147483647 w 200"/>
                <a:gd name="T5" fmla="*/ 2147483647 h 200"/>
                <a:gd name="T6" fmla="*/ 2147483647 w 200"/>
                <a:gd name="T7" fmla="*/ 0 h 2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0"/>
                <a:gd name="T13" fmla="*/ 0 h 200"/>
                <a:gd name="T14" fmla="*/ 200 w 200"/>
                <a:gd name="T15" fmla="*/ 200 h 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0" h="200">
                  <a:moveTo>
                    <a:pt x="0" y="96"/>
                  </a:moveTo>
                  <a:cubicBezTo>
                    <a:pt x="8" y="148"/>
                    <a:pt x="16" y="200"/>
                    <a:pt x="48" y="192"/>
                  </a:cubicBezTo>
                  <a:cubicBezTo>
                    <a:pt x="80" y="184"/>
                    <a:pt x="184" y="80"/>
                    <a:pt x="192" y="48"/>
                  </a:cubicBezTo>
                  <a:cubicBezTo>
                    <a:pt x="200" y="16"/>
                    <a:pt x="148" y="8"/>
                    <a:pt x="96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13" name="Freeform 93">
              <a:extLst>
                <a:ext uri="{FF2B5EF4-FFF2-40B4-BE49-F238E27FC236}">
                  <a16:creationId xmlns:a16="http://schemas.microsoft.com/office/drawing/2014/main" id="{A13DD20C-9D84-5DD1-2FC4-09A0337CBEA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673" y="2324837"/>
              <a:ext cx="317500" cy="317500"/>
            </a:xfrm>
            <a:custGeom>
              <a:avLst/>
              <a:gdLst>
                <a:gd name="T0" fmla="*/ 0 w 200"/>
                <a:gd name="T1" fmla="*/ 2147483647 h 200"/>
                <a:gd name="T2" fmla="*/ 2147483647 w 200"/>
                <a:gd name="T3" fmla="*/ 2147483647 h 200"/>
                <a:gd name="T4" fmla="*/ 2147483647 w 200"/>
                <a:gd name="T5" fmla="*/ 2147483647 h 200"/>
                <a:gd name="T6" fmla="*/ 2147483647 w 200"/>
                <a:gd name="T7" fmla="*/ 0 h 2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0"/>
                <a:gd name="T13" fmla="*/ 0 h 200"/>
                <a:gd name="T14" fmla="*/ 200 w 200"/>
                <a:gd name="T15" fmla="*/ 200 h 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0" h="200">
                  <a:moveTo>
                    <a:pt x="0" y="96"/>
                  </a:moveTo>
                  <a:cubicBezTo>
                    <a:pt x="8" y="148"/>
                    <a:pt x="16" y="200"/>
                    <a:pt x="48" y="192"/>
                  </a:cubicBezTo>
                  <a:cubicBezTo>
                    <a:pt x="80" y="184"/>
                    <a:pt x="184" y="80"/>
                    <a:pt x="192" y="48"/>
                  </a:cubicBezTo>
                  <a:cubicBezTo>
                    <a:pt x="200" y="16"/>
                    <a:pt x="148" y="8"/>
                    <a:pt x="96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14" name="Freeform 94">
              <a:extLst>
                <a:ext uri="{FF2B5EF4-FFF2-40B4-BE49-F238E27FC236}">
                  <a16:creationId xmlns:a16="http://schemas.microsoft.com/office/drawing/2014/main" id="{76EE28AA-7085-B871-7B25-80515961F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673" y="3544037"/>
              <a:ext cx="317500" cy="317500"/>
            </a:xfrm>
            <a:custGeom>
              <a:avLst/>
              <a:gdLst>
                <a:gd name="T0" fmla="*/ 0 w 200"/>
                <a:gd name="T1" fmla="*/ 2147483647 h 200"/>
                <a:gd name="T2" fmla="*/ 2147483647 w 200"/>
                <a:gd name="T3" fmla="*/ 2147483647 h 200"/>
                <a:gd name="T4" fmla="*/ 2147483647 w 200"/>
                <a:gd name="T5" fmla="*/ 2147483647 h 200"/>
                <a:gd name="T6" fmla="*/ 2147483647 w 200"/>
                <a:gd name="T7" fmla="*/ 0 h 2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0"/>
                <a:gd name="T13" fmla="*/ 0 h 200"/>
                <a:gd name="T14" fmla="*/ 200 w 200"/>
                <a:gd name="T15" fmla="*/ 200 h 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0" h="200">
                  <a:moveTo>
                    <a:pt x="0" y="96"/>
                  </a:moveTo>
                  <a:cubicBezTo>
                    <a:pt x="8" y="148"/>
                    <a:pt x="16" y="200"/>
                    <a:pt x="48" y="192"/>
                  </a:cubicBezTo>
                  <a:cubicBezTo>
                    <a:pt x="80" y="184"/>
                    <a:pt x="184" y="80"/>
                    <a:pt x="192" y="48"/>
                  </a:cubicBezTo>
                  <a:cubicBezTo>
                    <a:pt x="200" y="16"/>
                    <a:pt x="148" y="8"/>
                    <a:pt x="96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15" name="Freeform 95">
              <a:extLst>
                <a:ext uri="{FF2B5EF4-FFF2-40B4-BE49-F238E27FC236}">
                  <a16:creationId xmlns:a16="http://schemas.microsoft.com/office/drawing/2014/main" id="{67A63810-B46B-8B6F-28D8-D6A781552F58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673" y="4763237"/>
              <a:ext cx="317500" cy="317500"/>
            </a:xfrm>
            <a:custGeom>
              <a:avLst/>
              <a:gdLst>
                <a:gd name="T0" fmla="*/ 0 w 200"/>
                <a:gd name="T1" fmla="*/ 2147483647 h 200"/>
                <a:gd name="T2" fmla="*/ 2147483647 w 200"/>
                <a:gd name="T3" fmla="*/ 2147483647 h 200"/>
                <a:gd name="T4" fmla="*/ 2147483647 w 200"/>
                <a:gd name="T5" fmla="*/ 2147483647 h 200"/>
                <a:gd name="T6" fmla="*/ 2147483647 w 200"/>
                <a:gd name="T7" fmla="*/ 0 h 2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0"/>
                <a:gd name="T13" fmla="*/ 0 h 200"/>
                <a:gd name="T14" fmla="*/ 200 w 200"/>
                <a:gd name="T15" fmla="*/ 200 h 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0" h="200">
                  <a:moveTo>
                    <a:pt x="0" y="96"/>
                  </a:moveTo>
                  <a:cubicBezTo>
                    <a:pt x="8" y="148"/>
                    <a:pt x="16" y="200"/>
                    <a:pt x="48" y="192"/>
                  </a:cubicBezTo>
                  <a:cubicBezTo>
                    <a:pt x="80" y="184"/>
                    <a:pt x="184" y="80"/>
                    <a:pt x="192" y="48"/>
                  </a:cubicBezTo>
                  <a:cubicBezTo>
                    <a:pt x="200" y="16"/>
                    <a:pt x="148" y="8"/>
                    <a:pt x="96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16" name="Freeform 96">
              <a:extLst>
                <a:ext uri="{FF2B5EF4-FFF2-40B4-BE49-F238E27FC236}">
                  <a16:creationId xmlns:a16="http://schemas.microsoft.com/office/drawing/2014/main" id="{E76B085D-92CF-70C5-F049-E3B5563F7B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8273" y="2489937"/>
              <a:ext cx="317500" cy="317500"/>
            </a:xfrm>
            <a:custGeom>
              <a:avLst/>
              <a:gdLst>
                <a:gd name="T0" fmla="*/ 0 w 200"/>
                <a:gd name="T1" fmla="*/ 2147483647 h 200"/>
                <a:gd name="T2" fmla="*/ 2147483647 w 200"/>
                <a:gd name="T3" fmla="*/ 2147483647 h 200"/>
                <a:gd name="T4" fmla="*/ 2147483647 w 200"/>
                <a:gd name="T5" fmla="*/ 2147483647 h 200"/>
                <a:gd name="T6" fmla="*/ 2147483647 w 200"/>
                <a:gd name="T7" fmla="*/ 0 h 2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0"/>
                <a:gd name="T13" fmla="*/ 0 h 200"/>
                <a:gd name="T14" fmla="*/ 200 w 200"/>
                <a:gd name="T15" fmla="*/ 200 h 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0" h="200">
                  <a:moveTo>
                    <a:pt x="0" y="96"/>
                  </a:moveTo>
                  <a:cubicBezTo>
                    <a:pt x="8" y="148"/>
                    <a:pt x="16" y="200"/>
                    <a:pt x="48" y="192"/>
                  </a:cubicBezTo>
                  <a:cubicBezTo>
                    <a:pt x="80" y="184"/>
                    <a:pt x="184" y="80"/>
                    <a:pt x="192" y="48"/>
                  </a:cubicBezTo>
                  <a:cubicBezTo>
                    <a:pt x="200" y="16"/>
                    <a:pt x="148" y="8"/>
                    <a:pt x="96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17" name="Freeform 97">
              <a:extLst>
                <a:ext uri="{FF2B5EF4-FFF2-40B4-BE49-F238E27FC236}">
                  <a16:creationId xmlns:a16="http://schemas.microsoft.com/office/drawing/2014/main" id="{825404F3-C351-9EB3-90C4-E43365E9093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1873" y="2718537"/>
              <a:ext cx="317500" cy="317500"/>
            </a:xfrm>
            <a:custGeom>
              <a:avLst/>
              <a:gdLst>
                <a:gd name="T0" fmla="*/ 0 w 200"/>
                <a:gd name="T1" fmla="*/ 2147483647 h 200"/>
                <a:gd name="T2" fmla="*/ 2147483647 w 200"/>
                <a:gd name="T3" fmla="*/ 2147483647 h 200"/>
                <a:gd name="T4" fmla="*/ 2147483647 w 200"/>
                <a:gd name="T5" fmla="*/ 2147483647 h 200"/>
                <a:gd name="T6" fmla="*/ 2147483647 w 200"/>
                <a:gd name="T7" fmla="*/ 0 h 2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0"/>
                <a:gd name="T13" fmla="*/ 0 h 200"/>
                <a:gd name="T14" fmla="*/ 200 w 200"/>
                <a:gd name="T15" fmla="*/ 200 h 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0" h="200">
                  <a:moveTo>
                    <a:pt x="0" y="96"/>
                  </a:moveTo>
                  <a:cubicBezTo>
                    <a:pt x="8" y="148"/>
                    <a:pt x="16" y="200"/>
                    <a:pt x="48" y="192"/>
                  </a:cubicBezTo>
                  <a:cubicBezTo>
                    <a:pt x="80" y="184"/>
                    <a:pt x="184" y="80"/>
                    <a:pt x="192" y="48"/>
                  </a:cubicBezTo>
                  <a:cubicBezTo>
                    <a:pt x="200" y="16"/>
                    <a:pt x="148" y="8"/>
                    <a:pt x="96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18" name="Freeform 98">
              <a:extLst>
                <a:ext uri="{FF2B5EF4-FFF2-40B4-BE49-F238E27FC236}">
                  <a16:creationId xmlns:a16="http://schemas.microsoft.com/office/drawing/2014/main" id="{B7811D29-9177-2195-B6CA-01B25B0C67B2}"/>
                </a:ext>
              </a:extLst>
            </p:cNvPr>
            <p:cNvSpPr>
              <a:spLocks/>
            </p:cNvSpPr>
            <p:nvPr/>
          </p:nvSpPr>
          <p:spPr bwMode="auto">
            <a:xfrm>
              <a:off x="6690273" y="3099537"/>
              <a:ext cx="317500" cy="317500"/>
            </a:xfrm>
            <a:custGeom>
              <a:avLst/>
              <a:gdLst>
                <a:gd name="T0" fmla="*/ 0 w 200"/>
                <a:gd name="T1" fmla="*/ 2147483647 h 200"/>
                <a:gd name="T2" fmla="*/ 2147483647 w 200"/>
                <a:gd name="T3" fmla="*/ 2147483647 h 200"/>
                <a:gd name="T4" fmla="*/ 2147483647 w 200"/>
                <a:gd name="T5" fmla="*/ 2147483647 h 200"/>
                <a:gd name="T6" fmla="*/ 2147483647 w 200"/>
                <a:gd name="T7" fmla="*/ 0 h 2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0"/>
                <a:gd name="T13" fmla="*/ 0 h 200"/>
                <a:gd name="T14" fmla="*/ 200 w 200"/>
                <a:gd name="T15" fmla="*/ 200 h 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0" h="200">
                  <a:moveTo>
                    <a:pt x="0" y="96"/>
                  </a:moveTo>
                  <a:cubicBezTo>
                    <a:pt x="8" y="148"/>
                    <a:pt x="16" y="200"/>
                    <a:pt x="48" y="192"/>
                  </a:cubicBezTo>
                  <a:cubicBezTo>
                    <a:pt x="80" y="184"/>
                    <a:pt x="184" y="80"/>
                    <a:pt x="192" y="48"/>
                  </a:cubicBezTo>
                  <a:cubicBezTo>
                    <a:pt x="200" y="16"/>
                    <a:pt x="148" y="8"/>
                    <a:pt x="96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919" name="Freeform 99">
              <a:extLst>
                <a:ext uri="{FF2B5EF4-FFF2-40B4-BE49-F238E27FC236}">
                  <a16:creationId xmlns:a16="http://schemas.microsoft.com/office/drawing/2014/main" id="{7E309023-48F1-442A-95BC-5DFF9E72EE4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28673" y="3467837"/>
              <a:ext cx="317500" cy="317500"/>
            </a:xfrm>
            <a:custGeom>
              <a:avLst/>
              <a:gdLst>
                <a:gd name="T0" fmla="*/ 0 w 200"/>
                <a:gd name="T1" fmla="*/ 2147483647 h 200"/>
                <a:gd name="T2" fmla="*/ 2147483647 w 200"/>
                <a:gd name="T3" fmla="*/ 2147483647 h 200"/>
                <a:gd name="T4" fmla="*/ 2147483647 w 200"/>
                <a:gd name="T5" fmla="*/ 2147483647 h 200"/>
                <a:gd name="T6" fmla="*/ 2147483647 w 200"/>
                <a:gd name="T7" fmla="*/ 0 h 2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0"/>
                <a:gd name="T13" fmla="*/ 0 h 200"/>
                <a:gd name="T14" fmla="*/ 200 w 200"/>
                <a:gd name="T15" fmla="*/ 200 h 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0" h="200">
                  <a:moveTo>
                    <a:pt x="0" y="96"/>
                  </a:moveTo>
                  <a:cubicBezTo>
                    <a:pt x="8" y="148"/>
                    <a:pt x="16" y="200"/>
                    <a:pt x="48" y="192"/>
                  </a:cubicBezTo>
                  <a:cubicBezTo>
                    <a:pt x="80" y="184"/>
                    <a:pt x="184" y="80"/>
                    <a:pt x="192" y="48"/>
                  </a:cubicBezTo>
                  <a:cubicBezTo>
                    <a:pt x="200" y="16"/>
                    <a:pt x="148" y="8"/>
                    <a:pt x="96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46186130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">
            <a:extLst>
              <a:ext uri="{FF2B5EF4-FFF2-40B4-BE49-F238E27FC236}">
                <a16:creationId xmlns:a16="http://schemas.microsoft.com/office/drawing/2014/main" id="{7FDAF43B-338F-5688-EAFC-018919CB58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Multual</a:t>
            </a:r>
            <a:r>
              <a:rPr lang="en-US" altLang="en-US" dirty="0"/>
              <a:t> Exclusion Protocols</a:t>
            </a:r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54AE577E-94C7-A6F6-AB90-648D4F65DB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66744" y="2248257"/>
            <a:ext cx="9076329" cy="421992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How about Boolean variables?</a:t>
            </a:r>
          </a:p>
          <a:p>
            <a:pPr eaLnBrk="1" hangingPunct="1"/>
            <a:r>
              <a:rPr lang="en-US" altLang="en-US" dirty="0"/>
              <a:t>What interleaving (i.e., “p1, then q1, then q2, then p2, …”) could cause both threads to enter their critical section simultaneously?</a:t>
            </a:r>
          </a:p>
          <a:p>
            <a:pPr eaLnBrk="1" hangingPunct="1"/>
            <a:r>
              <a:rPr lang="en-US" altLang="en-US" dirty="0"/>
              <a:t>What can we do?</a:t>
            </a:r>
          </a:p>
        </p:txBody>
      </p:sp>
      <p:graphicFrame>
        <p:nvGraphicFramePr>
          <p:cNvPr id="4" name="Group 3">
            <a:extLst>
              <a:ext uri="{FF2B5EF4-FFF2-40B4-BE49-F238E27FC236}">
                <a16:creationId xmlns:a16="http://schemas.microsoft.com/office/drawing/2014/main" id="{06BFA4BD-327A-3EB0-FAA6-9DD54BB76E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155056"/>
              </p:ext>
            </p:extLst>
          </p:nvPr>
        </p:nvGraphicFramePr>
        <p:xfrm>
          <a:off x="5099785" y="3429000"/>
          <a:ext cx="6858000" cy="3354436"/>
        </p:xfrm>
        <a:graphic>
          <a:graphicData uri="http://schemas.openxmlformats.org/drawingml/2006/table">
            <a:tbl>
              <a:tblPr/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810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Boolean wantp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-128" charset="2"/>
                        </a:rPr>
                        <a:t>&lt;--false, wantq&lt;--false</a:t>
                      </a:r>
                      <a:endParaRPr kumimoji="0" lang="de-DE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28" charset="-128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1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  loop forever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p1:   noncritical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p2:   await wantq=false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p3:   wantp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-128" charset="2"/>
                        </a:rPr>
                        <a:t>&lt;--true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  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p4:   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52D38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p5:   wantp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-128" charset="2"/>
                        </a:rPr>
                        <a:t>&lt;--false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 loop forever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q1:   noncritical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q2:   await wantp=false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q3:   wantq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-128" charset="2"/>
                        </a:rPr>
                        <a:t>&lt;--true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  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q4:   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52D38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q5:   wantq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-128" charset="2"/>
                        </a:rPr>
                        <a:t>&lt;--false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0763276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">
            <a:extLst>
              <a:ext uri="{FF2B5EF4-FFF2-40B4-BE49-F238E27FC236}">
                <a16:creationId xmlns:a16="http://schemas.microsoft.com/office/drawing/2014/main" id="{7FDAF43B-338F-5688-EAFC-018919CB58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Multual</a:t>
            </a:r>
            <a:r>
              <a:rPr lang="en-US" altLang="en-US" dirty="0"/>
              <a:t> Exclusion Protocols</a:t>
            </a:r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54AE577E-94C7-A6F6-AB90-648D4F65DB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66744" y="2248257"/>
            <a:ext cx="9076329" cy="421992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Declare your intention to enter the critical section before checking the state of the other!</a:t>
            </a:r>
          </a:p>
          <a:p>
            <a:pPr eaLnBrk="1" hangingPunct="1"/>
            <a:r>
              <a:rPr lang="en-US" altLang="en-US" dirty="0"/>
              <a:t>Which “milk example” was this?</a:t>
            </a:r>
          </a:p>
          <a:p>
            <a:pPr eaLnBrk="1" hangingPunct="1"/>
            <a:r>
              <a:rPr lang="en-US" altLang="en-US" dirty="0"/>
              <a:t>Will this example always fail?</a:t>
            </a:r>
          </a:p>
        </p:txBody>
      </p:sp>
      <p:graphicFrame>
        <p:nvGraphicFramePr>
          <p:cNvPr id="2" name="Group 3">
            <a:extLst>
              <a:ext uri="{FF2B5EF4-FFF2-40B4-BE49-F238E27FC236}">
                <a16:creationId xmlns:a16="http://schemas.microsoft.com/office/drawing/2014/main" id="{93E5F5E3-C247-7247-949E-3BB54C4E66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328331"/>
              </p:ext>
            </p:extLst>
          </p:nvPr>
        </p:nvGraphicFramePr>
        <p:xfrm>
          <a:off x="5157537" y="3338134"/>
          <a:ext cx="6858000" cy="3354436"/>
        </p:xfrm>
        <a:graphic>
          <a:graphicData uri="http://schemas.openxmlformats.org/drawingml/2006/table">
            <a:tbl>
              <a:tblPr/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810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Boolean wantp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-128" charset="2"/>
                        </a:rPr>
                        <a:t>&lt;--false, wantq&lt;--false</a:t>
                      </a:r>
                      <a:endParaRPr kumimoji="0" lang="de-DE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28" charset="-128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1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  loop forever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p1:   noncritical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p2:   wantp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-128" charset="2"/>
                        </a:rPr>
                        <a:t>&lt;--true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  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p3:   await wantq=false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p4:   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52D38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p5:   wantp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-128" charset="2"/>
                        </a:rPr>
                        <a:t>&lt;--false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 loop forever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q1:   noncritical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q2:   wantq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-128" charset="2"/>
                        </a:rPr>
                        <a:t>&lt;--true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 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q3:   await wantp=false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q4:   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52D38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q5:   wantq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-128" charset="2"/>
                        </a:rPr>
                        <a:t>&lt;--false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4665637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">
            <a:extLst>
              <a:ext uri="{FF2B5EF4-FFF2-40B4-BE49-F238E27FC236}">
                <a16:creationId xmlns:a16="http://schemas.microsoft.com/office/drawing/2014/main" id="{7FDAF43B-338F-5688-EAFC-018919CB58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Multual</a:t>
            </a:r>
            <a:r>
              <a:rPr lang="en-US" altLang="en-US" dirty="0"/>
              <a:t> Exclusion Protocols</a:t>
            </a:r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54AE577E-94C7-A6F6-AB90-648D4F65DB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66744" y="2248257"/>
            <a:ext cx="9076329" cy="421992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What is happening here?</a:t>
            </a:r>
          </a:p>
          <a:p>
            <a:pPr eaLnBrk="1" hangingPunct="1"/>
            <a:r>
              <a:rPr lang="en-US" altLang="en-US" dirty="0"/>
              <a:t>Does it work?</a:t>
            </a:r>
          </a:p>
          <a:p>
            <a:pPr lvl="2"/>
            <a:r>
              <a:rPr lang="en-US" altLang="en-US" dirty="0"/>
              <a:t>Does it </a:t>
            </a:r>
            <a:r>
              <a:rPr lang="en-US" altLang="en-US" i="1" dirty="0"/>
              <a:t>always</a:t>
            </a:r>
            <a:r>
              <a:rPr lang="en-US" altLang="en-US" dirty="0"/>
              <a:t> work?</a:t>
            </a:r>
          </a:p>
          <a:p>
            <a:pPr eaLnBrk="1" hangingPunct="1"/>
            <a:r>
              <a:rPr lang="en-US" altLang="en-US" dirty="0"/>
              <a:t>What is unfortunate?</a:t>
            </a:r>
          </a:p>
          <a:p>
            <a:pPr eaLnBrk="1" hangingPunct="1"/>
            <a:r>
              <a:rPr lang="en-US" altLang="en-US" dirty="0"/>
              <a:t>Why is the ordering of q4-&gt;q5 </a:t>
            </a:r>
            <a:br>
              <a:rPr lang="en-US" altLang="en-US" dirty="0"/>
            </a:br>
            <a:r>
              <a:rPr lang="en-US" altLang="en-US" dirty="0"/>
              <a:t>important?</a:t>
            </a:r>
          </a:p>
        </p:txBody>
      </p:sp>
      <p:graphicFrame>
        <p:nvGraphicFramePr>
          <p:cNvPr id="3" name="Group 3">
            <a:extLst>
              <a:ext uri="{FF2B5EF4-FFF2-40B4-BE49-F238E27FC236}">
                <a16:creationId xmlns:a16="http://schemas.microsoft.com/office/drawing/2014/main" id="{C863014E-DF73-5BFC-80C0-6108559D76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6613374"/>
              </p:ext>
            </p:extLst>
          </p:nvPr>
        </p:nvGraphicFramePr>
        <p:xfrm>
          <a:off x="5119036" y="2606345"/>
          <a:ext cx="6858000" cy="4086225"/>
        </p:xfrm>
        <a:graphic>
          <a:graphicData uri="http://schemas.openxmlformats.org/drawingml/2006/table">
            <a:tbl>
              <a:tblPr/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81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Boolean wantp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-128" charset="2"/>
                        </a:rPr>
                        <a:t>&lt;--false, wantq&lt;--false</a:t>
                      </a:r>
                      <a:endParaRPr kumimoji="0" lang="de-DE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28" charset="-128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08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  loop forever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p1:   noncritical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p2:   wantp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-128" charset="2"/>
                        </a:rPr>
                        <a:t>&lt;--true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  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p3:   while wantq</a:t>
                      </a:r>
                      <a:b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p4:      wantp</a:t>
                      </a: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-128" charset="2"/>
                        </a:rPr>
                        <a:t>&lt;--false</a:t>
                      </a:r>
                      <a:b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p5:      wantp</a:t>
                      </a: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-128" charset="2"/>
                        </a:rPr>
                        <a:t>&lt;--true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p6:   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52D38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p7:   wantp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-128" charset="2"/>
                        </a:rPr>
                        <a:t>&lt;--false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 loop forever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q1:   noncritical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q2:   wantq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-128" charset="2"/>
                        </a:rPr>
                        <a:t>&lt;--true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 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q3:   while wantp</a:t>
                      </a:r>
                      <a:b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q4:      wantq</a:t>
                      </a: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-128" charset="2"/>
                        </a:rPr>
                        <a:t>&lt;--false</a:t>
                      </a:r>
                      <a:b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q5:      wantq</a:t>
                      </a: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-128" charset="2"/>
                        </a:rPr>
                        <a:t>&lt;--true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q6:   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52D38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q7:   wantq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-128" charset="2"/>
                        </a:rPr>
                        <a:t>&lt;--false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6307135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">
            <a:extLst>
              <a:ext uri="{FF2B5EF4-FFF2-40B4-BE49-F238E27FC236}">
                <a16:creationId xmlns:a16="http://schemas.microsoft.com/office/drawing/2014/main" id="{7FDAF43B-338F-5688-EAFC-018919CB58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66744" y="49764"/>
            <a:ext cx="9076329" cy="1064277"/>
          </a:xfrm>
        </p:spPr>
        <p:txBody>
          <a:bodyPr/>
          <a:lstStyle/>
          <a:p>
            <a:pPr eaLnBrk="1" hangingPunct="1"/>
            <a:r>
              <a:rPr lang="en-US" altLang="en-US"/>
              <a:t>Peterson’s </a:t>
            </a:r>
            <a:r>
              <a:rPr lang="en-US" altLang="en-US" dirty="0"/>
              <a:t>Algorithm</a:t>
            </a:r>
          </a:p>
        </p:txBody>
      </p:sp>
      <p:graphicFrame>
        <p:nvGraphicFramePr>
          <p:cNvPr id="2" name="Group 3">
            <a:extLst>
              <a:ext uri="{FF2B5EF4-FFF2-40B4-BE49-F238E27FC236}">
                <a16:creationId xmlns:a16="http://schemas.microsoft.com/office/drawing/2014/main" id="{2933F1EF-232B-2FDE-36ED-AC90081D6C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364507"/>
              </p:ext>
            </p:extLst>
          </p:nvPr>
        </p:nvGraphicFramePr>
        <p:xfrm>
          <a:off x="2324100" y="1474694"/>
          <a:ext cx="7543800" cy="4467483"/>
        </p:xfrm>
        <a:graphic>
          <a:graphicData uri="http://schemas.openxmlformats.org/drawingml/2006/table">
            <a:tbl>
              <a:tblPr/>
              <a:tblGrid>
                <a:gridCol w="377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1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288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boolean wantp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false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, wantq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false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integer last1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8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04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loop forever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p1:   noncritical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p2:   wantp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true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p3:   last 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1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p4:   await wantq=false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p5:             or last=2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52D38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p6:   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p7:   wantpfalse</a:t>
                      </a:r>
                      <a:endParaRPr kumimoji="0" lang="de-DE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ea typeface="ＭＳ Ｐゴシック" pitchFamily="-128" charset="-128"/>
                        <a:sym typeface="Symbol" pitchFamily="-128" charset="2"/>
                      </a:endParaRP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loop forever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q1:   noncritical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q2:   wantq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true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q3:   last 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2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q4:   await wantp=false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q5:             or last=1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52D38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q6:   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q7:   wantqfalse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6609103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">
            <a:extLst>
              <a:ext uri="{FF2B5EF4-FFF2-40B4-BE49-F238E27FC236}">
                <a16:creationId xmlns:a16="http://schemas.microsoft.com/office/drawing/2014/main" id="{7FDAF43B-338F-5688-EAFC-018919CB58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66744" y="49764"/>
            <a:ext cx="9076329" cy="1064277"/>
          </a:xfrm>
        </p:spPr>
        <p:txBody>
          <a:bodyPr/>
          <a:lstStyle/>
          <a:p>
            <a:pPr eaLnBrk="1" hangingPunct="1"/>
            <a:r>
              <a:rPr lang="en-US" altLang="en-US" dirty="0"/>
              <a:t>Dekker’s Algorithm</a:t>
            </a:r>
          </a:p>
        </p:txBody>
      </p:sp>
      <p:graphicFrame>
        <p:nvGraphicFramePr>
          <p:cNvPr id="5" name="Group 3">
            <a:extLst>
              <a:ext uri="{FF2B5EF4-FFF2-40B4-BE49-F238E27FC236}">
                <a16:creationId xmlns:a16="http://schemas.microsoft.com/office/drawing/2014/main" id="{46924B38-50E9-8C26-819F-0ADC787D8A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6245116"/>
              </p:ext>
            </p:extLst>
          </p:nvPr>
        </p:nvGraphicFramePr>
        <p:xfrm>
          <a:off x="2148927" y="1114041"/>
          <a:ext cx="7543800" cy="5564621"/>
        </p:xfrm>
        <a:graphic>
          <a:graphicData uri="http://schemas.openxmlformats.org/drawingml/2006/table">
            <a:tbl>
              <a:tblPr/>
              <a:tblGrid>
                <a:gridCol w="377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1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285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boolean wantp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false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, wantq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false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integer turn1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7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75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loop forever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p1:   noncritical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p2:   wantp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true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p3:   while wantq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p4:     if turn=2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p5:         wantpfalse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p6:         await turn=1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p7:         wantptrue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52D38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p8:   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52D38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p9:   turn2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p10: wantpfalse</a:t>
                      </a:r>
                      <a:endParaRPr kumimoji="0" lang="de-DE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28" charset="-128"/>
                        <a:sym typeface="Symbol" pitchFamily="-128" charset="2"/>
                      </a:endParaRP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loop forever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q1:   noncritical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q2:   wantq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true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q3:   while wantp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q4:     if turn=1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q5:         wantqfalse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q6:         await turn=2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q7:         wantqtrue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52D38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q8:   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52D38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q9:   turn1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q10: wantqfalse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924540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70A21-49AC-FC83-2642-4BA6E348F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Mutual Exclusion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ADB88-4446-34E4-EF7A-4A1DC2C4A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744" y="2248257"/>
            <a:ext cx="9076329" cy="175681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The Operating System can switch between running threads at-will, leading to multiple “</a:t>
            </a:r>
            <a:r>
              <a:rPr lang="en-US" dirty="0" err="1"/>
              <a:t>interleavings</a:t>
            </a:r>
            <a:r>
              <a:rPr lang="en-US" dirty="0"/>
              <a:t>” of code among those threads.</a:t>
            </a:r>
          </a:p>
          <a:p>
            <a:r>
              <a:rPr lang="en-US" dirty="0"/>
              <a:t>Sometimes, these </a:t>
            </a:r>
            <a:r>
              <a:rPr lang="en-US" dirty="0" err="1"/>
              <a:t>interleavings</a:t>
            </a:r>
            <a:r>
              <a:rPr lang="en-US" dirty="0"/>
              <a:t> can result in different execution results.</a:t>
            </a:r>
          </a:p>
          <a:p>
            <a:r>
              <a:rPr lang="en-US" dirty="0"/>
              <a:t>Our goal: to make atomic those sections of code (“critical sections”) that can result in incorrect outcomes, such that threads execute them on a limited basis, yet whenever necessary.</a:t>
            </a:r>
          </a:p>
        </p:txBody>
      </p:sp>
      <p:grpSp>
        <p:nvGrpSpPr>
          <p:cNvPr id="4" name="Group 5">
            <a:extLst>
              <a:ext uri="{FF2B5EF4-FFF2-40B4-BE49-F238E27FC236}">
                <a16:creationId xmlns:a16="http://schemas.microsoft.com/office/drawing/2014/main" id="{1AD646CA-B2DF-2CB6-F9C5-7B90CA43E264}"/>
              </a:ext>
            </a:extLst>
          </p:cNvPr>
          <p:cNvGrpSpPr>
            <a:grpSpLocks/>
          </p:cNvGrpSpPr>
          <p:nvPr/>
        </p:nvGrpSpPr>
        <p:grpSpPr bwMode="auto">
          <a:xfrm>
            <a:off x="1481389" y="4073334"/>
            <a:ext cx="8047038" cy="2454275"/>
            <a:chOff x="178" y="2726"/>
            <a:chExt cx="5069" cy="1546"/>
          </a:xfrm>
        </p:grpSpPr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1917D9A1-7645-0003-DEBF-17D94FAB4F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" y="2761"/>
              <a:ext cx="1414" cy="9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2000" dirty="0"/>
                <a:t>Parallel programs:</a:t>
              </a:r>
              <a:endParaRPr lang="de-DE" altLang="en-US" dirty="0"/>
            </a:p>
            <a:p>
              <a:endParaRPr lang="de-DE" altLang="en-US" dirty="0"/>
            </a:p>
            <a:p>
              <a:r>
                <a:rPr lang="de-DE" altLang="en-US" b="1" dirty="0"/>
                <a:t>p1          q1</a:t>
              </a:r>
              <a:br>
                <a:rPr lang="de-DE" altLang="en-US" b="1" dirty="0"/>
              </a:br>
              <a:r>
                <a:rPr lang="de-DE" altLang="en-US" b="1" dirty="0"/>
                <a:t>p2          q2</a:t>
              </a:r>
              <a:endParaRPr lang="de-DE" altLang="en-US" dirty="0"/>
            </a:p>
          </p:txBody>
        </p:sp>
        <p:sp>
          <p:nvSpPr>
            <p:cNvPr id="6" name="Rectangle 7">
              <a:extLst>
                <a:ext uri="{FF2B5EF4-FFF2-40B4-BE49-F238E27FC236}">
                  <a16:creationId xmlns:a16="http://schemas.microsoft.com/office/drawing/2014/main" id="{016FACBD-4C1F-DC55-3E77-E1786CFC55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2736"/>
              <a:ext cx="1634" cy="1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2000"/>
                <a:t>Interleavings:</a:t>
              </a:r>
            </a:p>
            <a:p>
              <a:endParaRPr lang="de-DE" altLang="en-US" sz="2000"/>
            </a:p>
            <a:p>
              <a:r>
                <a:rPr lang="de-DE" altLang="en-US" b="1"/>
                <a:t>p1</a:t>
              </a:r>
              <a:r>
                <a:rPr lang="de-DE" altLang="en-US" b="1">
                  <a:sym typeface="Symbol" panose="05050102010706020507" pitchFamily="18" charset="2"/>
                </a:rPr>
                <a:t>q1p2 q2</a:t>
              </a:r>
            </a:p>
            <a:p>
              <a:r>
                <a:rPr lang="de-DE" altLang="en-US" b="1"/>
                <a:t>p1</a:t>
              </a:r>
              <a:r>
                <a:rPr lang="de-DE" altLang="en-US" b="1">
                  <a:sym typeface="Symbol" panose="05050102010706020507" pitchFamily="18" charset="2"/>
                </a:rPr>
                <a:t>p2q1 q2</a:t>
              </a:r>
            </a:p>
            <a:p>
              <a:r>
                <a:rPr lang="de-DE" altLang="en-US" b="1"/>
                <a:t>q1</a:t>
              </a:r>
              <a:r>
                <a:rPr lang="de-DE" altLang="en-US" b="1">
                  <a:sym typeface="Symbol" panose="05050102010706020507" pitchFamily="18" charset="2"/>
                </a:rPr>
                <a:t>p1p2 q2</a:t>
              </a:r>
            </a:p>
            <a:p>
              <a:r>
                <a:rPr lang="de-DE" altLang="en-US" b="1">
                  <a:sym typeface="Symbol" panose="05050102010706020507" pitchFamily="18" charset="2"/>
                </a:rPr>
                <a:t>...</a:t>
              </a:r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2DBE125D-7F31-42C0-DF29-B87F45AB3D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2726"/>
              <a:ext cx="11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2000"/>
                <a:t>Generated by:</a:t>
              </a:r>
            </a:p>
          </p:txBody>
        </p:sp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5CBF75AC-80E6-9917-D4A0-E21125B7F3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9" y="3120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2000" b="1"/>
                <a:t>p1</a:t>
              </a:r>
            </a:p>
          </p:txBody>
        </p:sp>
        <p:sp>
          <p:nvSpPr>
            <p:cNvPr id="9" name="Rectangle 10">
              <a:extLst>
                <a:ext uri="{FF2B5EF4-FFF2-40B4-BE49-F238E27FC236}">
                  <a16:creationId xmlns:a16="http://schemas.microsoft.com/office/drawing/2014/main" id="{D4568B0E-C311-673B-7207-9A3599242C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3110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2000" b="1"/>
                <a:t>q1</a:t>
              </a:r>
            </a:p>
          </p:txBody>
        </p:sp>
        <p:sp>
          <p:nvSpPr>
            <p:cNvPr id="10" name="Line 11">
              <a:extLst>
                <a:ext uri="{FF2B5EF4-FFF2-40B4-BE49-F238E27FC236}">
                  <a16:creationId xmlns:a16="http://schemas.microsoft.com/office/drawing/2014/main" id="{2FBE9A65-24ED-C3F7-C17C-2C9278182F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3216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12">
              <a:extLst>
                <a:ext uri="{FF2B5EF4-FFF2-40B4-BE49-F238E27FC236}">
                  <a16:creationId xmlns:a16="http://schemas.microsoft.com/office/drawing/2014/main" id="{4F3F5477-DCDA-B7A6-750E-E4EEA02BCD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3216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13">
              <a:extLst>
                <a:ext uri="{FF2B5EF4-FFF2-40B4-BE49-F238E27FC236}">
                  <a16:creationId xmlns:a16="http://schemas.microsoft.com/office/drawing/2014/main" id="{95FD809E-DE00-2E21-1F96-2D303B5982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3168"/>
              <a:ext cx="48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14">
              <a:extLst>
                <a:ext uri="{FF2B5EF4-FFF2-40B4-BE49-F238E27FC236}">
                  <a16:creationId xmlns:a16="http://schemas.microsoft.com/office/drawing/2014/main" id="{5430E3E3-9E97-3603-CB75-AEDF567E4B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3168"/>
              <a:ext cx="48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5">
              <a:extLst>
                <a:ext uri="{FF2B5EF4-FFF2-40B4-BE49-F238E27FC236}">
                  <a16:creationId xmlns:a16="http://schemas.microsoft.com/office/drawing/2014/main" id="{4509D831-4747-F538-3F23-D540BE9593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" y="3696"/>
              <a:ext cx="48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16">
              <a:extLst>
                <a:ext uri="{FF2B5EF4-FFF2-40B4-BE49-F238E27FC236}">
                  <a16:creationId xmlns:a16="http://schemas.microsoft.com/office/drawing/2014/main" id="{F32DDB82-9C69-3331-B475-1DE05CE3D5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04" y="3696"/>
              <a:ext cx="48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7">
              <a:extLst>
                <a:ext uri="{FF2B5EF4-FFF2-40B4-BE49-F238E27FC236}">
                  <a16:creationId xmlns:a16="http://schemas.microsoft.com/office/drawing/2014/main" id="{737F1E4A-FC41-E3D8-EFB9-C10BB4FCCC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4" y="3408"/>
              <a:ext cx="48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8">
              <a:extLst>
                <a:ext uri="{FF2B5EF4-FFF2-40B4-BE49-F238E27FC236}">
                  <a16:creationId xmlns:a16="http://schemas.microsoft.com/office/drawing/2014/main" id="{04685DC0-3740-8EB8-B76B-47C0C1FCBD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3408"/>
              <a:ext cx="48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19">
              <a:extLst>
                <a:ext uri="{FF2B5EF4-FFF2-40B4-BE49-F238E27FC236}">
                  <a16:creationId xmlns:a16="http://schemas.microsoft.com/office/drawing/2014/main" id="{F0E0F784-8C82-D05E-FA29-E2F00C7F1C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3360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2000" b="1"/>
                <a:t>q1</a:t>
              </a:r>
            </a:p>
          </p:txBody>
        </p:sp>
        <p:sp>
          <p:nvSpPr>
            <p:cNvPr id="19" name="Rectangle 20">
              <a:extLst>
                <a:ext uri="{FF2B5EF4-FFF2-40B4-BE49-F238E27FC236}">
                  <a16:creationId xmlns:a16="http://schemas.microsoft.com/office/drawing/2014/main" id="{E4097468-B04C-41BC-DD94-B3A75341C0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3648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2000" b="1"/>
                <a:t>q1</a:t>
              </a:r>
            </a:p>
          </p:txBody>
        </p:sp>
        <p:sp>
          <p:nvSpPr>
            <p:cNvPr id="20" name="Rectangle 21">
              <a:extLst>
                <a:ext uri="{FF2B5EF4-FFF2-40B4-BE49-F238E27FC236}">
                  <a16:creationId xmlns:a16="http://schemas.microsoft.com/office/drawing/2014/main" id="{EB44B006-BE15-289D-320F-9F08712A3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3360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2000" b="1"/>
                <a:t>p2</a:t>
              </a:r>
            </a:p>
          </p:txBody>
        </p:sp>
        <p:sp>
          <p:nvSpPr>
            <p:cNvPr id="21" name="Rectangle 22">
              <a:extLst>
                <a:ext uri="{FF2B5EF4-FFF2-40B4-BE49-F238E27FC236}">
                  <a16:creationId xmlns:a16="http://schemas.microsoft.com/office/drawing/2014/main" id="{DE734667-2978-ABE0-56BC-DEDA53894C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3360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2000" b="1"/>
                <a:t>q2</a:t>
              </a:r>
            </a:p>
          </p:txBody>
        </p:sp>
        <p:sp>
          <p:nvSpPr>
            <p:cNvPr id="22" name="Rectangle 23">
              <a:extLst>
                <a:ext uri="{FF2B5EF4-FFF2-40B4-BE49-F238E27FC236}">
                  <a16:creationId xmlns:a16="http://schemas.microsoft.com/office/drawing/2014/main" id="{DCA99666-D9AB-1CAF-10A0-429AA4491C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3648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2000" b="1"/>
                <a:t>q2</a:t>
              </a:r>
            </a:p>
          </p:txBody>
        </p:sp>
        <p:sp>
          <p:nvSpPr>
            <p:cNvPr id="23" name="Rectangle 24">
              <a:extLst>
                <a:ext uri="{FF2B5EF4-FFF2-40B4-BE49-F238E27FC236}">
                  <a16:creationId xmlns:a16="http://schemas.microsoft.com/office/drawing/2014/main" id="{A40ED679-9ECB-CE55-CB25-5C6482FDC6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3936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2000" b="1"/>
                <a:t>q2</a:t>
              </a:r>
            </a:p>
          </p:txBody>
        </p:sp>
        <p:sp>
          <p:nvSpPr>
            <p:cNvPr id="24" name="Rectangle 25">
              <a:extLst>
                <a:ext uri="{FF2B5EF4-FFF2-40B4-BE49-F238E27FC236}">
                  <a16:creationId xmlns:a16="http://schemas.microsoft.com/office/drawing/2014/main" id="{C4253908-8287-27B1-74F3-1B3EEE4705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9" y="3398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2000" b="1"/>
                <a:t>p1</a:t>
              </a:r>
            </a:p>
          </p:txBody>
        </p:sp>
        <p:sp>
          <p:nvSpPr>
            <p:cNvPr id="25" name="Rectangle 26">
              <a:extLst>
                <a:ext uri="{FF2B5EF4-FFF2-40B4-BE49-F238E27FC236}">
                  <a16:creationId xmlns:a16="http://schemas.microsoft.com/office/drawing/2014/main" id="{D41B5EF6-34B4-7ECE-E6CD-4915C80604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9" y="3686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2000" b="1"/>
                <a:t>p1</a:t>
              </a:r>
            </a:p>
          </p:txBody>
        </p:sp>
        <p:sp>
          <p:nvSpPr>
            <p:cNvPr id="26" name="Rectangle 27">
              <a:extLst>
                <a:ext uri="{FF2B5EF4-FFF2-40B4-BE49-F238E27FC236}">
                  <a16:creationId xmlns:a16="http://schemas.microsoft.com/office/drawing/2014/main" id="{6428F2E7-B5A7-D1BC-1AE0-468AFEA1AD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9" y="3686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2000" b="1"/>
                <a:t>p2</a:t>
              </a:r>
            </a:p>
          </p:txBody>
        </p:sp>
        <p:sp>
          <p:nvSpPr>
            <p:cNvPr id="27" name="Rectangle 28">
              <a:extLst>
                <a:ext uri="{FF2B5EF4-FFF2-40B4-BE49-F238E27FC236}">
                  <a16:creationId xmlns:a16="http://schemas.microsoft.com/office/drawing/2014/main" id="{7331AC58-CA8C-82A4-9BB4-8AE23F1EB9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7" y="3936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en-US" sz="2000" b="1"/>
                <a:t>p2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29309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">
            <a:extLst>
              <a:ext uri="{FF2B5EF4-FFF2-40B4-BE49-F238E27FC236}">
                <a16:creationId xmlns:a16="http://schemas.microsoft.com/office/drawing/2014/main" id="{7FDAF43B-338F-5688-EAFC-018919CB58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66744" y="49764"/>
            <a:ext cx="9076329" cy="1064277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Lamport’s</a:t>
            </a:r>
            <a:r>
              <a:rPr lang="en-US" altLang="en-US" dirty="0"/>
              <a:t> Bakery Algorithm</a:t>
            </a:r>
          </a:p>
        </p:txBody>
      </p:sp>
      <p:graphicFrame>
        <p:nvGraphicFramePr>
          <p:cNvPr id="2" name="Group 3">
            <a:extLst>
              <a:ext uri="{FF2B5EF4-FFF2-40B4-BE49-F238E27FC236}">
                <a16:creationId xmlns:a16="http://schemas.microsoft.com/office/drawing/2014/main" id="{4B0749DB-69D2-0D5D-F18A-A4F152340F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272977"/>
              </p:ext>
            </p:extLst>
          </p:nvPr>
        </p:nvGraphicFramePr>
        <p:xfrm>
          <a:off x="1107141" y="1394011"/>
          <a:ext cx="7543800" cy="3446498"/>
        </p:xfrm>
        <a:graphic>
          <a:graphicData uri="http://schemas.openxmlformats.org/drawingml/2006/table">
            <a:tbl>
              <a:tblPr/>
              <a:tblGrid>
                <a:gridCol w="377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1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335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integer np0, nq0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9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91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loop forever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p1:   noncritical section</a:t>
                      </a:r>
                      <a:br>
                        <a:rPr kumimoji="0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p2:   np</a:t>
                      </a:r>
                      <a:r>
                        <a:rPr kumimoji="0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nq+1</a:t>
                      </a:r>
                      <a:br>
                        <a:rPr kumimoji="0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p3:   await nq=0 or np≤nq</a:t>
                      </a:r>
                      <a:br>
                        <a:rPr kumimoji="0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52D38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p4:   critical section</a:t>
                      </a:r>
                      <a:br>
                        <a:rPr kumimoji="0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p5:   np0</a:t>
                      </a:r>
                      <a:endParaRPr kumimoji="0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28" charset="-128"/>
                        <a:sym typeface="Symbol" pitchFamily="-128" charset="2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loop forever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q1:   noncritical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q2:   nq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np+1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q3:   await np=0 or nq&lt;np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52D38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q4:   critical section</a:t>
                      </a:r>
                      <a:b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715FF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q5:   nq0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Cloud 2">
            <a:extLst>
              <a:ext uri="{FF2B5EF4-FFF2-40B4-BE49-F238E27FC236}">
                <a16:creationId xmlns:a16="http://schemas.microsoft.com/office/drawing/2014/main" id="{9D25E2F7-8327-6026-8A5F-7086B9AE4691}"/>
              </a:ext>
            </a:extLst>
          </p:cNvPr>
          <p:cNvSpPr/>
          <p:nvPr/>
        </p:nvSpPr>
        <p:spPr>
          <a:xfrm>
            <a:off x="9350189" y="4271682"/>
            <a:ext cx="2743200" cy="1949824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Or nq &lt; max(all other n) to extend to N processes!</a:t>
            </a:r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A8C56D3C-633B-6E54-DFAB-06DD89E62157}"/>
              </a:ext>
            </a:extLst>
          </p:cNvPr>
          <p:cNvSpPr/>
          <p:nvPr/>
        </p:nvSpPr>
        <p:spPr>
          <a:xfrm>
            <a:off x="9350189" y="909917"/>
            <a:ext cx="2743200" cy="1295401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Take a number!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D613A68-DB25-675F-E18B-9A225B7773F9}"/>
              </a:ext>
            </a:extLst>
          </p:cNvPr>
          <p:cNvCxnSpPr/>
          <p:nvPr/>
        </p:nvCxnSpPr>
        <p:spPr>
          <a:xfrm flipH="1">
            <a:off x="8821271" y="1974194"/>
            <a:ext cx="376517" cy="14548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73F0E4F-209F-FB28-8CD8-E5F657116403}"/>
              </a:ext>
            </a:extLst>
          </p:cNvPr>
          <p:cNvCxnSpPr/>
          <p:nvPr/>
        </p:nvCxnSpPr>
        <p:spPr>
          <a:xfrm flipH="1" flipV="1">
            <a:off x="8821271" y="4034118"/>
            <a:ext cx="528918" cy="8063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5361382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">
            <a:extLst>
              <a:ext uri="{FF2B5EF4-FFF2-40B4-BE49-F238E27FC236}">
                <a16:creationId xmlns:a16="http://schemas.microsoft.com/office/drawing/2014/main" id="{7FDAF43B-338F-5688-EAFC-018919CB58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66744" y="49764"/>
            <a:ext cx="9076329" cy="1064277"/>
          </a:xfrm>
        </p:spPr>
        <p:txBody>
          <a:bodyPr/>
          <a:lstStyle/>
          <a:p>
            <a:pPr eaLnBrk="1" hangingPunct="1"/>
            <a:r>
              <a:rPr lang="en-US" altLang="en-US" dirty="0"/>
              <a:t>Hardware Support</a:t>
            </a:r>
          </a:p>
        </p:txBody>
      </p:sp>
      <p:graphicFrame>
        <p:nvGraphicFramePr>
          <p:cNvPr id="2" name="Group 3">
            <a:extLst>
              <a:ext uri="{FF2B5EF4-FFF2-40B4-BE49-F238E27FC236}">
                <a16:creationId xmlns:a16="http://schemas.microsoft.com/office/drawing/2014/main" id="{06785E56-DFFF-A719-63CC-A560AEE18E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236062"/>
              </p:ext>
            </p:extLst>
          </p:nvPr>
        </p:nvGraphicFramePr>
        <p:xfrm>
          <a:off x="2909047" y="2269441"/>
          <a:ext cx="7543800" cy="4370754"/>
        </p:xfrm>
        <a:graphic>
          <a:graphicData uri="http://schemas.openxmlformats.org/drawingml/2006/table">
            <a:tbl>
              <a:tblPr/>
              <a:tblGrid>
                <a:gridCol w="377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1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14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integer c 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2" charset="2"/>
                        </a:rPr>
                        <a:t> 0</a:t>
                      </a:r>
                      <a:endParaRPr kumimoji="0" lang="de-DE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28" charset="-128"/>
                        <a:sym typeface="Symbol" pitchFamily="-128" charset="2"/>
                      </a:endParaRP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8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</a:t>
                      </a:r>
                      <a:b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integer L1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</a:t>
                      </a:r>
                      <a:b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</a:b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integer L2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03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loop forever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p1:   noncritical section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p2:   repeat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            test-and-set(c, L1)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p3:   until L1 = 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p4:   critical section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p5:   c 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2" charset="2"/>
                        </a:rPr>
                        <a:t> 0</a:t>
                      </a:r>
                      <a:endParaRPr kumimoji="0" lang="de-DE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28" charset="-128"/>
                      </a:endParaRP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Symbol" pitchFamily="-128" charset="2"/>
                        </a:rPr>
                        <a:t>loop forever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q1:   noncritical section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q2:   repeat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            test-and-set(c, L2)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q3:   until L2 = 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q4:   critical section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</a:rPr>
                        <a:t>q5:   c </a:t>
                      </a:r>
                      <a:r>
                        <a:rPr kumimoji="0" 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28" charset="-128"/>
                          <a:sym typeface="Wingdings" pitchFamily="2" charset="2"/>
                        </a:rPr>
                        <a:t> 0</a:t>
                      </a:r>
                      <a:endParaRPr kumimoji="0" lang="de-DE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28" charset="-128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19F9E90-C321-3461-6671-570A45D1E08B}"/>
              </a:ext>
            </a:extLst>
          </p:cNvPr>
          <p:cNvSpPr txBox="1"/>
          <p:nvPr/>
        </p:nvSpPr>
        <p:spPr>
          <a:xfrm>
            <a:off x="966744" y="1114041"/>
            <a:ext cx="610496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/>
              <a:t>// atomic</a:t>
            </a:r>
            <a:br>
              <a:rPr lang="en-US" altLang="en-US" dirty="0"/>
            </a:br>
            <a:r>
              <a:rPr lang="en-US" altLang="en-US" dirty="0"/>
              <a:t>test-and-set(</a:t>
            </a:r>
            <a:r>
              <a:rPr lang="en-US" altLang="en-US" dirty="0" err="1"/>
              <a:t>common,local</a:t>
            </a:r>
            <a:r>
              <a:rPr lang="en-US" altLang="en-US" dirty="0"/>
              <a:t>)</a:t>
            </a:r>
            <a:br>
              <a:rPr lang="en-US" altLang="en-US" dirty="0"/>
            </a:br>
            <a:r>
              <a:rPr lang="en-US" altLang="en-US" dirty="0"/>
              <a:t>      local </a:t>
            </a:r>
            <a:r>
              <a:rPr lang="en-US" altLang="en-US" dirty="0">
                <a:sym typeface="Wingdings" panose="05000000000000000000" pitchFamily="2" charset="2"/>
              </a:rPr>
              <a:t> common</a:t>
            </a:r>
            <a:br>
              <a:rPr lang="en-US" altLang="en-US" dirty="0">
                <a:sym typeface="Wingdings" panose="05000000000000000000" pitchFamily="2" charset="2"/>
              </a:rPr>
            </a:br>
            <a:r>
              <a:rPr lang="en-US" altLang="en-US" dirty="0">
                <a:sym typeface="Wingdings" panose="05000000000000000000" pitchFamily="2" charset="2"/>
              </a:rPr>
              <a:t>      </a:t>
            </a:r>
            <a:r>
              <a:rPr lang="en-US" altLang="en-US" dirty="0" err="1">
                <a:sym typeface="Wingdings" panose="05000000000000000000" pitchFamily="2" charset="2"/>
              </a:rPr>
              <a:t>common</a:t>
            </a:r>
            <a:r>
              <a:rPr lang="en-US" altLang="en-US" dirty="0">
                <a:sym typeface="Wingdings" panose="05000000000000000000" pitchFamily="2" charset="2"/>
              </a:rPr>
              <a:t> 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88794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70A21-49AC-FC83-2642-4BA6E348F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Mutual Exclusion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ADB88-4446-34E4-EF7A-4A1DC2C4A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744" y="2248257"/>
            <a:ext cx="9076329" cy="1756815"/>
          </a:xfrm>
        </p:spPr>
        <p:txBody>
          <a:bodyPr>
            <a:normAutofit/>
          </a:bodyPr>
          <a:lstStyle/>
          <a:p>
            <a:r>
              <a:rPr lang="en-US" dirty="0"/>
              <a:t>A simple line of code such as </a:t>
            </a:r>
            <a:r>
              <a:rPr lang="en-US" i="1" dirty="0" err="1"/>
              <a:t>i</a:t>
            </a:r>
            <a:r>
              <a:rPr lang="en-US" i="1" dirty="0"/>
              <a:t>++</a:t>
            </a:r>
            <a:r>
              <a:rPr lang="en-US" dirty="0"/>
              <a:t> can represent a critical section; why?</a:t>
            </a:r>
          </a:p>
          <a:p>
            <a:r>
              <a:rPr lang="en-US" dirty="0"/>
              <a:t>We will concern ourselves with the protocol by which we protect a critical section, rather than with the contents of the critical section itself.</a:t>
            </a:r>
          </a:p>
          <a:p>
            <a:r>
              <a:rPr lang="en-US" dirty="0"/>
              <a:t>Let’s consider one example of a critical section before we do so:</a:t>
            </a:r>
          </a:p>
        </p:txBody>
      </p:sp>
    </p:spTree>
    <p:extLst>
      <p:ext uri="{BB962C8B-B14F-4D97-AF65-F5344CB8AC3E}">
        <p14:creationId xmlns:p14="http://schemas.microsoft.com/office/powerpoint/2010/main" val="1238038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">
            <a:extLst>
              <a:ext uri="{FF2B5EF4-FFF2-40B4-BE49-F238E27FC236}">
                <a16:creationId xmlns:a16="http://schemas.microsoft.com/office/drawing/2014/main" id="{732F58EF-DACB-6932-DEDA-8A3203C1E1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Example Critical Section: The Milk Problem</a:t>
            </a:r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9A9FDCAE-6FD6-D51D-04CF-0C76B1230BB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77641" y="4072967"/>
            <a:ext cx="8036719" cy="2455664"/>
          </a:xfrm>
        </p:spPr>
        <p:txBody>
          <a:bodyPr/>
          <a:lstStyle/>
          <a:p>
            <a:pPr eaLnBrk="1" hangingPunct="1"/>
            <a:r>
              <a:rPr lang="en-US" altLang="en-US" sz="2180" dirty="0"/>
              <a:t>What can go wrong here?</a:t>
            </a:r>
          </a:p>
          <a:p>
            <a:pPr eaLnBrk="1" hangingPunct="1"/>
            <a:r>
              <a:rPr lang="en-US" altLang="en-US" sz="2180" dirty="0"/>
              <a:t>We can end up with 2 gallons of milk: a race condition!  How?</a:t>
            </a:r>
            <a:endParaRPr lang="en-US" altLang="en-US" sz="1980" dirty="0"/>
          </a:p>
          <a:p>
            <a:pPr eaLnBrk="1" hangingPunct="1"/>
            <a:r>
              <a:rPr lang="en-US" altLang="en-US" sz="2180" dirty="0"/>
              <a:t>Lets try to leave a “note” that we are buying milk</a:t>
            </a:r>
          </a:p>
        </p:txBody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350680C9-2B88-772F-7C11-4074EDB9886C}"/>
              </a:ext>
            </a:extLst>
          </p:cNvPr>
          <p:cNvSpPr>
            <a:spLocks/>
          </p:cNvSpPr>
          <p:nvPr/>
        </p:nvSpPr>
        <p:spPr bwMode="auto">
          <a:xfrm>
            <a:off x="2533055" y="1911982"/>
            <a:ext cx="7116961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1:getMilk(){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2: if(</a:t>
            </a:r>
            <a:r>
              <a:rPr lang="en-US" altLang="en-US" sz="3023" b="0" dirty="0" err="1">
                <a:latin typeface="Courier New" panose="02070309020205020404" pitchFamily="49" charset="0"/>
                <a:sym typeface="Courier New" panose="02070309020205020404" pitchFamily="49" charset="0"/>
              </a:rPr>
              <a:t>noMilk</a:t>
            </a: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3:  </a:t>
            </a:r>
            <a:r>
              <a:rPr lang="en-US" altLang="en-US" sz="3023" b="0" dirty="0" err="1">
                <a:latin typeface="Courier New" panose="02070309020205020404" pitchFamily="49" charset="0"/>
                <a:sym typeface="Courier New" panose="02070309020205020404" pitchFamily="49" charset="0"/>
              </a:rPr>
              <a:t>buyMilk</a:t>
            </a: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();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4:}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">
            <a:extLst>
              <a:ext uri="{FF2B5EF4-FFF2-40B4-BE49-F238E27FC236}">
                <a16:creationId xmlns:a16="http://schemas.microsoft.com/office/drawing/2014/main" id="{EBAF3A82-F8A4-B123-8F52-0563216710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Milk Example</a:t>
            </a:r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1EA6D662-AFAA-59CF-F5D1-F774BBCCD6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77641" y="5242753"/>
            <a:ext cx="8036719" cy="1946672"/>
          </a:xfrm>
        </p:spPr>
        <p:txBody>
          <a:bodyPr/>
          <a:lstStyle/>
          <a:p>
            <a:pPr eaLnBrk="1" hangingPunct="1"/>
            <a:r>
              <a:rPr lang="en-US" altLang="en-US" sz="2180"/>
              <a:t>What’s wrong now?</a:t>
            </a:r>
          </a:p>
        </p:txBody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72EE6897-89E5-C9BB-1D19-69849930EC2A}"/>
              </a:ext>
            </a:extLst>
          </p:cNvPr>
          <p:cNvSpPr>
            <a:spLocks/>
          </p:cNvSpPr>
          <p:nvPr/>
        </p:nvSpPr>
        <p:spPr bwMode="auto">
          <a:xfrm>
            <a:off x="2533055" y="1822682"/>
            <a:ext cx="7116961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2:if(</a:t>
            </a:r>
            <a:r>
              <a:rPr lang="en-US" altLang="en-US" sz="3023" b="0" dirty="0" err="1">
                <a:latin typeface="Courier New" panose="02070309020205020404" pitchFamily="49" charset="0"/>
                <a:sym typeface="Courier New" panose="02070309020205020404" pitchFamily="49" charset="0"/>
              </a:rPr>
              <a:t>noMilk</a:t>
            </a: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3: if(</a:t>
            </a:r>
            <a:r>
              <a:rPr lang="en-US" altLang="en-US" sz="3023" b="0" dirty="0" err="1">
                <a:latin typeface="Courier New" panose="02070309020205020404" pitchFamily="49" charset="0"/>
                <a:sym typeface="Courier New" panose="02070309020205020404" pitchFamily="49" charset="0"/>
              </a:rPr>
              <a:t>noNote</a:t>
            </a: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4:  leave Note;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5:  </a:t>
            </a:r>
            <a:r>
              <a:rPr lang="en-US" altLang="en-US" sz="3023" b="0" dirty="0" err="1">
                <a:latin typeface="Courier New" panose="02070309020205020404" pitchFamily="49" charset="0"/>
                <a:sym typeface="Courier New" panose="02070309020205020404" pitchFamily="49" charset="0"/>
              </a:rPr>
              <a:t>buyMilk</a:t>
            </a: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();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6:  remove Note;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7: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8:}</a:t>
            </a:r>
          </a:p>
        </p:txBody>
      </p:sp>
      <p:pic>
        <p:nvPicPr>
          <p:cNvPr id="69640" name="Picture 4">
            <a:extLst>
              <a:ext uri="{FF2B5EF4-FFF2-40B4-BE49-F238E27FC236}">
                <a16:creationId xmlns:a16="http://schemas.microsoft.com/office/drawing/2014/main" id="{4DE881CB-2E2B-4B05-8C87-721B062321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484" y="4778409"/>
            <a:ext cx="1714500" cy="1714500"/>
          </a:xfrm>
          <a:prstGeom prst="rect">
            <a:avLst/>
          </a:prstGeom>
          <a:noFill/>
          <a:ln>
            <a:noFill/>
          </a:ln>
          <a:effectLst>
            <a:outerShdw blurRad="63500" dist="76199" dir="2700000" algn="ctr" rotWithShape="0">
              <a:schemeClr val="bg2">
                <a:alpha val="7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">
            <a:extLst>
              <a:ext uri="{FF2B5EF4-FFF2-40B4-BE49-F238E27FC236}">
                <a16:creationId xmlns:a16="http://schemas.microsoft.com/office/drawing/2014/main" id="{0F242A66-DBFD-7AE4-6EA7-C6BFF2FBBC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Milk Example</a:t>
            </a: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1D719D2F-9511-0C31-1BC5-8259F11A90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77641" y="5313164"/>
            <a:ext cx="8036719" cy="1946672"/>
          </a:xfrm>
        </p:spPr>
        <p:txBody>
          <a:bodyPr/>
          <a:lstStyle/>
          <a:p>
            <a:pPr eaLnBrk="1" hangingPunct="1"/>
            <a:r>
              <a:rPr lang="en-US" altLang="en-US" sz="2180"/>
              <a:t>What’s wrong now?</a:t>
            </a:r>
          </a:p>
          <a:p>
            <a:pPr>
              <a:spcBef>
                <a:spcPts val="773"/>
              </a:spcBef>
            </a:pPr>
            <a:r>
              <a:rPr lang="en-US" altLang="en-US" sz="2180"/>
              <a:t>What if the first thing we do is leave a “note”</a:t>
            </a:r>
          </a:p>
        </p:txBody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ECA0C610-24F5-E038-FE59-2348964030EC}"/>
              </a:ext>
            </a:extLst>
          </p:cNvPr>
          <p:cNvSpPr>
            <a:spLocks/>
          </p:cNvSpPr>
          <p:nvPr/>
        </p:nvSpPr>
        <p:spPr bwMode="auto">
          <a:xfrm>
            <a:off x="2533055" y="1893093"/>
            <a:ext cx="7116961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2:if(</a:t>
            </a:r>
            <a:r>
              <a:rPr lang="en-US" altLang="en-US" sz="3023" b="0" dirty="0" err="1">
                <a:latin typeface="Courier New" panose="02070309020205020404" pitchFamily="49" charset="0"/>
                <a:sym typeface="Courier New" panose="02070309020205020404" pitchFamily="49" charset="0"/>
              </a:rPr>
              <a:t>noMilk</a:t>
            </a: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3: if(</a:t>
            </a:r>
            <a:r>
              <a:rPr lang="en-US" altLang="en-US" sz="3023" b="0" dirty="0" err="1">
                <a:latin typeface="Courier New" panose="02070309020205020404" pitchFamily="49" charset="0"/>
                <a:sym typeface="Courier New" panose="02070309020205020404" pitchFamily="49" charset="0"/>
              </a:rPr>
              <a:t>noNote</a:t>
            </a: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4:  leave Note;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5:  </a:t>
            </a:r>
            <a:r>
              <a:rPr lang="en-US" altLang="en-US" sz="3023" b="0" dirty="0" err="1">
                <a:latin typeface="Courier New" panose="02070309020205020404" pitchFamily="49" charset="0"/>
                <a:sym typeface="Courier New" panose="02070309020205020404" pitchFamily="49" charset="0"/>
              </a:rPr>
              <a:t>buyMilk</a:t>
            </a: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();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6:  remove Note;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7: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8:}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">
            <a:extLst>
              <a:ext uri="{FF2B5EF4-FFF2-40B4-BE49-F238E27FC236}">
                <a16:creationId xmlns:a16="http://schemas.microsoft.com/office/drawing/2014/main" id="{C56BCC8C-FC01-ABFE-29FB-ED7221CB71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Milk Example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731B81E6-1C7F-7F7A-2EBB-1AE98AB920F2}"/>
              </a:ext>
            </a:extLst>
          </p:cNvPr>
          <p:cNvSpPr>
            <a:spLocks/>
          </p:cNvSpPr>
          <p:nvPr/>
        </p:nvSpPr>
        <p:spPr bwMode="auto">
          <a:xfrm>
            <a:off x="2533055" y="2277746"/>
            <a:ext cx="7116961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2:leave Note;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3:if(</a:t>
            </a:r>
            <a:r>
              <a:rPr lang="en-US" altLang="en-US" sz="3023" b="0" dirty="0" err="1">
                <a:latin typeface="Courier New" panose="02070309020205020404" pitchFamily="49" charset="0"/>
                <a:sym typeface="Courier New" panose="02070309020205020404" pitchFamily="49" charset="0"/>
              </a:rPr>
              <a:t>noMilk</a:t>
            </a: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4: if(</a:t>
            </a:r>
            <a:r>
              <a:rPr lang="en-US" altLang="en-US" sz="3023" b="0" dirty="0" err="1">
                <a:latin typeface="Courier New" panose="02070309020205020404" pitchFamily="49" charset="0"/>
                <a:sym typeface="Courier New" panose="02070309020205020404" pitchFamily="49" charset="0"/>
              </a:rPr>
              <a:t>noNote</a:t>
            </a: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5:  </a:t>
            </a:r>
            <a:r>
              <a:rPr lang="en-US" altLang="en-US" sz="3023" b="0" dirty="0" err="1">
                <a:latin typeface="Courier New" panose="02070309020205020404" pitchFamily="49" charset="0"/>
                <a:sym typeface="Courier New" panose="02070309020205020404" pitchFamily="49" charset="0"/>
              </a:rPr>
              <a:t>buyMilk</a:t>
            </a: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();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6: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7:}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8:remove Note;</a:t>
            </a:r>
          </a:p>
        </p:txBody>
      </p:sp>
      <p:pic>
        <p:nvPicPr>
          <p:cNvPr id="71688" name="Picture 4">
            <a:extLst>
              <a:ext uri="{FF2B5EF4-FFF2-40B4-BE49-F238E27FC236}">
                <a16:creationId xmlns:a16="http://schemas.microsoft.com/office/drawing/2014/main" id="{245B37CA-D7AA-4128-95C3-AED4C69DF1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2947473"/>
            <a:ext cx="1714500" cy="1714500"/>
          </a:xfrm>
          <a:prstGeom prst="rect">
            <a:avLst/>
          </a:prstGeom>
          <a:noFill/>
          <a:ln>
            <a:noFill/>
          </a:ln>
          <a:effectLst>
            <a:outerShdw blurRad="63500" dist="76199" dir="2700000" algn="ctr" rotWithShape="0">
              <a:schemeClr val="bg2">
                <a:alpha val="7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1">
            <a:extLst>
              <a:ext uri="{FF2B5EF4-FFF2-40B4-BE49-F238E27FC236}">
                <a16:creationId xmlns:a16="http://schemas.microsoft.com/office/drawing/2014/main" id="{B20F7866-2EEA-AF2C-81A0-B6775F2B5A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Milk Example</a:t>
            </a:r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B731B849-A9B5-C39B-A846-A38DD52DB7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77641" y="5256411"/>
            <a:ext cx="8036719" cy="1946672"/>
          </a:xfrm>
        </p:spPr>
        <p:txBody>
          <a:bodyPr/>
          <a:lstStyle/>
          <a:p>
            <a:pPr eaLnBrk="1" hangingPunct="1"/>
            <a:r>
              <a:rPr lang="en-US" altLang="en-US" sz="2180"/>
              <a:t>No one is getting Milk</a:t>
            </a:r>
          </a:p>
          <a:p>
            <a:pPr>
              <a:spcBef>
                <a:spcPts val="773"/>
              </a:spcBef>
            </a:pPr>
            <a:r>
              <a:rPr lang="en-US" altLang="en-US" sz="2180"/>
              <a:t>How about two Notes?</a:t>
            </a:r>
          </a:p>
        </p:txBody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247F3BD3-3138-EBF8-4F49-EB4C577EC6B7}"/>
              </a:ext>
            </a:extLst>
          </p:cNvPr>
          <p:cNvSpPr>
            <a:spLocks/>
          </p:cNvSpPr>
          <p:nvPr/>
        </p:nvSpPr>
        <p:spPr bwMode="auto">
          <a:xfrm>
            <a:off x="2533055" y="2023864"/>
            <a:ext cx="7116961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2:leave Note;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3:if(</a:t>
            </a:r>
            <a:r>
              <a:rPr lang="en-US" altLang="en-US" sz="3023" b="0" dirty="0" err="1">
                <a:latin typeface="Courier New" panose="02070309020205020404" pitchFamily="49" charset="0"/>
                <a:sym typeface="Courier New" panose="02070309020205020404" pitchFamily="49" charset="0"/>
              </a:rPr>
              <a:t>noMilk</a:t>
            </a: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4: if(</a:t>
            </a:r>
            <a:r>
              <a:rPr lang="en-US" altLang="en-US" sz="3023" b="0" dirty="0" err="1">
                <a:latin typeface="Courier New" panose="02070309020205020404" pitchFamily="49" charset="0"/>
                <a:sym typeface="Courier New" panose="02070309020205020404" pitchFamily="49" charset="0"/>
              </a:rPr>
              <a:t>noNote</a:t>
            </a: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5:  </a:t>
            </a:r>
            <a:r>
              <a:rPr lang="en-US" altLang="en-US" sz="3023" b="0" dirty="0" err="1">
                <a:latin typeface="Courier New" panose="02070309020205020404" pitchFamily="49" charset="0"/>
                <a:sym typeface="Courier New" panose="02070309020205020404" pitchFamily="49" charset="0"/>
              </a:rPr>
              <a:t>buyMilk</a:t>
            </a: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();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6: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7:}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8:remove Note;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">
            <a:extLst>
              <a:ext uri="{FF2B5EF4-FFF2-40B4-BE49-F238E27FC236}">
                <a16:creationId xmlns:a16="http://schemas.microsoft.com/office/drawing/2014/main" id="{DD036A66-E920-E68D-D9B8-C4D34A7923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Milk Example</a:t>
            </a:r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26BA3702-8631-64E5-B198-1D984853E33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48927" y="5808809"/>
            <a:ext cx="8036719" cy="1419820"/>
          </a:xfrm>
        </p:spPr>
        <p:txBody>
          <a:bodyPr/>
          <a:lstStyle/>
          <a:p>
            <a:pPr eaLnBrk="1" hangingPunct="1"/>
            <a:r>
              <a:rPr lang="en-US" altLang="en-US" sz="1687"/>
              <a:t>Context Switch may cause each thread to think the other one is getting Milk (Starvation)</a:t>
            </a:r>
          </a:p>
          <a:p>
            <a:pPr eaLnBrk="1" hangingPunct="1"/>
            <a:r>
              <a:rPr lang="en-US" altLang="en-US" sz="1687"/>
              <a:t>How can we end up with too much milk?</a:t>
            </a:r>
          </a:p>
        </p:txBody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C0CF7A02-6677-4807-A88F-3BC16E27F86F}"/>
              </a:ext>
            </a:extLst>
          </p:cNvPr>
          <p:cNvSpPr>
            <a:spLocks/>
          </p:cNvSpPr>
          <p:nvPr/>
        </p:nvSpPr>
        <p:spPr bwMode="auto">
          <a:xfrm>
            <a:off x="2265013" y="2460176"/>
            <a:ext cx="3902273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2:leave Note A;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3:if(</a:t>
            </a:r>
            <a:r>
              <a:rPr lang="en-US" altLang="en-US" sz="3023" b="0" dirty="0" err="1">
                <a:latin typeface="Courier New" panose="02070309020205020404" pitchFamily="49" charset="0"/>
                <a:sym typeface="Courier New" panose="02070309020205020404" pitchFamily="49" charset="0"/>
              </a:rPr>
              <a:t>noMilk</a:t>
            </a: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4: if(</a:t>
            </a:r>
            <a:r>
              <a:rPr lang="en-US" altLang="en-US" sz="3023" b="0" dirty="0" err="1">
                <a:latin typeface="Courier New" panose="02070309020205020404" pitchFamily="49" charset="0"/>
                <a:sym typeface="Courier New" panose="02070309020205020404" pitchFamily="49" charset="0"/>
              </a:rPr>
              <a:t>noNote</a:t>
            </a: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 B){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5:  </a:t>
            </a:r>
            <a:r>
              <a:rPr lang="en-US" altLang="en-US" sz="3023" b="0" dirty="0" err="1">
                <a:latin typeface="Courier New" panose="02070309020205020404" pitchFamily="49" charset="0"/>
                <a:sym typeface="Courier New" panose="02070309020205020404" pitchFamily="49" charset="0"/>
              </a:rPr>
              <a:t>buyMilk</a:t>
            </a: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();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6: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7:}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 dirty="0">
                <a:latin typeface="Courier New" panose="02070309020205020404" pitchFamily="49" charset="0"/>
                <a:sym typeface="Courier New" panose="02070309020205020404" pitchFamily="49" charset="0"/>
              </a:rPr>
              <a:t>8:remove Note A;</a:t>
            </a:r>
          </a:p>
        </p:txBody>
      </p:sp>
      <p:sp>
        <p:nvSpPr>
          <p:cNvPr id="74757" name="Rectangle 4">
            <a:extLst>
              <a:ext uri="{FF2B5EF4-FFF2-40B4-BE49-F238E27FC236}">
                <a16:creationId xmlns:a16="http://schemas.microsoft.com/office/drawing/2014/main" id="{000B1350-E852-6B86-ACAA-6FB515BF20C0}"/>
              </a:ext>
            </a:extLst>
          </p:cNvPr>
          <p:cNvSpPr>
            <a:spLocks/>
          </p:cNvSpPr>
          <p:nvPr/>
        </p:nvSpPr>
        <p:spPr bwMode="auto">
          <a:xfrm>
            <a:off x="6390528" y="2460176"/>
            <a:ext cx="3902273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2:leave Note B;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3:if(noMilk){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4: if(noNote A){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5:  buyMilk();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6: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7:}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23" b="0">
                <a:latin typeface="Courier New" panose="02070309020205020404" pitchFamily="49" charset="0"/>
                <a:sym typeface="Courier New" panose="02070309020205020404" pitchFamily="49" charset="0"/>
              </a:rPr>
              <a:t>8:remove Note B;</a:t>
            </a:r>
          </a:p>
        </p:txBody>
      </p:sp>
      <p:sp>
        <p:nvSpPr>
          <p:cNvPr id="74758" name="Rectangle 5">
            <a:extLst>
              <a:ext uri="{FF2B5EF4-FFF2-40B4-BE49-F238E27FC236}">
                <a16:creationId xmlns:a16="http://schemas.microsoft.com/office/drawing/2014/main" id="{10A17F67-DBDD-DF47-052C-9FCFB77CC6C1}"/>
              </a:ext>
            </a:extLst>
          </p:cNvPr>
          <p:cNvSpPr>
            <a:spLocks/>
          </p:cNvSpPr>
          <p:nvPr/>
        </p:nvSpPr>
        <p:spPr bwMode="auto">
          <a:xfrm>
            <a:off x="3413503" y="1919082"/>
            <a:ext cx="1614224" cy="465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23">
                <a:latin typeface="Helvetica Neue" charset="0"/>
                <a:sym typeface="Helvetica Neue" charset="0"/>
              </a:rPr>
              <a:t>Thread 1</a:t>
            </a:r>
          </a:p>
        </p:txBody>
      </p:sp>
      <p:sp>
        <p:nvSpPr>
          <p:cNvPr id="74759" name="Rectangle 6">
            <a:extLst>
              <a:ext uri="{FF2B5EF4-FFF2-40B4-BE49-F238E27FC236}">
                <a16:creationId xmlns:a16="http://schemas.microsoft.com/office/drawing/2014/main" id="{C9DFB679-A6AF-D5B5-2974-C1AEB03CC2F8}"/>
              </a:ext>
            </a:extLst>
          </p:cNvPr>
          <p:cNvSpPr>
            <a:spLocks/>
          </p:cNvSpPr>
          <p:nvPr/>
        </p:nvSpPr>
        <p:spPr bwMode="auto">
          <a:xfrm>
            <a:off x="7539018" y="1919082"/>
            <a:ext cx="1614224" cy="465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3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23">
                <a:latin typeface="Helvetica Neue" charset="0"/>
                <a:sym typeface="Helvetica Neue" charset="0"/>
              </a:rPr>
              <a:t>Thread 2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Marrakesh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Goudy">
      <a:majorFont>
        <a:latin typeface="Goudy Old Style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rrakeshVTI" id="{DCD97A9B-DAE4-42FA-B2F9-0A5C34F43D6C}" vid="{A7163F41-974B-4A88-831F-D9DFFFE40C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2004</Words>
  <Application>Microsoft Office PowerPoint</Application>
  <PresentationFormat>Widescreen</PresentationFormat>
  <Paragraphs>277</Paragraphs>
  <Slides>21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Aptos</vt:lpstr>
      <vt:lpstr>Arial</vt:lpstr>
      <vt:lpstr>Courier New</vt:lpstr>
      <vt:lpstr>Goudy Old Style</vt:lpstr>
      <vt:lpstr>Helvetica Neue</vt:lpstr>
      <vt:lpstr>Helvetica Neue Light</vt:lpstr>
      <vt:lpstr>Symbol</vt:lpstr>
      <vt:lpstr>Wingdings</vt:lpstr>
      <vt:lpstr>MarrakeshVTI</vt:lpstr>
      <vt:lpstr>Mutual Exclusion</vt:lpstr>
      <vt:lpstr>The Mutual Exclusion Problem</vt:lpstr>
      <vt:lpstr>The Mutual Exclusion Problem</vt:lpstr>
      <vt:lpstr>Example Critical Section: The Milk Problem</vt:lpstr>
      <vt:lpstr>Milk Example</vt:lpstr>
      <vt:lpstr>Milk Example</vt:lpstr>
      <vt:lpstr>Milk Example</vt:lpstr>
      <vt:lpstr>Milk Example</vt:lpstr>
      <vt:lpstr>Milk Example</vt:lpstr>
      <vt:lpstr>Milk Example</vt:lpstr>
      <vt:lpstr>Solution Discussion</vt:lpstr>
      <vt:lpstr>Better Solution</vt:lpstr>
      <vt:lpstr>Multual Exclusion Protocols</vt:lpstr>
      <vt:lpstr>Multual Exclusion Protocols</vt:lpstr>
      <vt:lpstr>Multual Exclusion Protocols</vt:lpstr>
      <vt:lpstr>Multual Exclusion Protocols</vt:lpstr>
      <vt:lpstr>Multual Exclusion Protocols</vt:lpstr>
      <vt:lpstr>Peterson’s Algorithm</vt:lpstr>
      <vt:lpstr>Dekker’s Algorithm</vt:lpstr>
      <vt:lpstr>Lamport’s Bakery Algorithm</vt:lpstr>
      <vt:lpstr>Hardware Support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Mongan, William</dc:creator>
  <cp:lastModifiedBy>Mongan, William</cp:lastModifiedBy>
  <cp:revision>103</cp:revision>
  <dcterms:created xsi:type="dcterms:W3CDTF">2024-01-11T18:12:50Z</dcterms:created>
  <dcterms:modified xsi:type="dcterms:W3CDTF">2024-01-11T20:53:19Z</dcterms:modified>
</cp:coreProperties>
</file>