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697" autoAdjust="0"/>
    <p:restoredTop sz="94961" autoAdjust="0"/>
  </p:normalViewPr>
  <p:slideViewPr>
    <p:cSldViewPr snapToGrid="0">
      <p:cViewPr varScale="1">
        <p:scale>
          <a:sx n="101" d="100"/>
          <a:sy n="101" d="100"/>
        </p:scale>
        <p:origin x="64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968C49-1136-4CD6-BF84-09BF06A9E6ED}" type="datetimeFigureOut">
              <a:rPr lang="en-US" smtClean="0"/>
              <a:t>1/12/2024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32FD0-8EFD-48B5-A1D0-1004723EEECA}" type="slidenum">
              <a:rPr lang="en-US" smtClean="0"/>
              <a:t>‹#›</a:t>
            </a:fld>
            <a:endParaRPr lang="en-US"/>
          </a:p>
        </p:txBody>
      </p:sp>
    </p:spTree>
    <p:extLst>
      <p:ext uri="{BB962C8B-B14F-4D97-AF65-F5344CB8AC3E}">
        <p14:creationId xmlns:p14="http://schemas.microsoft.com/office/powerpoint/2010/main" val="1359157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96B41614-5E98-D1E1-4DD5-6D5A89ACD5A3}"/>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0068369B-0085-4598-8894-217EC815E5EE}" type="slidenum">
              <a:rPr lang="en-US" altLang="en-US">
                <a:solidFill>
                  <a:srgbClr val="000000"/>
                </a:solidFill>
                <a:latin typeface="Times New Roman" panose="02020603050405020304" pitchFamily="18" charset="0"/>
              </a:rPr>
              <a:pPr/>
              <a:t>2</a:t>
            </a:fld>
            <a:endParaRPr lang="en-US" altLang="en-US">
              <a:solidFill>
                <a:srgbClr val="000000"/>
              </a:solidFill>
              <a:latin typeface="Times New Roman" panose="02020603050405020304" pitchFamily="18" charset="0"/>
            </a:endParaRPr>
          </a:p>
        </p:txBody>
      </p:sp>
      <p:sp>
        <p:nvSpPr>
          <p:cNvPr id="18435" name="Rectangle 1">
            <a:extLst>
              <a:ext uri="{FF2B5EF4-FFF2-40B4-BE49-F238E27FC236}">
                <a16:creationId xmlns:a16="http://schemas.microsoft.com/office/drawing/2014/main" id="{C2EE56F5-5210-9541-2F69-387E3F181B0A}"/>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8436" name="Rectangle 2">
            <a:extLst>
              <a:ext uri="{FF2B5EF4-FFF2-40B4-BE49-F238E27FC236}">
                <a16:creationId xmlns:a16="http://schemas.microsoft.com/office/drawing/2014/main" id="{895D1D47-DC2F-A55A-3E34-079F74315F61}"/>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A928A95B-C519-CB2A-BC6E-03FD41DD6379}"/>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43E2B511-F24C-4867-B6A7-D3F2AD346597}" type="slidenum">
              <a:rPr lang="en-US" altLang="en-US">
                <a:solidFill>
                  <a:srgbClr val="000000"/>
                </a:solidFill>
                <a:latin typeface="Times New Roman" panose="02020603050405020304" pitchFamily="18" charset="0"/>
              </a:rPr>
              <a:pPr/>
              <a:t>11</a:t>
            </a:fld>
            <a:endParaRPr lang="en-US" altLang="en-US">
              <a:solidFill>
                <a:srgbClr val="000000"/>
              </a:solidFill>
              <a:latin typeface="Times New Roman" panose="02020603050405020304" pitchFamily="18" charset="0"/>
            </a:endParaRPr>
          </a:p>
        </p:txBody>
      </p:sp>
      <p:sp>
        <p:nvSpPr>
          <p:cNvPr id="27651" name="Rectangle 1">
            <a:extLst>
              <a:ext uri="{FF2B5EF4-FFF2-40B4-BE49-F238E27FC236}">
                <a16:creationId xmlns:a16="http://schemas.microsoft.com/office/drawing/2014/main" id="{6801E45F-C520-AC3D-200F-93E2DE52B157}"/>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2" name="Rectangle 2">
            <a:extLst>
              <a:ext uri="{FF2B5EF4-FFF2-40B4-BE49-F238E27FC236}">
                <a16:creationId xmlns:a16="http://schemas.microsoft.com/office/drawing/2014/main" id="{3DEFB057-0E98-EEFD-71B9-35AA6CCA0C51}"/>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D61BBB8-43DD-0281-EC4F-5EA3FFEEE6A8}"/>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DA54A052-31E3-4994-ADB7-C8F324AD896B}" type="slidenum">
              <a:rPr lang="en-US" altLang="en-US">
                <a:solidFill>
                  <a:srgbClr val="000000"/>
                </a:solidFill>
                <a:latin typeface="Times New Roman" panose="02020603050405020304" pitchFamily="18" charset="0"/>
              </a:rPr>
              <a:pPr/>
              <a:t>12</a:t>
            </a:fld>
            <a:endParaRPr lang="en-US" altLang="en-US">
              <a:solidFill>
                <a:srgbClr val="000000"/>
              </a:solidFill>
              <a:latin typeface="Times New Roman" panose="02020603050405020304" pitchFamily="18" charset="0"/>
            </a:endParaRPr>
          </a:p>
        </p:txBody>
      </p:sp>
      <p:sp>
        <p:nvSpPr>
          <p:cNvPr id="28675" name="Rectangle 1">
            <a:extLst>
              <a:ext uri="{FF2B5EF4-FFF2-40B4-BE49-F238E27FC236}">
                <a16:creationId xmlns:a16="http://schemas.microsoft.com/office/drawing/2014/main" id="{485E0A76-1432-11DA-96BC-0EE6F3B111AB}"/>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8E481908-DA24-79F9-EEBA-44F0D2E7A514}"/>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1D61BBB8-43DD-0281-EC4F-5EA3FFEEE6A8}"/>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DA54A052-31E3-4994-ADB7-C8F324AD896B}" type="slidenum">
              <a:rPr lang="en-US" altLang="en-US">
                <a:solidFill>
                  <a:srgbClr val="000000"/>
                </a:solidFill>
                <a:latin typeface="Times New Roman" panose="02020603050405020304" pitchFamily="18" charset="0"/>
              </a:rPr>
              <a:pPr/>
              <a:t>13</a:t>
            </a:fld>
            <a:endParaRPr lang="en-US" altLang="en-US">
              <a:solidFill>
                <a:srgbClr val="000000"/>
              </a:solidFill>
              <a:latin typeface="Times New Roman" panose="02020603050405020304" pitchFamily="18" charset="0"/>
            </a:endParaRPr>
          </a:p>
        </p:txBody>
      </p:sp>
      <p:sp>
        <p:nvSpPr>
          <p:cNvPr id="28675" name="Rectangle 1">
            <a:extLst>
              <a:ext uri="{FF2B5EF4-FFF2-40B4-BE49-F238E27FC236}">
                <a16:creationId xmlns:a16="http://schemas.microsoft.com/office/drawing/2014/main" id="{485E0A76-1432-11DA-96BC-0EE6F3B111AB}"/>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6" name="Rectangle 2">
            <a:extLst>
              <a:ext uri="{FF2B5EF4-FFF2-40B4-BE49-F238E27FC236}">
                <a16:creationId xmlns:a16="http://schemas.microsoft.com/office/drawing/2014/main" id="{8E481908-DA24-79F9-EEBA-44F0D2E7A514}"/>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extLst>
      <p:ext uri="{BB962C8B-B14F-4D97-AF65-F5344CB8AC3E}">
        <p14:creationId xmlns:p14="http://schemas.microsoft.com/office/powerpoint/2010/main" val="31789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F5834FDE-5578-27EC-A639-EE6D6EED57D2}"/>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DB243E8E-97CA-438D-B055-5801BBC19215}" type="slidenum">
              <a:rPr lang="en-US" altLang="en-US">
                <a:solidFill>
                  <a:srgbClr val="000000"/>
                </a:solidFill>
                <a:latin typeface="Times New Roman" panose="02020603050405020304" pitchFamily="18" charset="0"/>
              </a:rPr>
              <a:pPr/>
              <a:t>14</a:t>
            </a:fld>
            <a:endParaRPr lang="en-US" altLang="en-US">
              <a:solidFill>
                <a:srgbClr val="000000"/>
              </a:solidFill>
              <a:latin typeface="Times New Roman" panose="02020603050405020304" pitchFamily="18" charset="0"/>
            </a:endParaRPr>
          </a:p>
        </p:txBody>
      </p:sp>
      <p:sp>
        <p:nvSpPr>
          <p:cNvPr id="29699" name="Rectangle 1">
            <a:extLst>
              <a:ext uri="{FF2B5EF4-FFF2-40B4-BE49-F238E27FC236}">
                <a16:creationId xmlns:a16="http://schemas.microsoft.com/office/drawing/2014/main" id="{1E8354C9-A773-34B0-4DCD-B3ADF4EF5D78}"/>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700" name="Rectangle 2">
            <a:extLst>
              <a:ext uri="{FF2B5EF4-FFF2-40B4-BE49-F238E27FC236}">
                <a16:creationId xmlns:a16="http://schemas.microsoft.com/office/drawing/2014/main" id="{EBEA43BE-59D9-02A7-CD98-2B2BAD8D98CA}"/>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FF670909-F820-4C9F-9A44-A40C6107545F}"/>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299DDBF7-3D0E-4A7B-B035-514CCA643291}" type="slidenum">
              <a:rPr lang="en-US" altLang="en-US">
                <a:solidFill>
                  <a:srgbClr val="000000"/>
                </a:solidFill>
                <a:latin typeface="Times New Roman" panose="02020603050405020304" pitchFamily="18" charset="0"/>
              </a:rPr>
              <a:pPr/>
              <a:t>3</a:t>
            </a:fld>
            <a:endParaRPr lang="en-US" altLang="en-US">
              <a:solidFill>
                <a:srgbClr val="000000"/>
              </a:solidFill>
              <a:latin typeface="Times New Roman" panose="02020603050405020304" pitchFamily="18" charset="0"/>
            </a:endParaRPr>
          </a:p>
        </p:txBody>
      </p:sp>
      <p:sp>
        <p:nvSpPr>
          <p:cNvPr id="19459" name="Rectangle 1">
            <a:extLst>
              <a:ext uri="{FF2B5EF4-FFF2-40B4-BE49-F238E27FC236}">
                <a16:creationId xmlns:a16="http://schemas.microsoft.com/office/drawing/2014/main" id="{C88B78D4-8EAB-8CC3-29D8-387BE83C7299}"/>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60" name="Rectangle 2">
            <a:extLst>
              <a:ext uri="{FF2B5EF4-FFF2-40B4-BE49-F238E27FC236}">
                <a16:creationId xmlns:a16="http://schemas.microsoft.com/office/drawing/2014/main" id="{77B58F18-CA8B-C916-E66B-63C32258ADAA}"/>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567E3807-F44B-3CDF-C693-16511571BD34}"/>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AA197B30-D163-4335-AC21-363BB3B1227C}" type="slidenum">
              <a:rPr lang="en-US" altLang="en-US">
                <a:solidFill>
                  <a:srgbClr val="000000"/>
                </a:solidFill>
                <a:latin typeface="Times New Roman" panose="02020603050405020304" pitchFamily="18" charset="0"/>
              </a:rPr>
              <a:pPr/>
              <a:t>4</a:t>
            </a:fld>
            <a:endParaRPr lang="en-US" altLang="en-US">
              <a:solidFill>
                <a:srgbClr val="000000"/>
              </a:solidFill>
              <a:latin typeface="Times New Roman" panose="02020603050405020304" pitchFamily="18" charset="0"/>
            </a:endParaRPr>
          </a:p>
        </p:txBody>
      </p:sp>
      <p:sp>
        <p:nvSpPr>
          <p:cNvPr id="20483" name="Rectangle 1">
            <a:extLst>
              <a:ext uri="{FF2B5EF4-FFF2-40B4-BE49-F238E27FC236}">
                <a16:creationId xmlns:a16="http://schemas.microsoft.com/office/drawing/2014/main" id="{0C10EEC6-D520-38DF-5DC7-563F8680B0E1}"/>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a:extLst>
              <a:ext uri="{FF2B5EF4-FFF2-40B4-BE49-F238E27FC236}">
                <a16:creationId xmlns:a16="http://schemas.microsoft.com/office/drawing/2014/main" id="{1BA77BC3-BC23-8A25-6142-5C331F038B74}"/>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6E9B17CA-9099-82A8-7518-9B34115DB16A}"/>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9148077D-0CB3-47B6-A785-374D6EFB2AEB}" type="slidenum">
              <a:rPr lang="en-US" altLang="en-US">
                <a:solidFill>
                  <a:srgbClr val="000000"/>
                </a:solidFill>
                <a:latin typeface="Times New Roman" panose="02020603050405020304" pitchFamily="18" charset="0"/>
              </a:rPr>
              <a:pPr/>
              <a:t>5</a:t>
            </a:fld>
            <a:endParaRPr lang="en-US" altLang="en-US">
              <a:solidFill>
                <a:srgbClr val="000000"/>
              </a:solidFill>
              <a:latin typeface="Times New Roman" panose="02020603050405020304" pitchFamily="18" charset="0"/>
            </a:endParaRPr>
          </a:p>
        </p:txBody>
      </p:sp>
      <p:sp>
        <p:nvSpPr>
          <p:cNvPr id="21507" name="Rectangle 1">
            <a:extLst>
              <a:ext uri="{FF2B5EF4-FFF2-40B4-BE49-F238E27FC236}">
                <a16:creationId xmlns:a16="http://schemas.microsoft.com/office/drawing/2014/main" id="{532DA007-AC24-0526-6A3F-6E3355FF2363}"/>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1508" name="Rectangle 2">
            <a:extLst>
              <a:ext uri="{FF2B5EF4-FFF2-40B4-BE49-F238E27FC236}">
                <a16:creationId xmlns:a16="http://schemas.microsoft.com/office/drawing/2014/main" id="{E6864DB7-B747-C191-71E9-857ABD2A7CFA}"/>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2BFE6281-7773-96FA-2388-15C2584D1942}"/>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F38A4F51-3E76-47CB-A541-8F4107C1CE42}" type="slidenum">
              <a:rPr lang="en-US" altLang="en-US">
                <a:solidFill>
                  <a:srgbClr val="000000"/>
                </a:solidFill>
                <a:latin typeface="Times New Roman" panose="02020603050405020304" pitchFamily="18" charset="0"/>
              </a:rPr>
              <a:pPr/>
              <a:t>6</a:t>
            </a:fld>
            <a:endParaRPr lang="en-US" altLang="en-US">
              <a:solidFill>
                <a:srgbClr val="000000"/>
              </a:solidFill>
              <a:latin typeface="Times New Roman" panose="02020603050405020304" pitchFamily="18" charset="0"/>
            </a:endParaRPr>
          </a:p>
        </p:txBody>
      </p:sp>
      <p:sp>
        <p:nvSpPr>
          <p:cNvPr id="22531" name="Rectangle 1">
            <a:extLst>
              <a:ext uri="{FF2B5EF4-FFF2-40B4-BE49-F238E27FC236}">
                <a16:creationId xmlns:a16="http://schemas.microsoft.com/office/drawing/2014/main" id="{DCFA6921-AF86-4D94-4985-A3EF5BA0310F}"/>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2532" name="Rectangle 2">
            <a:extLst>
              <a:ext uri="{FF2B5EF4-FFF2-40B4-BE49-F238E27FC236}">
                <a16:creationId xmlns:a16="http://schemas.microsoft.com/office/drawing/2014/main" id="{34A05830-698E-7633-C44B-D14F510260C9}"/>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C7FEA9AF-9C76-1317-7072-62ACADC0CEEE}"/>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F1B18F80-7A28-46CB-95F1-F59A19D076CC}" type="slidenum">
              <a:rPr lang="en-US" altLang="en-US">
                <a:solidFill>
                  <a:srgbClr val="000000"/>
                </a:solidFill>
                <a:latin typeface="Times New Roman" panose="02020603050405020304" pitchFamily="18" charset="0"/>
              </a:rPr>
              <a:pPr/>
              <a:t>7</a:t>
            </a:fld>
            <a:endParaRPr lang="en-US" altLang="en-US">
              <a:solidFill>
                <a:srgbClr val="000000"/>
              </a:solidFill>
              <a:latin typeface="Times New Roman" panose="02020603050405020304" pitchFamily="18" charset="0"/>
            </a:endParaRPr>
          </a:p>
        </p:txBody>
      </p:sp>
      <p:sp>
        <p:nvSpPr>
          <p:cNvPr id="23555" name="Rectangle 1">
            <a:extLst>
              <a:ext uri="{FF2B5EF4-FFF2-40B4-BE49-F238E27FC236}">
                <a16:creationId xmlns:a16="http://schemas.microsoft.com/office/drawing/2014/main" id="{38DFC695-4784-2AD1-9390-42319E6970DA}"/>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6" name="Rectangle 2">
            <a:extLst>
              <a:ext uri="{FF2B5EF4-FFF2-40B4-BE49-F238E27FC236}">
                <a16:creationId xmlns:a16="http://schemas.microsoft.com/office/drawing/2014/main" id="{C5D098C6-C86E-401A-69E2-2FD62DFF1045}"/>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036C18EC-3F93-61CC-6E78-C8044B520BB7}"/>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BF7F40B3-1EBC-4EF9-B97B-93AB0CC57A93}" type="slidenum">
              <a:rPr lang="en-US" altLang="en-US">
                <a:solidFill>
                  <a:srgbClr val="000000"/>
                </a:solidFill>
                <a:latin typeface="Times New Roman" panose="02020603050405020304" pitchFamily="18" charset="0"/>
              </a:rPr>
              <a:pPr/>
              <a:t>8</a:t>
            </a:fld>
            <a:endParaRPr lang="en-US" altLang="en-US">
              <a:solidFill>
                <a:srgbClr val="000000"/>
              </a:solidFill>
              <a:latin typeface="Times New Roman" panose="02020603050405020304" pitchFamily="18" charset="0"/>
            </a:endParaRPr>
          </a:p>
        </p:txBody>
      </p:sp>
      <p:sp>
        <p:nvSpPr>
          <p:cNvPr id="24579" name="Rectangle 1">
            <a:extLst>
              <a:ext uri="{FF2B5EF4-FFF2-40B4-BE49-F238E27FC236}">
                <a16:creationId xmlns:a16="http://schemas.microsoft.com/office/drawing/2014/main" id="{FFEC4F63-47B2-4C40-8BD2-C258AD0C14D2}"/>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0" name="Rectangle 2">
            <a:extLst>
              <a:ext uri="{FF2B5EF4-FFF2-40B4-BE49-F238E27FC236}">
                <a16:creationId xmlns:a16="http://schemas.microsoft.com/office/drawing/2014/main" id="{B05D9747-8971-99BB-D11C-FBBDA4A5E265}"/>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E6100738-D075-AE12-A805-DE621543D5CB}"/>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FE691F6A-0086-4E7B-90E3-6E6372B3A72F}" type="slidenum">
              <a:rPr lang="en-US" altLang="en-US">
                <a:solidFill>
                  <a:srgbClr val="000000"/>
                </a:solidFill>
                <a:latin typeface="Times New Roman" panose="02020603050405020304" pitchFamily="18" charset="0"/>
              </a:rPr>
              <a:pPr/>
              <a:t>9</a:t>
            </a:fld>
            <a:endParaRPr lang="en-US" altLang="en-US">
              <a:solidFill>
                <a:srgbClr val="000000"/>
              </a:solidFill>
              <a:latin typeface="Times New Roman" panose="02020603050405020304" pitchFamily="18" charset="0"/>
            </a:endParaRPr>
          </a:p>
        </p:txBody>
      </p:sp>
      <p:sp>
        <p:nvSpPr>
          <p:cNvPr id="25603" name="Rectangle 1">
            <a:extLst>
              <a:ext uri="{FF2B5EF4-FFF2-40B4-BE49-F238E27FC236}">
                <a16:creationId xmlns:a16="http://schemas.microsoft.com/office/drawing/2014/main" id="{DA73EB83-A911-DE61-6A0C-A0D75996F83F}"/>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5604" name="Rectangle 2">
            <a:extLst>
              <a:ext uri="{FF2B5EF4-FFF2-40B4-BE49-F238E27FC236}">
                <a16:creationId xmlns:a16="http://schemas.microsoft.com/office/drawing/2014/main" id="{9E7B3F36-4362-AA85-3D7F-A23ADB5A16D6}"/>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194A68B4-A665-7968-68B2-D709BF5920CE}"/>
              </a:ext>
            </a:extLst>
          </p:cNvPr>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fld id="{0A5D8EE7-7382-4BE2-A8AE-C52B3EDB4625}" type="slidenum">
              <a:rPr lang="en-US" altLang="en-US">
                <a:solidFill>
                  <a:srgbClr val="000000"/>
                </a:solidFill>
                <a:latin typeface="Times New Roman" panose="02020603050405020304" pitchFamily="18" charset="0"/>
              </a:rPr>
              <a:pPr/>
              <a:t>10</a:t>
            </a:fld>
            <a:endParaRPr lang="en-US" altLang="en-US">
              <a:solidFill>
                <a:srgbClr val="000000"/>
              </a:solidFill>
              <a:latin typeface="Times New Roman" panose="02020603050405020304" pitchFamily="18" charset="0"/>
            </a:endParaRPr>
          </a:p>
        </p:txBody>
      </p:sp>
      <p:sp>
        <p:nvSpPr>
          <p:cNvPr id="26627" name="Rectangle 1">
            <a:extLst>
              <a:ext uri="{FF2B5EF4-FFF2-40B4-BE49-F238E27FC236}">
                <a16:creationId xmlns:a16="http://schemas.microsoft.com/office/drawing/2014/main" id="{9832FCAE-2511-3F4F-E991-F388D381C0F5}"/>
              </a:ext>
            </a:extLst>
          </p:cNvPr>
          <p:cNvSpPr txBox="1">
            <a:spLocks noGrp="1" noRot="1" noChangeAspect="1" noChangeArrowheads="1" noTextEdit="1"/>
          </p:cNvSpPr>
          <p:nvPr>
            <p:ph type="sldImg"/>
          </p:nvPr>
        </p:nvSpPr>
        <p:spPr>
          <a:xfrm>
            <a:off x="342900" y="696913"/>
            <a:ext cx="6197600" cy="34861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8" name="Rectangle 2">
            <a:extLst>
              <a:ext uri="{FF2B5EF4-FFF2-40B4-BE49-F238E27FC236}">
                <a16:creationId xmlns:a16="http://schemas.microsoft.com/office/drawing/2014/main" id="{CF66EEAC-050B-670B-8BAE-25B020D03553}"/>
              </a:ext>
            </a:extLst>
          </p:cNvPr>
          <p:cNvSpPr txBox="1">
            <a:spLocks noGrp="1" noChangeArrowheads="1"/>
          </p:cNvSpPr>
          <p:nvPr>
            <p:ph type="body" idx="1"/>
          </p:nvPr>
        </p:nvSpPr>
        <p:spPr>
          <a:xfrm>
            <a:off x="688975" y="4416425"/>
            <a:ext cx="5505450" cy="4183063"/>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dirty="0"/>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960822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290694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53059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200" y="609600"/>
            <a:ext cx="10972800" cy="4953000"/>
          </a:xfrm>
          <a:prstGeom prst="rect">
            <a:avLst/>
          </a:prstGeom>
        </p:spPr>
        <p:txBody>
          <a:bodyPr/>
          <a:lstStyle>
            <a:lvl1pPr>
              <a:defRPr>
                <a:solidFill>
                  <a:schemeClr val="accent6"/>
                </a:solidFill>
              </a:defRPr>
            </a:lvl1pPr>
            <a:lvl2pPr>
              <a:defRPr>
                <a:solidFill>
                  <a:schemeClr val="accent6"/>
                </a:solidFill>
              </a:defRPr>
            </a:lvl2pPr>
            <a:lvl3pPr>
              <a:defRPr>
                <a:solidFill>
                  <a:schemeClr val="accent6"/>
                </a:solidFill>
              </a:defRPr>
            </a:lvl3pPr>
            <a:lvl4pPr>
              <a:defRPr>
                <a:solidFill>
                  <a:schemeClr val="accent6"/>
                </a:solidFill>
              </a:defRPr>
            </a:lvl4pPr>
            <a:lvl5pPr>
              <a:defRPr>
                <a:solidFill>
                  <a:schemeClr val="accent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3"/>
          <p:cNvSpPr>
            <a:spLocks noGrp="1"/>
          </p:cNvSpPr>
          <p:nvPr>
            <p:ph type="dt" sz="half" idx="2"/>
          </p:nvPr>
        </p:nvSpPr>
        <p:spPr>
          <a:xfrm>
            <a:off x="6096000" y="6377355"/>
            <a:ext cx="1625600" cy="365125"/>
          </a:xfrm>
          <a:prstGeom prst="rect">
            <a:avLst/>
          </a:prstGeom>
        </p:spPr>
        <p:txBody>
          <a:bodyPr/>
          <a:lstStyle>
            <a:lvl1pPr>
              <a:defRPr sz="1400">
                <a:solidFill>
                  <a:schemeClr val="bg2"/>
                </a:solidFill>
                <a:latin typeface="+mj-lt"/>
              </a:defRPr>
            </a:lvl1pPr>
          </a:lstStyle>
          <a:p>
            <a:endParaRPr lang="en-US" dirty="0"/>
          </a:p>
        </p:txBody>
      </p:sp>
      <p:sp>
        <p:nvSpPr>
          <p:cNvPr id="9" name="Footer Placeholder 4"/>
          <p:cNvSpPr>
            <a:spLocks noGrp="1"/>
          </p:cNvSpPr>
          <p:nvPr>
            <p:ph type="ftr" sz="quarter" idx="3"/>
          </p:nvPr>
        </p:nvSpPr>
        <p:spPr>
          <a:xfrm>
            <a:off x="7518400" y="6377355"/>
            <a:ext cx="3860800" cy="365125"/>
          </a:xfrm>
          <a:prstGeom prst="rect">
            <a:avLst/>
          </a:prstGeom>
        </p:spPr>
        <p:txBody>
          <a:bodyPr/>
          <a:lstStyle>
            <a:lvl1pPr algn="r">
              <a:defRPr sz="1400">
                <a:solidFill>
                  <a:schemeClr val="bg2"/>
                </a:solidFill>
                <a:latin typeface="+mj-lt"/>
              </a:defRPr>
            </a:lvl1pPr>
          </a:lstStyle>
          <a:p>
            <a:endParaRPr lang="en-US" dirty="0"/>
          </a:p>
        </p:txBody>
      </p:sp>
      <p:sp>
        <p:nvSpPr>
          <p:cNvPr id="10" name="Slide Number Placeholder 5"/>
          <p:cNvSpPr>
            <a:spLocks noGrp="1"/>
          </p:cNvSpPr>
          <p:nvPr>
            <p:ph type="sldNum" sz="quarter" idx="4"/>
          </p:nvPr>
        </p:nvSpPr>
        <p:spPr>
          <a:xfrm>
            <a:off x="11074400" y="6362701"/>
            <a:ext cx="812800" cy="365125"/>
          </a:xfrm>
          <a:prstGeom prst="rect">
            <a:avLst/>
          </a:prstGeom>
        </p:spPr>
        <p:txBody>
          <a:bodyPr/>
          <a:lstStyle>
            <a:lvl1pPr>
              <a:defRPr sz="1400">
                <a:solidFill>
                  <a:schemeClr val="bg2"/>
                </a:solidFill>
                <a:latin typeface="+mj-lt"/>
              </a:defRPr>
            </a:lvl1pPr>
          </a:lstStyle>
          <a:p>
            <a:pPr algn="r"/>
            <a:r>
              <a:rPr lang="en-US" dirty="0"/>
              <a:t>| </a:t>
            </a:r>
            <a:fld id="{BA13C625-9B67-4A70-A9C3-06D9E61B09A6}" type="slidenum">
              <a:rPr lang="en-US" smtClean="0"/>
              <a:pPr algn="r"/>
              <a:t>‹#›</a:t>
            </a:fld>
            <a:endParaRPr lang="en-US" dirty="0"/>
          </a:p>
        </p:txBody>
      </p:sp>
    </p:spTree>
    <p:extLst>
      <p:ext uri="{BB962C8B-B14F-4D97-AF65-F5344CB8AC3E}">
        <p14:creationId xmlns:p14="http://schemas.microsoft.com/office/powerpoint/2010/main" val="3644439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82600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204570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68697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25482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857448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746070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2657439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1/12/2024</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192111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1/12/2024</a:t>
            </a:fld>
            <a:endParaRPr lang="en-US" dirty="0"/>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dirty="0"/>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dirty="0"/>
          </a:p>
        </p:txBody>
      </p:sp>
    </p:spTree>
    <p:extLst>
      <p:ext uri="{BB962C8B-B14F-4D97-AF65-F5344CB8AC3E}">
        <p14:creationId xmlns:p14="http://schemas.microsoft.com/office/powerpoint/2010/main" val="206941507"/>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 id="2147483672" r:id="rId12"/>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D7AAEFC-156E-1144-8D57-FBE2CD3B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hite structure">
            <a:extLst>
              <a:ext uri="{FF2B5EF4-FFF2-40B4-BE49-F238E27FC236}">
                <a16:creationId xmlns:a16="http://schemas.microsoft.com/office/drawing/2014/main" id="{C59A77E4-1AD6-0CEC-D494-35A5030DB8FC}"/>
              </a:ext>
            </a:extLst>
          </p:cNvPr>
          <p:cNvPicPr>
            <a:picLocks noChangeAspect="1"/>
          </p:cNvPicPr>
          <p:nvPr/>
        </p:nvPicPr>
        <p:blipFill rotWithShape="1">
          <a:blip r:embed="rId2"/>
          <a:srcRect b="24243"/>
          <a:stretch/>
        </p:blipFill>
        <p:spPr>
          <a:xfrm>
            <a:off x="20" y="10"/>
            <a:ext cx="12191979" cy="6857989"/>
          </a:xfrm>
          <a:prstGeom prst="rect">
            <a:avLst/>
          </a:prstGeom>
        </p:spPr>
      </p:pic>
      <p:sp>
        <p:nvSpPr>
          <p:cNvPr id="11" name="Freeform: Shape 10">
            <a:extLst>
              <a:ext uri="{FF2B5EF4-FFF2-40B4-BE49-F238E27FC236}">
                <a16:creationId xmlns:a16="http://schemas.microsoft.com/office/drawing/2014/main" id="{4AF0997A-7C0F-4AD2-BA90-5FE341A177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57594" y="805231"/>
            <a:ext cx="3876811" cy="5245563"/>
          </a:xfrm>
          <a:custGeom>
            <a:avLst/>
            <a:gdLst>
              <a:gd name="connsiteX0" fmla="*/ 1941583 w 3876811"/>
              <a:gd name="connsiteY0" fmla="*/ 0 h 5245563"/>
              <a:gd name="connsiteX1" fmla="*/ 2111641 w 3876811"/>
              <a:gd name="connsiteY1" fmla="*/ 149097 h 5245563"/>
              <a:gd name="connsiteX2" fmla="*/ 3370493 w 3876811"/>
              <a:gd name="connsiteY2" fmla="*/ 774451 h 5245563"/>
              <a:gd name="connsiteX3" fmla="*/ 3876811 w 3876811"/>
              <a:gd name="connsiteY3" fmla="*/ 1854684 h 5245563"/>
              <a:gd name="connsiteX4" fmla="*/ 3876811 w 3876811"/>
              <a:gd name="connsiteY4" fmla="*/ 2019920 h 5245563"/>
              <a:gd name="connsiteX5" fmla="*/ 3876811 w 3876811"/>
              <a:gd name="connsiteY5" fmla="*/ 2491569 h 5245563"/>
              <a:gd name="connsiteX6" fmla="*/ 3876811 w 3876811"/>
              <a:gd name="connsiteY6" fmla="*/ 2753995 h 5245563"/>
              <a:gd name="connsiteX7" fmla="*/ 3876811 w 3876811"/>
              <a:gd name="connsiteY7" fmla="*/ 3115353 h 5245563"/>
              <a:gd name="connsiteX8" fmla="*/ 3876811 w 3876811"/>
              <a:gd name="connsiteY8" fmla="*/ 3390879 h 5245563"/>
              <a:gd name="connsiteX9" fmla="*/ 3370493 w 3876811"/>
              <a:gd name="connsiteY9" fmla="*/ 4471114 h 5245563"/>
              <a:gd name="connsiteX10" fmla="*/ 2111639 w 3876811"/>
              <a:gd name="connsiteY10" fmla="*/ 5096465 h 5245563"/>
              <a:gd name="connsiteX11" fmla="*/ 1935228 w 3876811"/>
              <a:gd name="connsiteY11" fmla="*/ 5245563 h 5245563"/>
              <a:gd name="connsiteX12" fmla="*/ 1765171 w 3876811"/>
              <a:gd name="connsiteY12" fmla="*/ 5096465 h 5245563"/>
              <a:gd name="connsiteX13" fmla="*/ 506317 w 3876811"/>
              <a:gd name="connsiteY13" fmla="*/ 4471114 h 5245563"/>
              <a:gd name="connsiteX14" fmla="*/ 0 w 3876811"/>
              <a:gd name="connsiteY14" fmla="*/ 3390879 h 5245563"/>
              <a:gd name="connsiteX15" fmla="*/ 0 w 3876811"/>
              <a:gd name="connsiteY15" fmla="*/ 3115353 h 5245563"/>
              <a:gd name="connsiteX16" fmla="*/ 0 w 3876811"/>
              <a:gd name="connsiteY16" fmla="*/ 2753995 h 5245563"/>
              <a:gd name="connsiteX17" fmla="*/ 0 w 3876811"/>
              <a:gd name="connsiteY17" fmla="*/ 2491569 h 5245563"/>
              <a:gd name="connsiteX18" fmla="*/ 0 w 3876811"/>
              <a:gd name="connsiteY18" fmla="*/ 2019920 h 5245563"/>
              <a:gd name="connsiteX19" fmla="*/ 0 w 3876811"/>
              <a:gd name="connsiteY19" fmla="*/ 1854684 h 5245563"/>
              <a:gd name="connsiteX20" fmla="*/ 506318 w 3876811"/>
              <a:gd name="connsiteY20" fmla="*/ 774451 h 5245563"/>
              <a:gd name="connsiteX21" fmla="*/ 1765173 w 3876811"/>
              <a:gd name="connsiteY21" fmla="*/ 149097 h 524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876811" h="5245563">
                <a:moveTo>
                  <a:pt x="1941583" y="0"/>
                </a:moveTo>
                <a:lnTo>
                  <a:pt x="2111641" y="149097"/>
                </a:lnTo>
                <a:cubicBezTo>
                  <a:pt x="2533315" y="474958"/>
                  <a:pt x="3008487" y="564716"/>
                  <a:pt x="3370493" y="774451"/>
                </a:cubicBezTo>
                <a:cubicBezTo>
                  <a:pt x="3718590" y="1017851"/>
                  <a:pt x="3876811" y="1296993"/>
                  <a:pt x="3876811" y="1854684"/>
                </a:cubicBezTo>
                <a:lnTo>
                  <a:pt x="3876811" y="2019920"/>
                </a:lnTo>
                <a:lnTo>
                  <a:pt x="3876811" y="2491569"/>
                </a:lnTo>
                <a:lnTo>
                  <a:pt x="3876811" y="2753995"/>
                </a:lnTo>
                <a:lnTo>
                  <a:pt x="3876811" y="3115353"/>
                </a:lnTo>
                <a:lnTo>
                  <a:pt x="3876811" y="3390879"/>
                </a:lnTo>
                <a:cubicBezTo>
                  <a:pt x="3876811" y="3948571"/>
                  <a:pt x="3718588" y="4227713"/>
                  <a:pt x="3370493" y="4471114"/>
                </a:cubicBezTo>
                <a:cubicBezTo>
                  <a:pt x="3008484" y="4680847"/>
                  <a:pt x="2533312" y="4770605"/>
                  <a:pt x="2111639" y="5096465"/>
                </a:cubicBezTo>
                <a:lnTo>
                  <a:pt x="1935228" y="5245563"/>
                </a:lnTo>
                <a:lnTo>
                  <a:pt x="1765171" y="5096465"/>
                </a:lnTo>
                <a:cubicBezTo>
                  <a:pt x="1343496" y="4770605"/>
                  <a:pt x="868325" y="4680847"/>
                  <a:pt x="506317" y="4471114"/>
                </a:cubicBezTo>
                <a:cubicBezTo>
                  <a:pt x="158223" y="4227713"/>
                  <a:pt x="0" y="3948571"/>
                  <a:pt x="0" y="3390879"/>
                </a:cubicBezTo>
                <a:lnTo>
                  <a:pt x="0" y="3115353"/>
                </a:lnTo>
                <a:lnTo>
                  <a:pt x="0" y="2753995"/>
                </a:lnTo>
                <a:lnTo>
                  <a:pt x="0" y="2491569"/>
                </a:lnTo>
                <a:lnTo>
                  <a:pt x="0" y="2019920"/>
                </a:lnTo>
                <a:lnTo>
                  <a:pt x="0" y="1854684"/>
                </a:lnTo>
                <a:cubicBezTo>
                  <a:pt x="0" y="1296993"/>
                  <a:pt x="158224" y="1017851"/>
                  <a:pt x="506318" y="774451"/>
                </a:cubicBezTo>
                <a:cubicBezTo>
                  <a:pt x="868327" y="564716"/>
                  <a:pt x="1343498" y="474958"/>
                  <a:pt x="1765173" y="149097"/>
                </a:cubicBezTo>
                <a:close/>
              </a:path>
            </a:pathLst>
          </a:custGeom>
          <a:solidFill>
            <a:srgbClr val="00000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B764930-DB0F-3E8B-519A-EF6FDBE6455C}"/>
              </a:ext>
            </a:extLst>
          </p:cNvPr>
          <p:cNvSpPr>
            <a:spLocks noGrp="1"/>
          </p:cNvSpPr>
          <p:nvPr>
            <p:ph type="ctrTitle"/>
          </p:nvPr>
        </p:nvSpPr>
        <p:spPr>
          <a:xfrm>
            <a:off x="4521389" y="1826096"/>
            <a:ext cx="3149221" cy="2142699"/>
          </a:xfrm>
        </p:spPr>
        <p:txBody>
          <a:bodyPr anchor="b">
            <a:normAutofit/>
          </a:bodyPr>
          <a:lstStyle/>
          <a:p>
            <a:pPr algn="ctr"/>
            <a:r>
              <a:rPr lang="en-US" sz="4000" dirty="0">
                <a:solidFill>
                  <a:srgbClr val="FFFFFF"/>
                </a:solidFill>
              </a:rPr>
              <a:t>Linux Disk Scheduling</a:t>
            </a:r>
          </a:p>
        </p:txBody>
      </p:sp>
      <p:sp>
        <p:nvSpPr>
          <p:cNvPr id="3" name="Subtitle 2">
            <a:extLst>
              <a:ext uri="{FF2B5EF4-FFF2-40B4-BE49-F238E27FC236}">
                <a16:creationId xmlns:a16="http://schemas.microsoft.com/office/drawing/2014/main" id="{E379C5C5-C68F-0D05-AEBF-4F6F46053EB2}"/>
              </a:ext>
            </a:extLst>
          </p:cNvPr>
          <p:cNvSpPr>
            <a:spLocks noGrp="1"/>
          </p:cNvSpPr>
          <p:nvPr>
            <p:ph type="subTitle" idx="1"/>
          </p:nvPr>
        </p:nvSpPr>
        <p:spPr>
          <a:xfrm>
            <a:off x="4157593" y="4196605"/>
            <a:ext cx="3876812" cy="948601"/>
          </a:xfrm>
        </p:spPr>
        <p:txBody>
          <a:bodyPr anchor="t">
            <a:normAutofit fontScale="40000" lnSpcReduction="20000"/>
          </a:bodyPr>
          <a:lstStyle/>
          <a:p>
            <a:pPr algn="ctr"/>
            <a:r>
              <a:rPr lang="en-US" dirty="0">
                <a:solidFill>
                  <a:srgbClr val="FFFFFF"/>
                </a:solidFill>
              </a:rPr>
              <a:t>William M. Mongan</a:t>
            </a:r>
            <a:br>
              <a:rPr lang="en-US" dirty="0">
                <a:solidFill>
                  <a:srgbClr val="FFFFFF"/>
                </a:solidFill>
              </a:rPr>
            </a:br>
            <a:endParaRPr lang="en-US" dirty="0">
              <a:solidFill>
                <a:srgbClr val="FFFFFF"/>
              </a:solidFill>
            </a:endParaRPr>
          </a:p>
          <a:p>
            <a:pPr algn="ctr"/>
            <a:r>
              <a:rPr lang="en-US" dirty="0">
                <a:solidFill>
                  <a:srgbClr val="FFFFFF"/>
                </a:solidFill>
              </a:rPr>
              <a:t>From Linux Kernel Development by Robert Love</a:t>
            </a:r>
            <a:br>
              <a:rPr lang="en-US" dirty="0">
                <a:solidFill>
                  <a:srgbClr val="FFFFFF"/>
                </a:solidFill>
              </a:rPr>
            </a:br>
            <a:r>
              <a:rPr lang="en-US" dirty="0">
                <a:solidFill>
                  <a:srgbClr val="FFFFFF"/>
                </a:solidFill>
              </a:rPr>
              <a:t>and</a:t>
            </a:r>
            <a:br>
              <a:rPr lang="en-US" dirty="0">
                <a:solidFill>
                  <a:srgbClr val="FFFFFF"/>
                </a:solidFill>
              </a:rPr>
            </a:br>
            <a:r>
              <a:rPr lang="en-US" dirty="0">
                <a:solidFill>
                  <a:srgbClr val="FFFFFF"/>
                </a:solidFill>
              </a:rPr>
              <a:t>The Linux Documentation Project</a:t>
            </a:r>
          </a:p>
        </p:txBody>
      </p:sp>
    </p:spTree>
    <p:extLst>
      <p:ext uri="{BB962C8B-B14F-4D97-AF65-F5344CB8AC3E}">
        <p14:creationId xmlns:p14="http://schemas.microsoft.com/office/powerpoint/2010/main" val="1013395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a:extLst>
              <a:ext uri="{FF2B5EF4-FFF2-40B4-BE49-F238E27FC236}">
                <a16:creationId xmlns:a16="http://schemas.microsoft.com/office/drawing/2014/main" id="{EF913C62-19FF-2EB7-F97D-626CFEFC3A37}"/>
              </a:ext>
            </a:extLst>
          </p:cNvPr>
          <p:cNvSpPr txBox="1">
            <a:spLocks noChangeArrowheads="1"/>
          </p:cNvSpPr>
          <p:nvPr/>
        </p:nvSpPr>
        <p:spPr bwMode="auto">
          <a:xfrm>
            <a:off x="2209800" y="246063"/>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Anticipatory I/O Scheduler</a:t>
            </a:r>
          </a:p>
        </p:txBody>
      </p:sp>
      <p:sp>
        <p:nvSpPr>
          <p:cNvPr id="12291" name="Text Box 2">
            <a:extLst>
              <a:ext uri="{FF2B5EF4-FFF2-40B4-BE49-F238E27FC236}">
                <a16:creationId xmlns:a16="http://schemas.microsoft.com/office/drawing/2014/main" id="{C0DDB505-34E8-FDA0-9F0B-501D9A699E45}"/>
              </a:ext>
            </a:extLst>
          </p:cNvPr>
          <p:cNvSpPr txBox="1">
            <a:spLocks noChangeArrowheads="1"/>
          </p:cNvSpPr>
          <p:nvPr/>
        </p:nvSpPr>
        <p:spPr bwMode="auto">
          <a:xfrm>
            <a:off x="2209800" y="1076325"/>
            <a:ext cx="7772400" cy="498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Anticipatory Scheduler lends itself towards fairness, but at the expense of global throughput.</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Expired reads/writes could send the disk spinning all over the place since we’re not serving in sector order anymore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Anticipatory Scheduler attempts to compromise some more back toward the middle.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This scheduler adds the read request to a queue, and </a:t>
            </a:r>
            <a:r>
              <a:rPr lang="en-US" altLang="en-US" sz="2000" b="1" i="1">
                <a:solidFill>
                  <a:srgbClr val="000000"/>
                </a:solidFill>
                <a:latin typeface="Arial" panose="020B0604020202020204" pitchFamily="34" charset="0"/>
              </a:rPr>
              <a:t>waits</a:t>
            </a:r>
            <a:r>
              <a:rPr lang="en-US" altLang="en-US" sz="2000" b="1">
                <a:solidFill>
                  <a:srgbClr val="000000"/>
                </a:solidFill>
                <a:latin typeface="Arial" panose="020B0604020202020204" pitchFamily="34" charset="0"/>
              </a:rPr>
              <a:t>!  It doesn’t handle it right away (it waits for a kernel-configurable amount of time: default = 6ms).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Wait for additional requests (would you want to drive a mass-transit bus with only one passenger on it? – only if you were the passenger!)</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If another request(s) comes from the same app, merge them.</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key here is good guessing: a good anticipation heuristic (will this process issue nearby read requests?)</a:t>
            </a:r>
          </a:p>
          <a:p>
            <a:pPr>
              <a:spcBef>
                <a:spcPts val="500"/>
              </a:spcBef>
            </a:pPr>
            <a:endParaRPr lang="en-US" altLang="en-US" sz="2000" b="1">
              <a:solidFill>
                <a:srgbClr val="000000"/>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a:extLst>
              <a:ext uri="{FF2B5EF4-FFF2-40B4-BE49-F238E27FC236}">
                <a16:creationId xmlns:a16="http://schemas.microsoft.com/office/drawing/2014/main" id="{09D574D7-748E-1E24-30B2-0FBD04FBE9A0}"/>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Complete Fair Queuing I/O Scheduler</a:t>
            </a:r>
          </a:p>
        </p:txBody>
      </p:sp>
      <p:sp>
        <p:nvSpPr>
          <p:cNvPr id="13315" name="Text Box 2">
            <a:extLst>
              <a:ext uri="{FF2B5EF4-FFF2-40B4-BE49-F238E27FC236}">
                <a16:creationId xmlns:a16="http://schemas.microsoft.com/office/drawing/2014/main" id="{D84152B5-FC2F-21C7-FBC9-3CA6D79B5BA0}"/>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Consolas" panose="020B0609020204030204" pitchFamily="49" charset="0"/>
              <a:buChar char="•"/>
            </a:pPr>
            <a:r>
              <a:rPr lang="en-US" altLang="en-US" sz="2000" b="1">
                <a:solidFill>
                  <a:srgbClr val="000000"/>
                </a:solidFill>
                <a:latin typeface="Consolas" panose="020B0609020204030204" pitchFamily="49" charset="0"/>
              </a:rPr>
              <a:t>drivers/block/cfq-iosched.c</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Sort I/O requests, but separate them by the process that issues them.  One queue per process.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Round-robin – serve N requests from each process (default: N = 4)</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What do you think?</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a:extLst>
              <a:ext uri="{FF2B5EF4-FFF2-40B4-BE49-F238E27FC236}">
                <a16:creationId xmlns:a16="http://schemas.microsoft.com/office/drawing/2014/main" id="{E45917DE-FFBB-EBA0-EA8E-1172B46D713B}"/>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Noop I/O Scheduler</a:t>
            </a:r>
          </a:p>
        </p:txBody>
      </p:sp>
      <p:sp>
        <p:nvSpPr>
          <p:cNvPr id="14339" name="Text Box 2">
            <a:extLst>
              <a:ext uri="{FF2B5EF4-FFF2-40B4-BE49-F238E27FC236}">
                <a16:creationId xmlns:a16="http://schemas.microsoft.com/office/drawing/2014/main" id="{41F6A24A-67E6-18CA-6A94-D445C28C36F2}"/>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Consolas" panose="020B0609020204030204" pitchFamily="49" charset="0"/>
              <a:buChar char="•"/>
            </a:pPr>
            <a:r>
              <a:rPr lang="en-US" altLang="en-US" sz="2000" b="1">
                <a:solidFill>
                  <a:srgbClr val="000000"/>
                </a:solidFill>
                <a:latin typeface="Consolas" panose="020B0609020204030204" pitchFamily="49" charset="0"/>
              </a:rPr>
              <a:t>drivers/block/noop-iosched.c</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Don’t do much; just let nature run its course.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It does merge requests with any adjacant ones already in the queue to reduce overhead.</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True FIFO service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What do you think? (think about process scheduling)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a:extLst>
              <a:ext uri="{FF2B5EF4-FFF2-40B4-BE49-F238E27FC236}">
                <a16:creationId xmlns:a16="http://schemas.microsoft.com/office/drawing/2014/main" id="{E45917DE-FFBB-EBA0-EA8E-1172B46D713B}"/>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dirty="0">
                <a:solidFill>
                  <a:srgbClr val="000000"/>
                </a:solidFill>
                <a:latin typeface="Arial" panose="020B0604020202020204" pitchFamily="34" charset="0"/>
              </a:rPr>
              <a:t>Solid State Drives (SSD)</a:t>
            </a:r>
          </a:p>
        </p:txBody>
      </p:sp>
      <p:sp>
        <p:nvSpPr>
          <p:cNvPr id="14339" name="Text Box 2">
            <a:extLst>
              <a:ext uri="{FF2B5EF4-FFF2-40B4-BE49-F238E27FC236}">
                <a16:creationId xmlns:a16="http://schemas.microsoft.com/office/drawing/2014/main" id="{41F6A24A-67E6-18CA-6A94-D445C28C36F2}"/>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Consolas" panose="020B0609020204030204" pitchFamily="49" charset="0"/>
              <a:buChar char="•"/>
            </a:pPr>
            <a:r>
              <a:rPr lang="en-US" altLang="en-US" sz="2000" b="1" dirty="0">
                <a:solidFill>
                  <a:srgbClr val="000000"/>
                </a:solidFill>
                <a:latin typeface="Consolas" panose="020B0609020204030204" pitchFamily="49" charset="0"/>
              </a:rPr>
              <a:t>Uniform disk access without latency from rotating parts and moving arms.</a:t>
            </a:r>
          </a:p>
          <a:p>
            <a:pPr>
              <a:spcBef>
                <a:spcPts val="500"/>
              </a:spcBef>
              <a:buFont typeface="Consolas" panose="020B0609020204030204" pitchFamily="49" charset="0"/>
              <a:buChar char="•"/>
            </a:pPr>
            <a:r>
              <a:rPr lang="en-US" altLang="en-US" sz="2000" b="1" dirty="0">
                <a:solidFill>
                  <a:srgbClr val="000000"/>
                </a:solidFill>
                <a:latin typeface="Consolas" panose="020B0609020204030204" pitchFamily="49" charset="0"/>
              </a:rPr>
              <a:t>Which schedulers are more appropriate for SSD?  </a:t>
            </a:r>
          </a:p>
          <a:p>
            <a:pPr lvl="1">
              <a:spcBef>
                <a:spcPts val="500"/>
              </a:spcBef>
              <a:buFont typeface="Consolas" panose="020B0609020204030204" pitchFamily="49" charset="0"/>
              <a:buChar char="•"/>
            </a:pPr>
            <a:r>
              <a:rPr lang="en-US" altLang="en-US" sz="2000" b="1" dirty="0">
                <a:solidFill>
                  <a:srgbClr val="000000"/>
                </a:solidFill>
                <a:latin typeface="Consolas" panose="020B0609020204030204" pitchFamily="49" charset="0"/>
              </a:rPr>
              <a:t>What elements of those schedulers make them a better fit?</a:t>
            </a:r>
          </a:p>
          <a:p>
            <a:pPr>
              <a:spcBef>
                <a:spcPts val="500"/>
              </a:spcBef>
              <a:buFont typeface="Consolas" panose="020B0609020204030204" pitchFamily="49" charset="0"/>
              <a:buChar char="•"/>
            </a:pPr>
            <a:r>
              <a:rPr lang="en-US" altLang="en-US" sz="2000" b="1" dirty="0">
                <a:solidFill>
                  <a:srgbClr val="000000"/>
                </a:solidFill>
                <a:latin typeface="Consolas" panose="020B0609020204030204" pitchFamily="49" charset="0"/>
              </a:rPr>
              <a:t>What if you have a mix of SSD and traditional hard drives?</a:t>
            </a:r>
            <a:endParaRPr lang="en-US" altLang="en-US" sz="2000" b="1" dirty="0">
              <a:solidFill>
                <a:srgbClr val="000000"/>
              </a:solidFill>
              <a:latin typeface="Arial" panose="020B0604020202020204" pitchFamily="34" charset="0"/>
            </a:endParaRPr>
          </a:p>
        </p:txBody>
      </p:sp>
    </p:spTree>
    <p:extLst>
      <p:ext uri="{BB962C8B-B14F-4D97-AF65-F5344CB8AC3E}">
        <p14:creationId xmlns:p14="http://schemas.microsoft.com/office/powerpoint/2010/main" val="42060664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a:extLst>
              <a:ext uri="{FF2B5EF4-FFF2-40B4-BE49-F238E27FC236}">
                <a16:creationId xmlns:a16="http://schemas.microsoft.com/office/drawing/2014/main" id="{FF86C87A-6903-E99B-AC3A-568C9742B1FA}"/>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I/O Scheduler</a:t>
            </a:r>
          </a:p>
        </p:txBody>
      </p:sp>
      <p:sp>
        <p:nvSpPr>
          <p:cNvPr id="15363" name="Text Box 2">
            <a:extLst>
              <a:ext uri="{FF2B5EF4-FFF2-40B4-BE49-F238E27FC236}">
                <a16:creationId xmlns:a16="http://schemas.microsoft.com/office/drawing/2014/main" id="{C88FB857-62A0-4E11-DAF4-D3E61E532153}"/>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Want to change your scheduler?  Set elevator={as,cfq,deadline,noop} as a boot time argument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a:extLst>
              <a:ext uri="{FF2B5EF4-FFF2-40B4-BE49-F238E27FC236}">
                <a16:creationId xmlns:a16="http://schemas.microsoft.com/office/drawing/2014/main" id="{107A6448-4BE8-15B8-997C-0A2C1E4E7070}"/>
              </a:ext>
            </a:extLst>
          </p:cNvPr>
          <p:cNvSpPr txBox="1">
            <a:spLocks noChangeArrowheads="1"/>
          </p:cNvSpPr>
          <p:nvPr/>
        </p:nvSpPr>
        <p:spPr bwMode="auto">
          <a:xfrm>
            <a:off x="2209800" y="322263"/>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eaLnBrk="1" hangingPunct="1">
              <a:buClrTx/>
              <a:buFontTx/>
              <a:buNone/>
            </a:pPr>
            <a:r>
              <a:rPr lang="en-US" altLang="en-US" sz="3200" b="1">
                <a:solidFill>
                  <a:srgbClr val="000000"/>
                </a:solidFill>
                <a:latin typeface="Arial" panose="020B0604020202020204" pitchFamily="34" charset="0"/>
              </a:rPr>
              <a:t>Disk I/O Schedulers</a:t>
            </a:r>
          </a:p>
        </p:txBody>
      </p:sp>
      <p:sp>
        <p:nvSpPr>
          <p:cNvPr id="4099" name="Text Box 2">
            <a:extLst>
              <a:ext uri="{FF2B5EF4-FFF2-40B4-BE49-F238E27FC236}">
                <a16:creationId xmlns:a16="http://schemas.microsoft.com/office/drawing/2014/main" id="{853B942B-2DA0-0F08-B5EE-56FDECF6EA40}"/>
              </a:ext>
            </a:extLst>
          </p:cNvPr>
          <p:cNvSpPr txBox="1">
            <a:spLocks noChangeArrowheads="1"/>
          </p:cNvSpPr>
          <p:nvPr/>
        </p:nvSpPr>
        <p:spPr bwMode="auto">
          <a:xfrm>
            <a:off x="2078038" y="1374776"/>
            <a:ext cx="7969250" cy="4784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b="1">
                <a:solidFill>
                  <a:srgbClr val="000000"/>
                </a:solidFill>
                <a:latin typeface="Arial" panose="020B0604020202020204" pitchFamily="34" charset="0"/>
              </a:rPr>
              <a:t>Often, the job of the scheduler is not to provide optimal service to any one request, but rather to look at all the current requests as a whole and try to optimize around that.</a:t>
            </a:r>
          </a:p>
          <a:p>
            <a:pPr>
              <a:spcBef>
                <a:spcPts val="500"/>
              </a:spcBef>
              <a:buFont typeface="Arial" panose="020B0604020202020204" pitchFamily="34" charset="0"/>
              <a:buChar char="•"/>
            </a:pPr>
            <a:r>
              <a:rPr lang="en-US" altLang="en-US" b="1">
                <a:solidFill>
                  <a:srgbClr val="000000"/>
                </a:solidFill>
                <a:latin typeface="Arial" panose="020B0604020202020204" pitchFamily="34" charset="0"/>
              </a:rPr>
              <a:t>This often contradicts the idea of fairness:</a:t>
            </a:r>
          </a:p>
          <a:p>
            <a:pPr lvl="1">
              <a:spcBef>
                <a:spcPts val="400"/>
              </a:spcBef>
              <a:buFont typeface="Arial" panose="020B0604020202020204" pitchFamily="34" charset="0"/>
              <a:buChar char="–"/>
            </a:pPr>
            <a:r>
              <a:rPr lang="en-US" altLang="en-US" b="1">
                <a:solidFill>
                  <a:srgbClr val="000000"/>
                </a:solidFill>
                <a:latin typeface="Arial" panose="020B0604020202020204" pitchFamily="34" charset="0"/>
              </a:rPr>
              <a:t>To increase throughput (jobs/sec), a later-arriving short job should cut in front of a longer job</a:t>
            </a:r>
          </a:p>
          <a:p>
            <a:pPr>
              <a:spcBef>
                <a:spcPts val="500"/>
              </a:spcBef>
              <a:buFont typeface="Arial" panose="020B0604020202020204" pitchFamily="34" charset="0"/>
              <a:buChar char="•"/>
            </a:pPr>
            <a:r>
              <a:rPr lang="en-US" altLang="en-US" b="1">
                <a:solidFill>
                  <a:srgbClr val="000000"/>
                </a:solidFill>
                <a:latin typeface="Arial" panose="020B0604020202020204" pitchFamily="34" charset="0"/>
              </a:rPr>
              <a:t>For a disk scheduler, changing the order of incoming requests allows the disk to service requests in the order in which they appear on disk, minimizing mechanical movement of the disk and speeding up overall service (while slowing down the service time of some requests).</a:t>
            </a:r>
          </a:p>
          <a:p>
            <a:pPr>
              <a:spcBef>
                <a:spcPts val="500"/>
              </a:spcBef>
              <a:buFont typeface="Arial" panose="020B0604020202020204" pitchFamily="34" charset="0"/>
              <a:buChar char="•"/>
            </a:pPr>
            <a:r>
              <a:rPr lang="en-US" altLang="en-US" b="1">
                <a:solidFill>
                  <a:srgbClr val="000000"/>
                </a:solidFill>
                <a:latin typeface="Arial" panose="020B0604020202020204" pitchFamily="34" charset="0"/>
              </a:rPr>
              <a:t>The scheduler does this by merging requests and sorting them by where the blocks appear on disk.</a:t>
            </a:r>
          </a:p>
          <a:p>
            <a:pPr>
              <a:spcBef>
                <a:spcPts val="500"/>
              </a:spcBef>
              <a:buFont typeface="Arial" panose="020B0604020202020204" pitchFamily="34" charset="0"/>
              <a:buChar char="•"/>
            </a:pPr>
            <a:r>
              <a:rPr lang="en-US" altLang="en-US" b="1">
                <a:solidFill>
                  <a:srgbClr val="000000"/>
                </a:solidFill>
                <a:latin typeface="Arial" panose="020B0604020202020204" pitchFamily="34" charset="0"/>
              </a:rPr>
              <a:t>New requests are inserted into this sector-list in sorted order.</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a:extLst>
              <a:ext uri="{FF2B5EF4-FFF2-40B4-BE49-F238E27FC236}">
                <a16:creationId xmlns:a16="http://schemas.microsoft.com/office/drawing/2014/main" id="{0B23DF8E-B90C-DB0B-6F00-966457240954}"/>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The Linus Elevator</a:t>
            </a:r>
          </a:p>
        </p:txBody>
      </p:sp>
      <p:sp>
        <p:nvSpPr>
          <p:cNvPr id="5123" name="Text Box 2">
            <a:extLst>
              <a:ext uri="{FF2B5EF4-FFF2-40B4-BE49-F238E27FC236}">
                <a16:creationId xmlns:a16="http://schemas.microsoft.com/office/drawing/2014/main" id="{A1848039-CACD-56F2-9879-887D170CC21A}"/>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marL="1138238" indent="-2238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This behavior is similar to an elevator – sweep across the disk, servicing requests, until the end is reached; then change directions and repeat.</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first of these is the Linus Elevator (2.4 Kernel)</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First, try to merge the request into the list of existing requests (if the blocks are adjacent to those of an existing request).</a:t>
            </a:r>
          </a:p>
          <a:p>
            <a:pPr lvl="2">
              <a:spcBef>
                <a:spcPts val="350"/>
              </a:spcBef>
              <a:buFont typeface="Arial" panose="020B0604020202020204" pitchFamily="34" charset="0"/>
              <a:buChar char="•"/>
            </a:pPr>
            <a:r>
              <a:rPr lang="en-US" altLang="en-US" sz="1400" b="1">
                <a:solidFill>
                  <a:srgbClr val="000000"/>
                </a:solidFill>
                <a:latin typeface="Arial" panose="020B0604020202020204" pitchFamily="34" charset="0"/>
              </a:rPr>
              <a:t>This reduces overhead by creating one single I/O operation for the two requests.</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If not, insert the request as a new request among requests with similar sectors, or inserted at the tail of the queue if a suitable location is not found.</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What’s the problem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a:extLst>
              <a:ext uri="{FF2B5EF4-FFF2-40B4-BE49-F238E27FC236}">
                <a16:creationId xmlns:a16="http://schemas.microsoft.com/office/drawing/2014/main" id="{EE3B8588-292C-B4F9-7EA8-DD73F32E9638}"/>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The Linus Elevator</a:t>
            </a:r>
          </a:p>
        </p:txBody>
      </p:sp>
      <p:sp>
        <p:nvSpPr>
          <p:cNvPr id="6147" name="Text Box 2">
            <a:extLst>
              <a:ext uri="{FF2B5EF4-FFF2-40B4-BE49-F238E27FC236}">
                <a16:creationId xmlns:a16="http://schemas.microsoft.com/office/drawing/2014/main" id="{9809283B-91D8-8519-481C-7258473C4B1D}"/>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marL="1138238" indent="-2238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This behavior is similar to an elevator – sweep across the disk, servicing requests, until the end is reached; then change directions and repeat.</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first of these is the Linus Elevator (2.4 Kernel)</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First, try to merge the request into the list of existing requests (if the blocks are adjacent to those of an existing request).</a:t>
            </a:r>
          </a:p>
          <a:p>
            <a:pPr lvl="2">
              <a:spcBef>
                <a:spcPts val="350"/>
              </a:spcBef>
              <a:buFont typeface="Arial" panose="020B0604020202020204" pitchFamily="34" charset="0"/>
              <a:buChar char="•"/>
            </a:pPr>
            <a:r>
              <a:rPr lang="en-US" altLang="en-US" sz="1400" b="1">
                <a:solidFill>
                  <a:srgbClr val="000000"/>
                </a:solidFill>
                <a:latin typeface="Arial" panose="020B0604020202020204" pitchFamily="34" charset="0"/>
              </a:rPr>
              <a:t>This reduces overhead by creating one single I/O operation for the two requests.</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If not, insert the request as a new request among requests with similar sectors, or inserted at the tail of the queue if a suitable location is not found.</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If we keep moving requests ahead in the queue, old requests far away on disk never get serviced!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a:extLst>
              <a:ext uri="{FF2B5EF4-FFF2-40B4-BE49-F238E27FC236}">
                <a16:creationId xmlns:a16="http://schemas.microsoft.com/office/drawing/2014/main" id="{079D5425-7954-0C5B-0AC5-DBE449EA737D}"/>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The Linus Elevator</a:t>
            </a:r>
          </a:p>
        </p:txBody>
      </p:sp>
      <p:sp>
        <p:nvSpPr>
          <p:cNvPr id="7171" name="Text Box 2">
            <a:extLst>
              <a:ext uri="{FF2B5EF4-FFF2-40B4-BE49-F238E27FC236}">
                <a16:creationId xmlns:a16="http://schemas.microsoft.com/office/drawing/2014/main" id="{721D49BA-A7C1-E9FF-60DE-5E7DBE9D36A5}"/>
              </a:ext>
            </a:extLst>
          </p:cNvPr>
          <p:cNvSpPr txBox="1">
            <a:spLocks noChangeArrowheads="1"/>
          </p:cNvSpPr>
          <p:nvPr/>
        </p:nvSpPr>
        <p:spPr bwMode="auto">
          <a:xfrm>
            <a:off x="2209800" y="1474788"/>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marL="1138238" indent="-2238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This behavior is similar to an elevator – sweep across the disk, servicing requests, until the end is reached; then change directions and repeat.</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first of these is the Linus Elevator (2.4 Kernel)</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First, try to merge the request into the list of existing requests (if the blocks are adjacent to those of an existing request).</a:t>
            </a:r>
          </a:p>
          <a:p>
            <a:pPr lvl="2">
              <a:spcBef>
                <a:spcPts val="350"/>
              </a:spcBef>
              <a:buFont typeface="Arial" panose="020B0604020202020204" pitchFamily="34" charset="0"/>
              <a:buChar char="•"/>
            </a:pPr>
            <a:r>
              <a:rPr lang="en-US" altLang="en-US" sz="1400" b="1">
                <a:solidFill>
                  <a:srgbClr val="000000"/>
                </a:solidFill>
                <a:latin typeface="Arial" panose="020B0604020202020204" pitchFamily="34" charset="0"/>
              </a:rPr>
              <a:t>This reduces overhead by creating one single I/O operation for the two requests.</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If not, insert the request as a new request among requests with similar sectors, or inserted at the tail of the queue if a suitable location is not found.</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If we keep moving requests ahead in the queue, old requests far away on disk never get serviced!</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Keep track of the age of requests.  If a request is “getting old,” start inserting new requests at the tail even though this is suboptimal in terms of disk seeking.</a:t>
            </a:r>
          </a:p>
          <a:p>
            <a:pPr lvl="2">
              <a:spcBef>
                <a:spcPts val="350"/>
              </a:spcBef>
              <a:buFont typeface="Arial" panose="020B0604020202020204" pitchFamily="34" charset="0"/>
              <a:buChar char="•"/>
            </a:pPr>
            <a:r>
              <a:rPr lang="en-US" altLang="en-US" sz="1400" b="1">
                <a:solidFill>
                  <a:srgbClr val="000000"/>
                </a:solidFill>
                <a:latin typeface="Arial" panose="020B0604020202020204" pitchFamily="34" charset="0"/>
              </a:rPr>
              <a:t>Always a balance!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a:extLst>
              <a:ext uri="{FF2B5EF4-FFF2-40B4-BE49-F238E27FC236}">
                <a16:creationId xmlns:a16="http://schemas.microsoft.com/office/drawing/2014/main" id="{67D0A775-805F-DB53-94C1-2F99EA97A76A}"/>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Deadline I/O Scheduler</a:t>
            </a:r>
          </a:p>
        </p:txBody>
      </p:sp>
      <p:sp>
        <p:nvSpPr>
          <p:cNvPr id="8195" name="Text Box 2">
            <a:extLst>
              <a:ext uri="{FF2B5EF4-FFF2-40B4-BE49-F238E27FC236}">
                <a16:creationId xmlns:a16="http://schemas.microsoft.com/office/drawing/2014/main" id="{5A0AC845-1ED7-B62E-1F9A-2854CC449DBE}"/>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Linus Elevator still suffered from unfair starvation of old requests.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There is another problem with respect to I/O writes vs. I/O reads. What do you think?  </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Hint – which is more important to the issuing process </a:t>
            </a:r>
            <a:r>
              <a:rPr lang="en-US" altLang="en-US" sz="1600" b="1" i="1">
                <a:solidFill>
                  <a:srgbClr val="000000"/>
                </a:solidFill>
                <a:latin typeface="Arial" panose="020B0604020202020204" pitchFamily="34" charset="0"/>
              </a:rPr>
              <a:t>right now</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a:extLst>
              <a:ext uri="{FF2B5EF4-FFF2-40B4-BE49-F238E27FC236}">
                <a16:creationId xmlns:a16="http://schemas.microsoft.com/office/drawing/2014/main" id="{5BCFAD0C-FC72-00A7-D990-C37901AA6F3E}"/>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Deadline I/O Scheduler</a:t>
            </a:r>
          </a:p>
        </p:txBody>
      </p:sp>
      <p:sp>
        <p:nvSpPr>
          <p:cNvPr id="9219" name="Text Box 2">
            <a:extLst>
              <a:ext uri="{FF2B5EF4-FFF2-40B4-BE49-F238E27FC236}">
                <a16:creationId xmlns:a16="http://schemas.microsoft.com/office/drawing/2014/main" id="{B2A19F88-A451-C3A8-1541-04504F56EDDD}"/>
              </a:ext>
            </a:extLst>
          </p:cNvPr>
          <p:cNvSpPr txBox="1">
            <a:spLocks noChangeArrowheads="1"/>
          </p:cNvSpPr>
          <p:nvPr/>
        </p:nvSpPr>
        <p:spPr bwMode="auto">
          <a:xfrm>
            <a:off x="2209800" y="14224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Linus Elevator still suffered from unfair starvation of old requests.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There is another problem with respect to I/O writes vs. I/O reads. What do you think?</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Writes are asynchronous with respect to the process execution.  Disk writes can be cached, and often are not re-read by the process because the data is in a memory buffer anyway.</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Reads, on the other hand, are often used immediately after the request, and are synchronous.  So the process has to block on reads.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If writes starve reads, we hurt process performance.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Introduce a read deadline and a write deadline, and store read and write requests in their own queues in addition to the overall sorted queue (which intermixes reads and writes).</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Moreover, reads might depend on one another (reading buffered chunks of a file)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a:extLst>
              <a:ext uri="{FF2B5EF4-FFF2-40B4-BE49-F238E27FC236}">
                <a16:creationId xmlns:a16="http://schemas.microsoft.com/office/drawing/2014/main" id="{61A44FA7-64BA-45AF-656D-C8919994D4C2}"/>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Deadline I/O Scheduler</a:t>
            </a:r>
          </a:p>
        </p:txBody>
      </p:sp>
      <p:sp>
        <p:nvSpPr>
          <p:cNvPr id="10243" name="Text Box 2">
            <a:extLst>
              <a:ext uri="{FF2B5EF4-FFF2-40B4-BE49-F238E27FC236}">
                <a16:creationId xmlns:a16="http://schemas.microsoft.com/office/drawing/2014/main" id="{608D0736-088D-57D4-2AB7-4C11C751DDEB}"/>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Consolas" panose="020B0609020204030204" pitchFamily="49" charset="0"/>
              <a:buChar char="•"/>
            </a:pPr>
            <a:r>
              <a:rPr lang="en-US" altLang="en-US" sz="2000" b="1">
                <a:solidFill>
                  <a:srgbClr val="000000"/>
                </a:solidFill>
                <a:latin typeface="Consolas" panose="020B0609020204030204" pitchFamily="49" charset="0"/>
              </a:rPr>
              <a:t>block/deadline-iosched.c</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Under normal conditions, pull requests from the sorted queue, providing Linus Elevator behavior</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If a read expires (500 ms after it is issued), start serving reads only from the read queue in FIFO order.</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Same for writes, but their expiration time can be longer (5 seconds after each is issued).</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Once the reads or writes have no longer expired, go back to the sorted queue (don’t forget to update each queue)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a:extLst>
              <a:ext uri="{FF2B5EF4-FFF2-40B4-BE49-F238E27FC236}">
                <a16:creationId xmlns:a16="http://schemas.microsoft.com/office/drawing/2014/main" id="{CB50139F-8B73-FF06-3346-B90A908A87AD}"/>
              </a:ext>
            </a:extLst>
          </p:cNvPr>
          <p:cNvSpPr txBox="1">
            <a:spLocks noChangeArrowheads="1"/>
          </p:cNvSpPr>
          <p:nvPr/>
        </p:nvSpPr>
        <p:spPr bwMode="auto">
          <a:xfrm>
            <a:off x="2209800" y="609600"/>
            <a:ext cx="77724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Verdana" panose="020B0604030504040204" pitchFamily="34" charset="0"/>
                <a:cs typeface="DejaVu Sans" panose="020B0603030804020204" pitchFamily="34" charset="0"/>
              </a:defRPr>
            </a:lvl9pPr>
          </a:lstStyle>
          <a:p>
            <a:pPr algn="ctr">
              <a:buClrTx/>
              <a:buFontTx/>
              <a:buNone/>
            </a:pPr>
            <a:r>
              <a:rPr lang="en-US" altLang="en-US" sz="3200" b="1">
                <a:solidFill>
                  <a:srgbClr val="000000"/>
                </a:solidFill>
                <a:latin typeface="Arial" panose="020B0604020202020204" pitchFamily="34" charset="0"/>
              </a:rPr>
              <a:t>Anticipatory I/O Scheduler</a:t>
            </a:r>
          </a:p>
        </p:txBody>
      </p:sp>
      <p:sp>
        <p:nvSpPr>
          <p:cNvPr id="11267" name="Text Box 2">
            <a:extLst>
              <a:ext uri="{FF2B5EF4-FFF2-40B4-BE49-F238E27FC236}">
                <a16:creationId xmlns:a16="http://schemas.microsoft.com/office/drawing/2014/main" id="{944D6249-01AA-193E-DBFF-E3CD6FE54810}"/>
              </a:ext>
            </a:extLst>
          </p:cNvPr>
          <p:cNvSpPr txBox="1">
            <a:spLocks noChangeArrowheads="1"/>
          </p:cNvSpPr>
          <p:nvPr/>
        </p:nvSpPr>
        <p:spPr bwMode="auto">
          <a:xfrm>
            <a:off x="2209800" y="1981200"/>
            <a:ext cx="77724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8138" indent="-33813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1pPr>
            <a:lvl2pPr marL="738188" indent="-280988">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Verdana" panose="020B0604030504040204" pitchFamily="34" charset="0"/>
                <a:cs typeface="DejaVu Sans" panose="020B0603030804020204" pitchFamily="34" charset="0"/>
              </a:defRPr>
            </a:lvl9pPr>
          </a:lstStyle>
          <a:p>
            <a:pPr>
              <a:spcBef>
                <a:spcPts val="500"/>
              </a:spcBef>
              <a:buFont typeface="Consolas" panose="020B0609020204030204" pitchFamily="49" charset="0"/>
              <a:buChar char="•"/>
            </a:pPr>
            <a:r>
              <a:rPr lang="en-US" altLang="en-US" sz="2000" b="1">
                <a:solidFill>
                  <a:srgbClr val="000000"/>
                </a:solidFill>
                <a:latin typeface="Consolas" panose="020B0609020204030204" pitchFamily="49" charset="0"/>
              </a:rPr>
              <a:t>drivers/block/as-iosched.c</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Anticipatory Scheduler lends itself towards fairness, but at the expense of global throughput.</a:t>
            </a:r>
          </a:p>
          <a:p>
            <a:pPr lvl="1">
              <a:spcBef>
                <a:spcPts val="400"/>
              </a:spcBef>
              <a:buFont typeface="Arial" panose="020B0604020202020204" pitchFamily="34" charset="0"/>
              <a:buChar char="–"/>
            </a:pPr>
            <a:r>
              <a:rPr lang="en-US" altLang="en-US" sz="1600" b="1">
                <a:solidFill>
                  <a:srgbClr val="000000"/>
                </a:solidFill>
                <a:latin typeface="Arial" panose="020B0604020202020204" pitchFamily="34" charset="0"/>
              </a:rPr>
              <a:t>Expired reads/writes could send the disk spinning all over the place since we’re not serving in sector order anymore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The Anticipatory Scheduler attempts to compromise some more back toward the middle.</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This scheduler adds the read/write request to a queue, and </a:t>
            </a:r>
            <a:r>
              <a:rPr lang="en-US" altLang="en-US" sz="2000" b="1" i="1">
                <a:solidFill>
                  <a:srgbClr val="000000"/>
                </a:solidFill>
                <a:latin typeface="Arial" panose="020B0604020202020204" pitchFamily="34" charset="0"/>
              </a:rPr>
              <a:t>waits</a:t>
            </a:r>
            <a:r>
              <a:rPr lang="en-US" altLang="en-US" sz="2000" b="1">
                <a:solidFill>
                  <a:srgbClr val="000000"/>
                </a:solidFill>
                <a:latin typeface="Arial" panose="020B0604020202020204" pitchFamily="34" charset="0"/>
              </a:rPr>
              <a:t>!  It doesn’t handle it right away (it waits for a kernel-configurable amount of time: default = 6ms).</a:t>
            </a:r>
          </a:p>
          <a:p>
            <a:pPr>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Why?</a:t>
            </a:r>
          </a:p>
          <a:p>
            <a:pPr lvl="1">
              <a:spcBef>
                <a:spcPts val="500"/>
              </a:spcBef>
              <a:buFont typeface="Arial" panose="020B0604020202020204" pitchFamily="34" charset="0"/>
              <a:buChar char="•"/>
            </a:pPr>
            <a:r>
              <a:rPr lang="en-US" altLang="en-US" sz="2000" b="1">
                <a:solidFill>
                  <a:srgbClr val="000000"/>
                </a:solidFill>
                <a:latin typeface="Arial" panose="020B0604020202020204" pitchFamily="34" charset="0"/>
              </a:rPr>
              <a:t>Why 6ms?</a:t>
            </a:r>
          </a:p>
          <a:p>
            <a:pPr>
              <a:spcBef>
                <a:spcPts val="500"/>
              </a:spcBef>
            </a:pPr>
            <a:endParaRPr lang="en-US" altLang="en-US" sz="2000" b="1">
              <a:solidFill>
                <a:srgbClr val="000000"/>
              </a:solidFill>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arrakesh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79</TotalTime>
  <Words>1359</Words>
  <Application>Microsoft Office PowerPoint</Application>
  <PresentationFormat>Widescreen</PresentationFormat>
  <Paragraphs>98</Paragraphs>
  <Slides>14</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Consolas</vt:lpstr>
      <vt:lpstr>Goudy Old Style</vt:lpstr>
      <vt:lpstr>Times New Roman</vt:lpstr>
      <vt:lpstr>MarrakeshVTI</vt:lpstr>
      <vt:lpstr>Linux Disk Scheduling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Mongan, William</dc:creator>
  <cp:lastModifiedBy>Mongan, William</cp:lastModifiedBy>
  <cp:revision>82</cp:revision>
  <dcterms:created xsi:type="dcterms:W3CDTF">2024-01-11T18:12:50Z</dcterms:created>
  <dcterms:modified xsi:type="dcterms:W3CDTF">2024-01-12T21:26:49Z</dcterms:modified>
</cp:coreProperties>
</file>