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8" r:id="rId3"/>
    <p:sldId id="259" r:id="rId4"/>
    <p:sldId id="260" r:id="rId5"/>
    <p:sldId id="261" r:id="rId6"/>
    <p:sldId id="303" r:id="rId7"/>
    <p:sldId id="262" r:id="rId8"/>
    <p:sldId id="263" r:id="rId9"/>
    <p:sldId id="264" r:id="rId10"/>
    <p:sldId id="265" r:id="rId11"/>
    <p:sldId id="266" r:id="rId12"/>
    <p:sldId id="267" r:id="rId13"/>
    <p:sldId id="304" r:id="rId14"/>
    <p:sldId id="305" r:id="rId15"/>
    <p:sldId id="268" r:id="rId16"/>
    <p:sldId id="269" r:id="rId17"/>
    <p:sldId id="270" r:id="rId18"/>
    <p:sldId id="271" r:id="rId19"/>
    <p:sldId id="272" r:id="rId20"/>
    <p:sldId id="30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7" r:id="rId30"/>
    <p:sldId id="299" r:id="rId31"/>
    <p:sldId id="300" r:id="rId32"/>
    <p:sldId id="301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gan, William" userId="790697fe-eab5-4364-bacb-50bc558c0899" providerId="ADAL" clId="{4398EDF8-0294-4353-8CEC-865505BB18B6}"/>
    <pc:docChg chg="delSld">
      <pc:chgData name="Mongan, William" userId="790697fe-eab5-4364-bacb-50bc558c0899" providerId="ADAL" clId="{4398EDF8-0294-4353-8CEC-865505BB18B6}" dt="2024-02-29T17:23:15.753" v="8" actId="47"/>
      <pc:docMkLst>
        <pc:docMk/>
      </pc:docMkLst>
      <pc:sldChg chg="del">
        <pc:chgData name="Mongan, William" userId="790697fe-eab5-4364-bacb-50bc558c0899" providerId="ADAL" clId="{4398EDF8-0294-4353-8CEC-865505BB18B6}" dt="2024-02-29T17:23:15.753" v="8" actId="47"/>
        <pc:sldMkLst>
          <pc:docMk/>
          <pc:sldMk cId="3458481285" sldId="281"/>
        </pc:sldMkLst>
      </pc:sldChg>
      <pc:sldChg chg="del">
        <pc:chgData name="Mongan, William" userId="790697fe-eab5-4364-bacb-50bc558c0899" providerId="ADAL" clId="{4398EDF8-0294-4353-8CEC-865505BB18B6}" dt="2024-02-29T17:23:14.575" v="7" actId="47"/>
        <pc:sldMkLst>
          <pc:docMk/>
          <pc:sldMk cId="122964965" sldId="282"/>
        </pc:sldMkLst>
      </pc:sldChg>
      <pc:sldChg chg="del">
        <pc:chgData name="Mongan, William" userId="790697fe-eab5-4364-bacb-50bc558c0899" providerId="ADAL" clId="{4398EDF8-0294-4353-8CEC-865505BB18B6}" dt="2024-02-29T17:23:13.068" v="6" actId="47"/>
        <pc:sldMkLst>
          <pc:docMk/>
          <pc:sldMk cId="480367523" sldId="283"/>
        </pc:sldMkLst>
      </pc:sldChg>
      <pc:sldChg chg="del">
        <pc:chgData name="Mongan, William" userId="790697fe-eab5-4364-bacb-50bc558c0899" providerId="ADAL" clId="{4398EDF8-0294-4353-8CEC-865505BB18B6}" dt="2024-02-29T17:23:11.224" v="5" actId="47"/>
        <pc:sldMkLst>
          <pc:docMk/>
          <pc:sldMk cId="3438456696" sldId="284"/>
        </pc:sldMkLst>
      </pc:sldChg>
      <pc:sldChg chg="del">
        <pc:chgData name="Mongan, William" userId="790697fe-eab5-4364-bacb-50bc558c0899" providerId="ADAL" clId="{4398EDF8-0294-4353-8CEC-865505BB18B6}" dt="2024-02-29T17:23:07.015" v="3" actId="47"/>
        <pc:sldMkLst>
          <pc:docMk/>
          <pc:sldMk cId="197356860" sldId="285"/>
        </pc:sldMkLst>
      </pc:sldChg>
      <pc:sldChg chg="del">
        <pc:chgData name="Mongan, William" userId="790697fe-eab5-4364-bacb-50bc558c0899" providerId="ADAL" clId="{4398EDF8-0294-4353-8CEC-865505BB18B6}" dt="2024-02-29T17:23:08.695" v="4" actId="47"/>
        <pc:sldMkLst>
          <pc:docMk/>
          <pc:sldMk cId="4072104685" sldId="286"/>
        </pc:sldMkLst>
      </pc:sldChg>
      <pc:sldChg chg="del">
        <pc:chgData name="Mongan, William" userId="790697fe-eab5-4364-bacb-50bc558c0899" providerId="ADAL" clId="{4398EDF8-0294-4353-8CEC-865505BB18B6}" dt="2024-02-29T17:22:56.129" v="2" actId="47"/>
        <pc:sldMkLst>
          <pc:docMk/>
          <pc:sldMk cId="3535337640" sldId="296"/>
        </pc:sldMkLst>
      </pc:sldChg>
      <pc:sldChg chg="del">
        <pc:chgData name="Mongan, William" userId="790697fe-eab5-4364-bacb-50bc558c0899" providerId="ADAL" clId="{4398EDF8-0294-4353-8CEC-865505BB18B6}" dt="2024-02-29T17:22:50.855" v="0" actId="47"/>
        <pc:sldMkLst>
          <pc:docMk/>
          <pc:sldMk cId="1365736787" sldId="297"/>
        </pc:sldMkLst>
      </pc:sldChg>
      <pc:sldChg chg="del">
        <pc:chgData name="Mongan, William" userId="790697fe-eab5-4364-bacb-50bc558c0899" providerId="ADAL" clId="{4398EDF8-0294-4353-8CEC-865505BB18B6}" dt="2024-02-29T17:22:51.337" v="1" actId="47"/>
        <pc:sldMkLst>
          <pc:docMk/>
          <pc:sldMk cId="808956615" sldId="298"/>
        </pc:sldMkLst>
      </pc:sldChg>
    </pc:docChg>
  </pc:docChgLst>
  <pc:docChgLst>
    <pc:chgData name="Mongan, William" userId="790697fe-eab5-4364-bacb-50bc558c0899" providerId="ADAL" clId="{A9439696-09DE-46CC-940D-C4DBD60CC32B}"/>
    <pc:docChg chg="modSld">
      <pc:chgData name="Mongan, William" userId="790697fe-eab5-4364-bacb-50bc558c0899" providerId="ADAL" clId="{A9439696-09DE-46CC-940D-C4DBD60CC32B}" dt="2024-02-22T18:41:51.837" v="124" actId="207"/>
      <pc:docMkLst>
        <pc:docMk/>
      </pc:docMkLst>
      <pc:sldChg chg="modSp mod">
        <pc:chgData name="Mongan, William" userId="790697fe-eab5-4364-bacb-50bc558c0899" providerId="ADAL" clId="{A9439696-09DE-46CC-940D-C4DBD60CC32B}" dt="2024-02-22T18:41:51.837" v="124" actId="207"/>
        <pc:sldMkLst>
          <pc:docMk/>
          <pc:sldMk cId="4139024999" sldId="303"/>
        </pc:sldMkLst>
        <pc:spChg chg="mod">
          <ac:chgData name="Mongan, William" userId="790697fe-eab5-4364-bacb-50bc558c0899" providerId="ADAL" clId="{A9439696-09DE-46CC-940D-C4DBD60CC32B}" dt="2024-02-22T18:41:41.314" v="123" actId="1076"/>
          <ac:spMkLst>
            <pc:docMk/>
            <pc:sldMk cId="4139024999" sldId="303"/>
            <ac:spMk id="6" creationId="{41B13B0B-DDCD-468C-8767-2D05E7B9570B}"/>
          </ac:spMkLst>
        </pc:spChg>
        <pc:spChg chg="mod">
          <ac:chgData name="Mongan, William" userId="790697fe-eab5-4364-bacb-50bc558c0899" providerId="ADAL" clId="{A9439696-09DE-46CC-940D-C4DBD60CC32B}" dt="2024-02-22T18:41:51.837" v="124" actId="207"/>
          <ac:spMkLst>
            <pc:docMk/>
            <pc:sldMk cId="4139024999" sldId="303"/>
            <ac:spMk id="8194" creationId="{00000000-0000-0000-0000-000000000000}"/>
          </ac:spMkLst>
        </pc:spChg>
      </pc:sldChg>
    </pc:docChg>
  </pc:docChgLst>
  <pc:docChgLst>
    <pc:chgData name="Mongan, William" userId="790697fe-eab5-4364-bacb-50bc558c0899" providerId="ADAL" clId="{8E70DA15-3E23-4B3A-9B4B-D8F7260A0BF4}"/>
    <pc:docChg chg="undo redo custSel modSld">
      <pc:chgData name="Mongan, William" userId="790697fe-eab5-4364-bacb-50bc558c0899" providerId="ADAL" clId="{8E70DA15-3E23-4B3A-9B4B-D8F7260A0BF4}" dt="2024-02-06T16:18:27.716" v="94" actId="1036"/>
      <pc:docMkLst>
        <pc:docMk/>
      </pc:docMkLst>
      <pc:sldChg chg="addSp modSp mod">
        <pc:chgData name="Mongan, William" userId="790697fe-eab5-4364-bacb-50bc558c0899" providerId="ADAL" clId="{8E70DA15-3E23-4B3A-9B4B-D8F7260A0BF4}" dt="2024-02-06T16:18:27.716" v="94" actId="1036"/>
        <pc:sldMkLst>
          <pc:docMk/>
          <pc:sldMk cId="491908564" sldId="261"/>
        </pc:sldMkLst>
        <pc:spChg chg="add mod">
          <ac:chgData name="Mongan, William" userId="790697fe-eab5-4364-bacb-50bc558c0899" providerId="ADAL" clId="{8E70DA15-3E23-4B3A-9B4B-D8F7260A0BF4}" dt="2024-02-06T16:16:28.805" v="14" actId="1076"/>
          <ac:spMkLst>
            <pc:docMk/>
            <pc:sldMk cId="491908564" sldId="261"/>
            <ac:spMk id="5" creationId="{404E1496-4E25-4DA2-8A85-7FAA0FECD996}"/>
          </ac:spMkLst>
        </pc:spChg>
        <pc:spChg chg="add mod">
          <ac:chgData name="Mongan, William" userId="790697fe-eab5-4364-bacb-50bc558c0899" providerId="ADAL" clId="{8E70DA15-3E23-4B3A-9B4B-D8F7260A0BF4}" dt="2024-02-06T16:18:27.716" v="94" actId="1036"/>
          <ac:spMkLst>
            <pc:docMk/>
            <pc:sldMk cId="491908564" sldId="261"/>
            <ac:spMk id="6" creationId="{41B13B0B-DDCD-468C-8767-2D05E7B9570B}"/>
          </ac:spMkLst>
        </pc:spChg>
        <pc:spChg chg="add mod">
          <ac:chgData name="Mongan, William" userId="790697fe-eab5-4364-bacb-50bc558c0899" providerId="ADAL" clId="{8E70DA15-3E23-4B3A-9B4B-D8F7260A0BF4}" dt="2024-02-06T16:18:27.716" v="94" actId="1036"/>
          <ac:spMkLst>
            <pc:docMk/>
            <pc:sldMk cId="491908564" sldId="261"/>
            <ac:spMk id="7" creationId="{D0945E27-93D3-417A-AA81-D147E6B12ED3}"/>
          </ac:spMkLst>
        </pc:spChg>
        <pc:spChg chg="mod">
          <ac:chgData name="Mongan, William" userId="790697fe-eab5-4364-bacb-50bc558c0899" providerId="ADAL" clId="{8E70DA15-3E23-4B3A-9B4B-D8F7260A0BF4}" dt="2024-02-06T16:16:21.582" v="12" actId="6549"/>
          <ac:spMkLst>
            <pc:docMk/>
            <pc:sldMk cId="491908564" sldId="261"/>
            <ac:spMk id="7172" creationId="{00000000-0000-0000-0000-000000000000}"/>
          </ac:spMkLst>
        </pc:spChg>
        <pc:spChg chg="mod">
          <ac:chgData name="Mongan, William" userId="790697fe-eab5-4364-bacb-50bc558c0899" providerId="ADAL" clId="{8E70DA15-3E23-4B3A-9B4B-D8F7260A0BF4}" dt="2024-02-06T16:18:08.713" v="56" actId="1076"/>
          <ac:spMkLst>
            <pc:docMk/>
            <pc:sldMk cId="491908564" sldId="261"/>
            <ac:spMk id="8194" creationId="{00000000-0000-0000-0000-000000000000}"/>
          </ac:spMkLst>
        </pc:spChg>
      </pc:sldChg>
    </pc:docChg>
  </pc:docChgLst>
  <pc:docChgLst>
    <pc:chgData name="Mongan, William" userId="790697fe-eab5-4364-bacb-50bc558c0899" providerId="ADAL" clId="{DA61C592-A5F7-492A-94AC-594AEAC6ABD8}"/>
    <pc:docChg chg="addSld modSld">
      <pc:chgData name="Mongan, William" userId="790697fe-eab5-4364-bacb-50bc558c0899" providerId="ADAL" clId="{DA61C592-A5F7-492A-94AC-594AEAC6ABD8}" dt="2024-02-06T16:40:40.128" v="790" actId="20577"/>
      <pc:docMkLst>
        <pc:docMk/>
      </pc:docMkLst>
      <pc:sldChg chg="addSp delSp modSp">
        <pc:chgData name="Mongan, William" userId="790697fe-eab5-4364-bacb-50bc558c0899" providerId="ADAL" clId="{DA61C592-A5F7-492A-94AC-594AEAC6ABD8}" dt="2024-02-06T16:36:56.567" v="27" actId="1076"/>
        <pc:sldMkLst>
          <pc:docMk/>
          <pc:sldMk cId="491908564" sldId="261"/>
        </pc:sldMkLst>
        <pc:spChg chg="del">
          <ac:chgData name="Mongan, William" userId="790697fe-eab5-4364-bacb-50bc558c0899" providerId="ADAL" clId="{DA61C592-A5F7-492A-94AC-594AEAC6ABD8}" dt="2024-02-06T16:36:40.870" v="1" actId="478"/>
          <ac:spMkLst>
            <pc:docMk/>
            <pc:sldMk cId="491908564" sldId="261"/>
            <ac:spMk id="5" creationId="{404E1496-4E25-4DA2-8A85-7FAA0FECD996}"/>
          </ac:spMkLst>
        </pc:spChg>
        <pc:spChg chg="del">
          <ac:chgData name="Mongan, William" userId="790697fe-eab5-4364-bacb-50bc558c0899" providerId="ADAL" clId="{DA61C592-A5F7-492A-94AC-594AEAC6ABD8}" dt="2024-02-06T16:36:40.870" v="1" actId="478"/>
          <ac:spMkLst>
            <pc:docMk/>
            <pc:sldMk cId="491908564" sldId="261"/>
            <ac:spMk id="6" creationId="{41B13B0B-DDCD-468C-8767-2D05E7B9570B}"/>
          </ac:spMkLst>
        </pc:spChg>
        <pc:spChg chg="del">
          <ac:chgData name="Mongan, William" userId="790697fe-eab5-4364-bacb-50bc558c0899" providerId="ADAL" clId="{DA61C592-A5F7-492A-94AC-594AEAC6ABD8}" dt="2024-02-06T16:36:40.870" v="1" actId="478"/>
          <ac:spMkLst>
            <pc:docMk/>
            <pc:sldMk cId="491908564" sldId="261"/>
            <ac:spMk id="7" creationId="{D0945E27-93D3-417A-AA81-D147E6B12ED3}"/>
          </ac:spMkLst>
        </pc:spChg>
        <pc:spChg chg="add mod">
          <ac:chgData name="Mongan, William" userId="790697fe-eab5-4364-bacb-50bc558c0899" providerId="ADAL" clId="{DA61C592-A5F7-492A-94AC-594AEAC6ABD8}" dt="2024-02-06T16:36:56.567" v="27" actId="1076"/>
          <ac:spMkLst>
            <pc:docMk/>
            <pc:sldMk cId="491908564" sldId="261"/>
            <ac:spMk id="8" creationId="{E1EFEBD2-74E4-4502-9770-28407C7824C5}"/>
          </ac:spMkLst>
        </pc:spChg>
      </pc:sldChg>
      <pc:sldChg chg="delSp modSp add mod modAnim">
        <pc:chgData name="Mongan, William" userId="790697fe-eab5-4364-bacb-50bc558c0899" providerId="ADAL" clId="{DA61C592-A5F7-492A-94AC-594AEAC6ABD8}" dt="2024-02-06T16:40:40.128" v="790" actId="20577"/>
        <pc:sldMkLst>
          <pc:docMk/>
          <pc:sldMk cId="4139024999" sldId="303"/>
        </pc:sldMkLst>
        <pc:spChg chg="del mod">
          <ac:chgData name="Mongan, William" userId="790697fe-eab5-4364-bacb-50bc558c0899" providerId="ADAL" clId="{DA61C592-A5F7-492A-94AC-594AEAC6ABD8}" dt="2024-02-06T16:36:53.245" v="25" actId="21"/>
          <ac:spMkLst>
            <pc:docMk/>
            <pc:sldMk cId="4139024999" sldId="303"/>
            <ac:spMk id="5" creationId="{404E1496-4E25-4DA2-8A85-7FAA0FECD996}"/>
          </ac:spMkLst>
        </pc:spChg>
        <pc:spChg chg="mod">
          <ac:chgData name="Mongan, William" userId="790697fe-eab5-4364-bacb-50bc558c0899" providerId="ADAL" clId="{DA61C592-A5F7-492A-94AC-594AEAC6ABD8}" dt="2024-02-06T16:39:42.970" v="461" actId="1076"/>
          <ac:spMkLst>
            <pc:docMk/>
            <pc:sldMk cId="4139024999" sldId="303"/>
            <ac:spMk id="6" creationId="{41B13B0B-DDCD-468C-8767-2D05E7B9570B}"/>
          </ac:spMkLst>
        </pc:spChg>
        <pc:spChg chg="del">
          <ac:chgData name="Mongan, William" userId="790697fe-eab5-4364-bacb-50bc558c0899" providerId="ADAL" clId="{DA61C592-A5F7-492A-94AC-594AEAC6ABD8}" dt="2024-02-06T16:37:24.112" v="28" actId="478"/>
          <ac:spMkLst>
            <pc:docMk/>
            <pc:sldMk cId="4139024999" sldId="303"/>
            <ac:spMk id="7" creationId="{D0945E27-93D3-417A-AA81-D147E6B12ED3}"/>
          </ac:spMkLst>
        </pc:spChg>
        <pc:spChg chg="mod">
          <ac:chgData name="Mongan, William" userId="790697fe-eab5-4364-bacb-50bc558c0899" providerId="ADAL" clId="{DA61C592-A5F7-492A-94AC-594AEAC6ABD8}" dt="2024-02-06T16:36:45.528" v="22" actId="20577"/>
          <ac:spMkLst>
            <pc:docMk/>
            <pc:sldMk cId="4139024999" sldId="303"/>
            <ac:spMk id="7170" creationId="{00000000-0000-0000-0000-000000000000}"/>
          </ac:spMkLst>
        </pc:spChg>
        <pc:spChg chg="del">
          <ac:chgData name="Mongan, William" userId="790697fe-eab5-4364-bacb-50bc558c0899" providerId="ADAL" clId="{DA61C592-A5F7-492A-94AC-594AEAC6ABD8}" dt="2024-02-06T16:36:48.969" v="23" actId="478"/>
          <ac:spMkLst>
            <pc:docMk/>
            <pc:sldMk cId="4139024999" sldId="303"/>
            <ac:spMk id="7172" creationId="{00000000-0000-0000-0000-000000000000}"/>
          </ac:spMkLst>
        </pc:spChg>
        <pc:spChg chg="mod">
          <ac:chgData name="Mongan, William" userId="790697fe-eab5-4364-bacb-50bc558c0899" providerId="ADAL" clId="{DA61C592-A5F7-492A-94AC-594AEAC6ABD8}" dt="2024-02-06T16:40:40.128" v="790" actId="20577"/>
          <ac:spMkLst>
            <pc:docMk/>
            <pc:sldMk cId="4139024999" sldId="303"/>
            <ac:spMk id="819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68C49-1136-4CD6-BF84-09BF06A9E6E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32FD0-8EFD-48B5-A1D0-1004723E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5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E909AE-45E1-450E-BAE9-114020E3861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017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AEA790-F10E-496D-B9E1-E7A68119ABE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121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EF2BA7-9AB6-4008-B81A-426EA130177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971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423B1A-00AA-DADE-5383-43B5B9E3C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9">
            <a:extLst>
              <a:ext uri="{FF2B5EF4-FFF2-40B4-BE49-F238E27FC236}">
                <a16:creationId xmlns:a16="http://schemas.microsoft.com/office/drawing/2014/main" id="{63174028-9042-1694-B1CA-D468C719280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2F7093-3F07-4B37-BC82-99C9F7C6C6F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90115" name="Rectangle 1">
            <a:extLst>
              <a:ext uri="{FF2B5EF4-FFF2-40B4-BE49-F238E27FC236}">
                <a16:creationId xmlns:a16="http://schemas.microsoft.com/office/drawing/2014/main" id="{1C35C5F1-4F58-E995-6611-A53CD21968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2">
            <a:extLst>
              <a:ext uri="{FF2B5EF4-FFF2-40B4-BE49-F238E27FC236}">
                <a16:creationId xmlns:a16="http://schemas.microsoft.com/office/drawing/2014/main" id="{B8BA57AF-C6C2-F95A-EF13-F239F9AB9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907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ECA6E8-5A1B-E178-CFF8-6B79D6920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9">
            <a:extLst>
              <a:ext uri="{FF2B5EF4-FFF2-40B4-BE49-F238E27FC236}">
                <a16:creationId xmlns:a16="http://schemas.microsoft.com/office/drawing/2014/main" id="{106EDF29-A9F5-E98D-C43D-460617FB807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2F7093-3F07-4B37-BC82-99C9F7C6C6F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90115" name="Rectangle 1">
            <a:extLst>
              <a:ext uri="{FF2B5EF4-FFF2-40B4-BE49-F238E27FC236}">
                <a16:creationId xmlns:a16="http://schemas.microsoft.com/office/drawing/2014/main" id="{EB50230A-3B0F-F549-8659-9A085B906E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2">
            <a:extLst>
              <a:ext uri="{FF2B5EF4-FFF2-40B4-BE49-F238E27FC236}">
                <a16:creationId xmlns:a16="http://schemas.microsoft.com/office/drawing/2014/main" id="{A0CB54EB-8F60-7A4F-F0A1-9B4D6F4C4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359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95115F-97EE-4B2C-BB42-C3CD16047735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9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7DB154-7BC7-4CE3-ACFA-20657D165CF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560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EA09E3-E745-4801-A676-942D2519F83D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40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2D44BF-79D4-45B5-BAC4-8259F394349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3465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4B45D7-F9AB-4923-A035-7C2391C1DC9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5945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2F7093-3F07-4B37-BC82-99C9F7C6C6F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9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6C0689A-5EA9-48B6-A749-169B96ACD99D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067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8C0B5B-EF5C-4D4C-9CE4-68871E02B8F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9471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EC4F025-FF9D-4C60-913C-B00F8FB4921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827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9DCA56-6A9F-4FE5-8228-0E6C8C28BAE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40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90666A-8305-4921-A0D1-BCD01F43737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8927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46A6EB-4B3D-48E8-BCD9-70C63611115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4375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643AB8-E65F-4D87-852E-3748D916BA5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5298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A0BBDD-5302-4545-A12A-7E16823E1B6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9913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8CE23D-EC65-437B-9622-06CD07505C5B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084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734507-4C0F-477A-82D8-740C8859D6D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29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3747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E2EB2B-A88F-416C-9BC2-2B241E3BE7D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30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942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2DE51D-71F3-4D99-8D8E-251C965E0DF8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033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F94CA9-FB6C-4A5A-BAF7-DA9D7CCC8D5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31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952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7260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E030F6-686E-4BD7-AEF5-E882813353A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32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962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509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DD5AF2-4D60-4838-8BA7-26F16043820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33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921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3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76038E-CDC9-4D9E-BBA0-BB3347075AD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9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76038E-CDC9-4D9E-BBA0-BB3347075AD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599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E0F70A-2A61-4E1A-B38B-91141835FA6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19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9D87BB-64CA-4835-B7F3-265E9269D315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30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45F025-15D7-44B8-91CC-7FD2568F824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047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B0481C-740F-408C-9B72-85A1C1BC5FC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pPr eaLnBrk="1" hangingPunct="1"/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2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2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9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609600"/>
            <a:ext cx="109728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0" y="6377355"/>
            <a:ext cx="162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8400" y="6377355"/>
            <a:ext cx="3860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6362701"/>
            <a:ext cx="812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3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0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7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7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2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7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1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7AAEFC-156E-1144-8D57-FBE2CD3B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hite structure">
            <a:extLst>
              <a:ext uri="{FF2B5EF4-FFF2-40B4-BE49-F238E27FC236}">
                <a16:creationId xmlns:a16="http://schemas.microsoft.com/office/drawing/2014/main" id="{C59A77E4-1AD6-0CEC-D494-35A5030DB8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7594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rgbClr val="0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764930-DB0F-3E8B-519A-EF6FDBE64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1389" y="1826096"/>
            <a:ext cx="3149221" cy="2142699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File I/O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9C5C5-C68F-0D05-AEBF-4F6F46053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7593" y="4196605"/>
            <a:ext cx="3876812" cy="948601"/>
          </a:xfrm>
        </p:spPr>
        <p:txBody>
          <a:bodyPr anchor="t">
            <a:normAutofit fontScale="62500" lnSpcReduction="20000"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William M. Mongan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From Bryant and </a:t>
            </a:r>
            <a:r>
              <a:rPr lang="en-US" dirty="0" err="1">
                <a:solidFill>
                  <a:srgbClr val="FFFFFF"/>
                </a:solidFill>
              </a:rPr>
              <a:t>O’Hallaron</a:t>
            </a:r>
            <a:r>
              <a:rPr lang="en-US" dirty="0">
                <a:solidFill>
                  <a:srgbClr val="FFFFFF"/>
                </a:solidFill>
              </a:rPr>
              <a:t>: Computer Systems – A Programmer’s Perspective</a:t>
            </a:r>
          </a:p>
        </p:txBody>
      </p:sp>
    </p:spTree>
    <p:extLst>
      <p:ext uri="{BB962C8B-B14F-4D97-AF65-F5344CB8AC3E}">
        <p14:creationId xmlns:p14="http://schemas.microsoft.com/office/powerpoint/2010/main" val="101339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881189" y="4572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Simple Unix I/O example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879600" y="1219200"/>
            <a:ext cx="8610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Copying standard in to standard out, one byte at a time</a:t>
            </a: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328864" y="1752600"/>
            <a:ext cx="6510337" cy="4034054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main(void)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char c;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while ((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read(0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</a:t>
            </a:r>
            <a:r>
              <a:rPr lang="en-US" altLang="en-US" sz="1600" dirty="0" err="1">
                <a:solidFill>
                  <a:srgbClr val="990000"/>
                </a:solidFill>
                <a:latin typeface="Courier New" panose="02070309020205020404" pitchFamily="49" charset="0"/>
              </a:rPr>
              <a:t>stdin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*/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&amp;c, 1)) == 1) {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if (write(1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</a:t>
            </a:r>
            <a:r>
              <a:rPr lang="en-US" altLang="en-US" sz="1600" dirty="0" err="1">
                <a:solidFill>
                  <a:srgbClr val="990000"/>
                </a:solidFill>
                <a:latin typeface="Courier New" panose="02070309020205020404" pitchFamily="49" charset="0"/>
              </a:rPr>
              <a:t>stdout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*/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&amp;c, 1) != 1)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   exit(20);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}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if 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&lt; 0)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(“read from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failed”);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exit(10);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exit(0);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42632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895476" y="304800"/>
            <a:ext cx="78962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800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Metadata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is data about data, in this case file data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Per-file metadata maintained by kernel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accessed by users with the 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stat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and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fstat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functions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997076" y="1771650"/>
            <a:ext cx="8264525" cy="4034054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Metadata returned by the stat and fstat functions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struct stat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dev_t         st_dev; 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device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ino_t         st_ino; 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inode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mode_t        st_mode;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protection and file type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nlink_t       st_nlink;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number of hard links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uid_t         st_uid; 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user ID of owner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gid_t         st_gid; 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group ID of owner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dev_t         st_rdev;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device type (if inode device)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off_t         st_size;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total size, in bytes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unsigned long st_blksize;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blocksize for filesystem I/O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unsigned long st_blocks;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number of blocks allocated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time_t        st_atime;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time of last access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time_t        st_mtime;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time of last modification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time_t        st_ctime;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time of last change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787377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981200" y="76201"/>
            <a:ext cx="8153400" cy="5757603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</a:t>
            </a:r>
            <a:r>
              <a:rPr lang="en-US" altLang="en-US" sz="1600" dirty="0" err="1">
                <a:solidFill>
                  <a:srgbClr val="990000"/>
                </a:solidFill>
                <a:latin typeface="Courier New" panose="02070309020205020404" pitchFamily="49" charset="0"/>
              </a:rPr>
              <a:t>statcheck.c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 - Querying and manipulating a file’s meta data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"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csapp.h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"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main 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argc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char **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stat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char *type,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readok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Stat(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[1], &amp;stat);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if (S_ISREG(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stat.st_mode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type = "regular";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else if (S_ISDIR(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stat.st_mode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type = "directory";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else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type = "other";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if ((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stat.st_mode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&amp; S_IRUSR))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OK to read?*/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readok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"yes";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else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readok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"no";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("type: %s, read: %s\n", type,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readok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exit(0);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6781801" y="550863"/>
            <a:ext cx="3649663" cy="2310505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unix&gt; ./statcheck statcheck.c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type: regular, read: yes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unix&gt; chmod 000 statcheck.c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unix&gt; ./statcheck statcheck.c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type: regular, read: no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unix&gt; ./statcheck ..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type: directory, read: yes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unix&gt; ./statcheck /dev/kmem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type: other, read: yes</a:t>
            </a:r>
          </a:p>
        </p:txBody>
      </p:sp>
    </p:spTree>
    <p:extLst>
      <p:ext uri="{BB962C8B-B14F-4D97-AF65-F5344CB8AC3E}">
        <p14:creationId xmlns:p14="http://schemas.microsoft.com/office/powerpoint/2010/main" val="992128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F27F7-0753-462D-55BF-C3B7B4601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D833E4E5-1EC2-E8FD-1786-8DA092EC1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6" y="2286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Dynamically allocating a buffer from the size of a file</a:t>
            </a:r>
          </a:p>
        </p:txBody>
      </p:sp>
      <p:sp>
        <p:nvSpPr>
          <p:cNvPr id="34820" name="Text Box 3">
            <a:extLst>
              <a:ext uri="{FF2B5EF4-FFF2-40B4-BE49-F238E27FC236}">
                <a16:creationId xmlns:a16="http://schemas.microsoft.com/office/drawing/2014/main" id="{9BBFCFBC-EBE7-6BEF-709B-7E00BB65C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4" y="1972236"/>
            <a:ext cx="7868501" cy="3049169"/>
          </a:xfrm>
          <a:prstGeom prst="rect">
            <a:avLst/>
          </a:prstGeom>
          <a:solidFill>
            <a:srgbClr val="F6F5BD"/>
          </a:solidFill>
          <a:ln w="12600">
            <a:solidFill>
              <a:srgbClr val="1F497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int main(void)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int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open("filename", O_RDWR | O_CREAT | O_APPEND, 0666);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struct stat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// fill in the file statistics using this stat structure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fstat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&amp;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("File size: %d\n",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st.st_size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char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malloc(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st.st_size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int bytes = read(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st.st_size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8623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BF109-1DF2-0B19-2721-6BF785326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91A35E39-5EBA-BCD0-CA17-E72F3CBFF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6" y="2286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Using seek to read custom data structures</a:t>
            </a:r>
          </a:p>
        </p:txBody>
      </p:sp>
      <p:sp>
        <p:nvSpPr>
          <p:cNvPr id="34820" name="Text Box 3">
            <a:extLst>
              <a:ext uri="{FF2B5EF4-FFF2-40B4-BE49-F238E27FC236}">
                <a16:creationId xmlns:a16="http://schemas.microsoft.com/office/drawing/2014/main" id="{0D71B42A-4250-74C9-17F0-1C280118E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6549" y="4318895"/>
            <a:ext cx="7127913" cy="2310505"/>
          </a:xfrm>
          <a:prstGeom prst="rect">
            <a:avLst/>
          </a:prstGeom>
          <a:solidFill>
            <a:srgbClr val="F6F5BD"/>
          </a:solidFill>
          <a:ln w="12600">
            <a:solidFill>
              <a:srgbClr val="1F497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int bytes = write(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(struct tree));</a:t>
            </a:r>
          </a:p>
          <a:p>
            <a:pPr eaLnBrk="1" hangingPunct="1"/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bytes = write(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(struct tree));</a:t>
            </a:r>
          </a:p>
          <a:p>
            <a:pPr eaLnBrk="1" hangingPunct="1"/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bytes = write(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(struct tree));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// Seek to the beginning of the second tree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lseek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(struct tree), SEEK_SET);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sometree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int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bytesread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read(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&amp;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sometree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(struct tree));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CA7D1E93-BDD9-C8ED-378A-B6D80CB44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632" y="1288862"/>
            <a:ext cx="4165564" cy="4280275"/>
          </a:xfrm>
          <a:prstGeom prst="rect">
            <a:avLst/>
          </a:prstGeom>
          <a:solidFill>
            <a:srgbClr val="F6F5BD"/>
          </a:solidFill>
          <a:ln w="12600">
            <a:solidFill>
              <a:srgbClr val="1F497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struct tree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char wood[25];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int age;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int leaves;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int rings;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…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struct tree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(struct tree *)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malloc(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(struct tree));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strcpy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-&gt;wood, "Oak");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-&gt;age = 5;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-&gt;leaves = 7;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mytree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-&gt;rings = 3;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34713D7-169E-72B5-2779-771186122849}"/>
              </a:ext>
            </a:extLst>
          </p:cNvPr>
          <p:cNvSpPr/>
          <p:nvPr/>
        </p:nvSpPr>
        <p:spPr>
          <a:xfrm>
            <a:off x="6096000" y="1891553"/>
            <a:ext cx="2743200" cy="1537447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Where does the file descriptor pointer refer after each write/read?</a:t>
            </a:r>
          </a:p>
        </p:txBody>
      </p:sp>
    </p:spTree>
    <p:extLst>
      <p:ext uri="{BB962C8B-B14F-4D97-AF65-F5344CB8AC3E}">
        <p14:creationId xmlns:p14="http://schemas.microsoft.com/office/powerpoint/2010/main" val="524777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81188" y="1"/>
            <a:ext cx="8710612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How the Unix Kernel Represents Open Files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887539" y="1066800"/>
            <a:ext cx="830738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Two descriptors referencing two distinct open disk files. Descriptor 1 (</a:t>
            </a:r>
            <a:r>
              <a:rPr lang="en-US" altLang="en-US" sz="22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stdout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 points to terminal, and descriptor 4 points to open disk file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3030538" y="29067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030538" y="31353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030538" y="33639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3030538" y="35925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3030538" y="38211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2420938" y="29067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2420938" y="31353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1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2420938" y="33639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2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2420938" y="35925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3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2420938" y="38211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4</a:t>
            </a:r>
          </a:p>
        </p:txBody>
      </p:sp>
      <p:sp>
        <p:nvSpPr>
          <p:cNvPr id="14350" name="Text Box 13"/>
          <p:cNvSpPr txBox="1">
            <a:spLocks noChangeArrowheads="1"/>
          </p:cNvSpPr>
          <p:nvPr/>
        </p:nvSpPr>
        <p:spPr bwMode="auto">
          <a:xfrm>
            <a:off x="2279209" y="1902035"/>
            <a:ext cx="2102732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Descriptor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[one table per process]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4840683" y="190203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Open file table 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7431483" y="190203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v-node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5392738" y="31988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4354" name="Rectangle 17"/>
          <p:cNvSpPr>
            <a:spLocks noChangeArrowheads="1"/>
          </p:cNvSpPr>
          <p:nvPr/>
        </p:nvSpPr>
        <p:spPr bwMode="auto">
          <a:xfrm>
            <a:off x="5392738" y="35036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refcnt=1</a:t>
            </a: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5392738" y="38084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4356" name="Line 19"/>
          <p:cNvSpPr>
            <a:spLocks noChangeShapeType="1"/>
          </p:cNvSpPr>
          <p:nvPr/>
        </p:nvSpPr>
        <p:spPr bwMode="auto">
          <a:xfrm flipV="1">
            <a:off x="3352800" y="2889250"/>
            <a:ext cx="2039938" cy="3619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Rectangle 20"/>
          <p:cNvSpPr>
            <a:spLocks noChangeArrowheads="1"/>
          </p:cNvSpPr>
          <p:nvPr/>
        </p:nvSpPr>
        <p:spPr bwMode="auto">
          <a:xfrm>
            <a:off x="5392738" y="28940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58" name="Rectangle 21"/>
          <p:cNvSpPr>
            <a:spLocks noChangeArrowheads="1"/>
          </p:cNvSpPr>
          <p:nvPr/>
        </p:nvSpPr>
        <p:spPr bwMode="auto">
          <a:xfrm>
            <a:off x="5392738" y="48752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392738" y="51800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refcnt=1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392738" y="54848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5392738" y="45704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62" name="Line 25"/>
          <p:cNvSpPr>
            <a:spLocks noChangeShapeType="1"/>
          </p:cNvSpPr>
          <p:nvPr/>
        </p:nvSpPr>
        <p:spPr bwMode="auto">
          <a:xfrm>
            <a:off x="3352800" y="3919537"/>
            <a:ext cx="2057400" cy="6985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26"/>
          <p:cNvSpPr txBox="1">
            <a:spLocks noChangeArrowheads="1"/>
          </p:cNvSpPr>
          <p:nvPr/>
        </p:nvSpPr>
        <p:spPr bwMode="auto">
          <a:xfrm>
            <a:off x="1752601" y="331926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stderr</a:t>
            </a:r>
          </a:p>
        </p:txBody>
      </p:sp>
      <p:sp>
        <p:nvSpPr>
          <p:cNvPr id="14364" name="Text Box 27"/>
          <p:cNvSpPr txBox="1">
            <a:spLocks noChangeArrowheads="1"/>
          </p:cNvSpPr>
          <p:nvPr/>
        </p:nvSpPr>
        <p:spPr bwMode="auto">
          <a:xfrm>
            <a:off x="1752601" y="309066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stdout</a:t>
            </a:r>
          </a:p>
        </p:txBody>
      </p:sp>
      <p:sp>
        <p:nvSpPr>
          <p:cNvPr id="14365" name="Text Box 28"/>
          <p:cNvSpPr txBox="1">
            <a:spLocks noChangeArrowheads="1"/>
          </p:cNvSpPr>
          <p:nvPr/>
        </p:nvSpPr>
        <p:spPr bwMode="auto">
          <a:xfrm>
            <a:off x="1858963" y="2862065"/>
            <a:ext cx="718764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</a:p>
        </p:txBody>
      </p:sp>
      <p:sp>
        <p:nvSpPr>
          <p:cNvPr id="14366" name="Line 29"/>
          <p:cNvSpPr>
            <a:spLocks noChangeShapeType="1"/>
          </p:cNvSpPr>
          <p:nvPr/>
        </p:nvSpPr>
        <p:spPr bwMode="auto">
          <a:xfrm flipV="1">
            <a:off x="6310314" y="2873375"/>
            <a:ext cx="1690687" cy="16351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7" name="Rectangle 30"/>
          <p:cNvSpPr>
            <a:spLocks noChangeArrowheads="1"/>
          </p:cNvSpPr>
          <p:nvPr/>
        </p:nvSpPr>
        <p:spPr bwMode="auto">
          <a:xfrm>
            <a:off x="8001000" y="28654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access</a:t>
            </a:r>
          </a:p>
        </p:txBody>
      </p:sp>
      <p:sp>
        <p:nvSpPr>
          <p:cNvPr id="14368" name="Rectangle 31"/>
          <p:cNvSpPr>
            <a:spLocks noChangeArrowheads="1"/>
          </p:cNvSpPr>
          <p:nvPr/>
        </p:nvSpPr>
        <p:spPr bwMode="auto">
          <a:xfrm>
            <a:off x="8001000" y="37798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4369" name="Rectangle 32"/>
          <p:cNvSpPr>
            <a:spLocks noChangeArrowheads="1"/>
          </p:cNvSpPr>
          <p:nvPr/>
        </p:nvSpPr>
        <p:spPr bwMode="auto">
          <a:xfrm>
            <a:off x="8001000" y="31702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size</a:t>
            </a:r>
          </a:p>
        </p:txBody>
      </p:sp>
      <p:sp>
        <p:nvSpPr>
          <p:cNvPr id="14370" name="Rectangle 33"/>
          <p:cNvSpPr>
            <a:spLocks noChangeArrowheads="1"/>
          </p:cNvSpPr>
          <p:nvPr/>
        </p:nvSpPr>
        <p:spPr bwMode="auto">
          <a:xfrm>
            <a:off x="8001000" y="34750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type</a:t>
            </a:r>
          </a:p>
        </p:txBody>
      </p:sp>
      <p:sp>
        <p:nvSpPr>
          <p:cNvPr id="14371" name="Rectangle 34"/>
          <p:cNvSpPr>
            <a:spLocks noChangeArrowheads="1"/>
          </p:cNvSpPr>
          <p:nvPr/>
        </p:nvSpPr>
        <p:spPr bwMode="auto">
          <a:xfrm>
            <a:off x="8001000" y="44656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access</a:t>
            </a:r>
          </a:p>
        </p:txBody>
      </p:sp>
      <p:sp>
        <p:nvSpPr>
          <p:cNvPr id="14372" name="Rectangle 35"/>
          <p:cNvSpPr>
            <a:spLocks noChangeArrowheads="1"/>
          </p:cNvSpPr>
          <p:nvPr/>
        </p:nvSpPr>
        <p:spPr bwMode="auto">
          <a:xfrm>
            <a:off x="8001000" y="53800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4373" name="Rectangle 36"/>
          <p:cNvSpPr>
            <a:spLocks noChangeArrowheads="1"/>
          </p:cNvSpPr>
          <p:nvPr/>
        </p:nvSpPr>
        <p:spPr bwMode="auto">
          <a:xfrm>
            <a:off x="8001000" y="47704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size</a:t>
            </a:r>
          </a:p>
        </p:txBody>
      </p:sp>
      <p:sp>
        <p:nvSpPr>
          <p:cNvPr id="14374" name="Rectangle 37"/>
          <p:cNvSpPr>
            <a:spLocks noChangeArrowheads="1"/>
          </p:cNvSpPr>
          <p:nvPr/>
        </p:nvSpPr>
        <p:spPr bwMode="auto">
          <a:xfrm>
            <a:off x="8001000" y="50752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type</a:t>
            </a:r>
          </a:p>
        </p:txBody>
      </p:sp>
      <p:sp>
        <p:nvSpPr>
          <p:cNvPr id="14375" name="Text Box 38"/>
          <p:cNvSpPr txBox="1">
            <a:spLocks noChangeArrowheads="1"/>
          </p:cNvSpPr>
          <p:nvPr/>
        </p:nvSpPr>
        <p:spPr bwMode="auto">
          <a:xfrm>
            <a:off x="5151438" y="2587121"/>
            <a:ext cx="151167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 (terminal)</a:t>
            </a:r>
          </a:p>
        </p:txBody>
      </p:sp>
      <p:sp>
        <p:nvSpPr>
          <p:cNvPr id="14376" name="Text Box 39"/>
          <p:cNvSpPr txBox="1">
            <a:spLocks noChangeArrowheads="1"/>
          </p:cNvSpPr>
          <p:nvPr/>
        </p:nvSpPr>
        <p:spPr bwMode="auto">
          <a:xfrm>
            <a:off x="5186364" y="4263521"/>
            <a:ext cx="11291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B (disk)</a:t>
            </a:r>
          </a:p>
        </p:txBody>
      </p:sp>
      <p:sp>
        <p:nvSpPr>
          <p:cNvPr id="14377" name="Text Box 40"/>
          <p:cNvSpPr txBox="1">
            <a:spLocks noChangeArrowheads="1"/>
          </p:cNvSpPr>
          <p:nvPr/>
        </p:nvSpPr>
        <p:spPr bwMode="auto">
          <a:xfrm>
            <a:off x="9499600" y="3122612"/>
            <a:ext cx="9144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  <a:latin typeface="Calibri" panose="020F0502020204030204" pitchFamily="34" charset="0"/>
              </a:rPr>
              <a:t>Info in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stat</a:t>
            </a:r>
            <a:r>
              <a:rPr lang="en-US" altLang="en-US" sz="1600" i="1">
                <a:solidFill>
                  <a:srgbClr val="000000"/>
                </a:solidFill>
                <a:latin typeface="Calibri" panose="020F0502020204030204" pitchFamily="34" charset="0"/>
              </a:rPr>
              <a:t> struct</a:t>
            </a:r>
          </a:p>
        </p:txBody>
      </p:sp>
      <p:sp>
        <p:nvSpPr>
          <p:cNvPr id="14378" name="AutoShape 41"/>
          <p:cNvSpPr>
            <a:spLocks/>
          </p:cNvSpPr>
          <p:nvPr/>
        </p:nvSpPr>
        <p:spPr bwMode="auto">
          <a:xfrm>
            <a:off x="9134476" y="2886076"/>
            <a:ext cx="366713" cy="1189037"/>
          </a:xfrm>
          <a:prstGeom prst="rightBrace">
            <a:avLst>
              <a:gd name="adj1" fmla="val 133254"/>
              <a:gd name="adj2" fmla="val 50000"/>
            </a:avLst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79" name="Line 42"/>
          <p:cNvSpPr>
            <a:spLocks noChangeShapeType="1"/>
          </p:cNvSpPr>
          <p:nvPr/>
        </p:nvSpPr>
        <p:spPr bwMode="auto">
          <a:xfrm flipV="1">
            <a:off x="6230938" y="4460875"/>
            <a:ext cx="1770062" cy="266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48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981200" y="-304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File Sharing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895475" y="641350"/>
            <a:ext cx="8307388" cy="133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Two distinct descriptors sharing the same disk file through two distinct open file table entries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E.g., Calling </a:t>
            </a:r>
            <a:r>
              <a:rPr lang="en-US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open</a:t>
            </a:r>
            <a:r>
              <a:rPr lang="en-US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twice with the same </a:t>
            </a:r>
            <a:r>
              <a:rPr lang="en-US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filename</a:t>
            </a:r>
            <a:r>
              <a:rPr lang="en-US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argument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030538" y="293846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030538" y="316706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030538" y="339566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3030538" y="362426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3030538" y="385286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2420938" y="293846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0</a:t>
            </a:r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2420938" y="316706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1</a:t>
            </a:r>
          </a:p>
        </p:txBody>
      </p:sp>
      <p:sp>
        <p:nvSpPr>
          <p:cNvPr id="15371" name="Rectangle 10"/>
          <p:cNvSpPr>
            <a:spLocks noChangeArrowheads="1"/>
          </p:cNvSpPr>
          <p:nvPr/>
        </p:nvSpPr>
        <p:spPr bwMode="auto">
          <a:xfrm>
            <a:off x="2420938" y="339566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2</a:t>
            </a:r>
          </a:p>
        </p:txBody>
      </p:sp>
      <p:sp>
        <p:nvSpPr>
          <p:cNvPr id="15372" name="Rectangle 11"/>
          <p:cNvSpPr>
            <a:spLocks noChangeArrowheads="1"/>
          </p:cNvSpPr>
          <p:nvPr/>
        </p:nvSpPr>
        <p:spPr bwMode="auto">
          <a:xfrm>
            <a:off x="2420938" y="362426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3</a:t>
            </a:r>
          </a:p>
        </p:txBody>
      </p:sp>
      <p:sp>
        <p:nvSpPr>
          <p:cNvPr id="15373" name="Rectangle 12"/>
          <p:cNvSpPr>
            <a:spLocks noChangeArrowheads="1"/>
          </p:cNvSpPr>
          <p:nvPr/>
        </p:nvSpPr>
        <p:spPr bwMode="auto">
          <a:xfrm>
            <a:off x="2420938" y="385286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4</a:t>
            </a:r>
          </a:p>
        </p:txBody>
      </p:sp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2279209" y="1933785"/>
            <a:ext cx="2102732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Descriptor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[one table per process]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4840683" y="193378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Open file table 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5376" name="Text Box 15"/>
          <p:cNvSpPr txBox="1">
            <a:spLocks noChangeArrowheads="1"/>
          </p:cNvSpPr>
          <p:nvPr/>
        </p:nvSpPr>
        <p:spPr bwMode="auto">
          <a:xfrm>
            <a:off x="7431483" y="193378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v-node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5377" name="Rectangle 16"/>
          <p:cNvSpPr>
            <a:spLocks noChangeArrowheads="1"/>
          </p:cNvSpPr>
          <p:nvPr/>
        </p:nvSpPr>
        <p:spPr bwMode="auto">
          <a:xfrm>
            <a:off x="5392738" y="32305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5378" name="Rectangle 17"/>
          <p:cNvSpPr>
            <a:spLocks noChangeArrowheads="1"/>
          </p:cNvSpPr>
          <p:nvPr/>
        </p:nvSpPr>
        <p:spPr bwMode="auto">
          <a:xfrm>
            <a:off x="5392738" y="35353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refcnt=1</a:t>
            </a:r>
          </a:p>
        </p:txBody>
      </p:sp>
      <p:sp>
        <p:nvSpPr>
          <p:cNvPr id="15379" name="Rectangle 18"/>
          <p:cNvSpPr>
            <a:spLocks noChangeArrowheads="1"/>
          </p:cNvSpPr>
          <p:nvPr/>
        </p:nvSpPr>
        <p:spPr bwMode="auto">
          <a:xfrm>
            <a:off x="5392738" y="38401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5380" name="Line 19"/>
          <p:cNvSpPr>
            <a:spLocks noChangeShapeType="1"/>
          </p:cNvSpPr>
          <p:nvPr/>
        </p:nvSpPr>
        <p:spPr bwMode="auto">
          <a:xfrm flipV="1">
            <a:off x="3352800" y="2921000"/>
            <a:ext cx="2039938" cy="3619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Rectangle 20"/>
          <p:cNvSpPr>
            <a:spLocks noChangeArrowheads="1"/>
          </p:cNvSpPr>
          <p:nvPr/>
        </p:nvSpPr>
        <p:spPr bwMode="auto">
          <a:xfrm>
            <a:off x="5392738" y="29257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82" name="Rectangle 21"/>
          <p:cNvSpPr>
            <a:spLocks noChangeArrowheads="1"/>
          </p:cNvSpPr>
          <p:nvPr/>
        </p:nvSpPr>
        <p:spPr bwMode="auto">
          <a:xfrm>
            <a:off x="5392738" y="49069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5383" name="Rectangle 22"/>
          <p:cNvSpPr>
            <a:spLocks noChangeArrowheads="1"/>
          </p:cNvSpPr>
          <p:nvPr/>
        </p:nvSpPr>
        <p:spPr bwMode="auto">
          <a:xfrm>
            <a:off x="5392738" y="52117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refcnt=1</a:t>
            </a:r>
          </a:p>
        </p:txBody>
      </p:sp>
      <p:sp>
        <p:nvSpPr>
          <p:cNvPr id="15384" name="Rectangle 23"/>
          <p:cNvSpPr>
            <a:spLocks noChangeArrowheads="1"/>
          </p:cNvSpPr>
          <p:nvPr/>
        </p:nvSpPr>
        <p:spPr bwMode="auto">
          <a:xfrm>
            <a:off x="5392738" y="55165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5385" name="Rectangle 24"/>
          <p:cNvSpPr>
            <a:spLocks noChangeArrowheads="1"/>
          </p:cNvSpPr>
          <p:nvPr/>
        </p:nvSpPr>
        <p:spPr bwMode="auto">
          <a:xfrm>
            <a:off x="5392738" y="460216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86" name="Line 25"/>
          <p:cNvSpPr>
            <a:spLocks noChangeShapeType="1"/>
          </p:cNvSpPr>
          <p:nvPr/>
        </p:nvSpPr>
        <p:spPr bwMode="auto">
          <a:xfrm>
            <a:off x="3352800" y="3951287"/>
            <a:ext cx="2057400" cy="6985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Text Box 26"/>
          <p:cNvSpPr txBox="1">
            <a:spLocks noChangeArrowheads="1"/>
          </p:cNvSpPr>
          <p:nvPr/>
        </p:nvSpPr>
        <p:spPr bwMode="auto">
          <a:xfrm>
            <a:off x="1752601" y="335101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stderr</a:t>
            </a:r>
          </a:p>
        </p:txBody>
      </p:sp>
      <p:sp>
        <p:nvSpPr>
          <p:cNvPr id="15388" name="Text Box 27"/>
          <p:cNvSpPr txBox="1">
            <a:spLocks noChangeArrowheads="1"/>
          </p:cNvSpPr>
          <p:nvPr/>
        </p:nvSpPr>
        <p:spPr bwMode="auto">
          <a:xfrm>
            <a:off x="1752601" y="312241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stdout</a:t>
            </a:r>
          </a:p>
        </p:txBody>
      </p:sp>
      <p:sp>
        <p:nvSpPr>
          <p:cNvPr id="15389" name="Text Box 28"/>
          <p:cNvSpPr txBox="1">
            <a:spLocks noChangeArrowheads="1"/>
          </p:cNvSpPr>
          <p:nvPr/>
        </p:nvSpPr>
        <p:spPr bwMode="auto">
          <a:xfrm>
            <a:off x="1858963" y="2893815"/>
            <a:ext cx="718764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</a:p>
        </p:txBody>
      </p:sp>
      <p:sp>
        <p:nvSpPr>
          <p:cNvPr id="15390" name="Line 29"/>
          <p:cNvSpPr>
            <a:spLocks noChangeShapeType="1"/>
          </p:cNvSpPr>
          <p:nvPr/>
        </p:nvSpPr>
        <p:spPr bwMode="auto">
          <a:xfrm flipV="1">
            <a:off x="6310314" y="2905125"/>
            <a:ext cx="1690687" cy="16351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Rectangle 30"/>
          <p:cNvSpPr>
            <a:spLocks noChangeArrowheads="1"/>
          </p:cNvSpPr>
          <p:nvPr/>
        </p:nvSpPr>
        <p:spPr bwMode="auto">
          <a:xfrm>
            <a:off x="8001000" y="289718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access</a:t>
            </a:r>
          </a:p>
        </p:txBody>
      </p:sp>
      <p:sp>
        <p:nvSpPr>
          <p:cNvPr id="15392" name="Rectangle 31"/>
          <p:cNvSpPr>
            <a:spLocks noChangeArrowheads="1"/>
          </p:cNvSpPr>
          <p:nvPr/>
        </p:nvSpPr>
        <p:spPr bwMode="auto">
          <a:xfrm>
            <a:off x="8001000" y="381158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5393" name="Rectangle 32"/>
          <p:cNvSpPr>
            <a:spLocks noChangeArrowheads="1"/>
          </p:cNvSpPr>
          <p:nvPr/>
        </p:nvSpPr>
        <p:spPr bwMode="auto">
          <a:xfrm>
            <a:off x="8001000" y="320198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size</a:t>
            </a:r>
          </a:p>
        </p:txBody>
      </p:sp>
      <p:sp>
        <p:nvSpPr>
          <p:cNvPr id="15394" name="Rectangle 33"/>
          <p:cNvSpPr>
            <a:spLocks noChangeArrowheads="1"/>
          </p:cNvSpPr>
          <p:nvPr/>
        </p:nvSpPr>
        <p:spPr bwMode="auto">
          <a:xfrm>
            <a:off x="8001000" y="350678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type</a:t>
            </a:r>
          </a:p>
        </p:txBody>
      </p:sp>
      <p:sp>
        <p:nvSpPr>
          <p:cNvPr id="15395" name="Text Box 34"/>
          <p:cNvSpPr txBox="1">
            <a:spLocks noChangeArrowheads="1"/>
          </p:cNvSpPr>
          <p:nvPr/>
        </p:nvSpPr>
        <p:spPr bwMode="auto">
          <a:xfrm>
            <a:off x="5151438" y="2618871"/>
            <a:ext cx="151167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 (terminal)</a:t>
            </a:r>
          </a:p>
        </p:txBody>
      </p:sp>
      <p:sp>
        <p:nvSpPr>
          <p:cNvPr id="15396" name="Text Box 35"/>
          <p:cNvSpPr txBox="1">
            <a:spLocks noChangeArrowheads="1"/>
          </p:cNvSpPr>
          <p:nvPr/>
        </p:nvSpPr>
        <p:spPr bwMode="auto">
          <a:xfrm>
            <a:off x="5186364" y="4295271"/>
            <a:ext cx="11291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B (disk)</a:t>
            </a:r>
          </a:p>
        </p:txBody>
      </p:sp>
      <p:sp>
        <p:nvSpPr>
          <p:cNvPr id="15397" name="Line 36"/>
          <p:cNvSpPr>
            <a:spLocks noChangeShapeType="1"/>
          </p:cNvSpPr>
          <p:nvPr/>
        </p:nvSpPr>
        <p:spPr bwMode="auto">
          <a:xfrm flipV="1">
            <a:off x="6230938" y="2905125"/>
            <a:ext cx="1770062" cy="1854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10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889126" y="-1524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I/O Redirection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905000" y="457201"/>
            <a:ext cx="8305800" cy="313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Question: How does a shell implement I/O redirection?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unix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&gt; ls &gt; foo.txt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Answer: By calling the 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dup2(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oldfd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newfd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function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Copies (per-process) descriptor table entry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oldfd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 to entry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newfd</a:t>
            </a:r>
            <a:endParaRPr lang="en-US" altLang="en-US" sz="2400" b="1" dirty="0">
              <a:solidFill>
                <a:srgbClr val="000000"/>
              </a:solidFill>
              <a:latin typeface="Courier New" panose="02070309020205020404" pitchFamily="49" charset="0"/>
              <a:cs typeface="DejaVu Sans" charset="0"/>
            </a:endParaRPr>
          </a:p>
        </p:txBody>
      </p:sp>
      <p:grpSp>
        <p:nvGrpSpPr>
          <p:cNvPr id="16388" name="Group 3"/>
          <p:cNvGrpSpPr>
            <a:grpSpLocks/>
          </p:cNvGrpSpPr>
          <p:nvPr/>
        </p:nvGrpSpPr>
        <p:grpSpPr bwMode="auto">
          <a:xfrm>
            <a:off x="2397126" y="4073526"/>
            <a:ext cx="1833563" cy="1717675"/>
            <a:chOff x="550" y="3187"/>
            <a:chExt cx="1155" cy="1082"/>
          </a:xfrm>
        </p:grpSpPr>
        <p:sp>
          <p:nvSpPr>
            <p:cNvPr id="16403" name="Rectangle 4"/>
            <p:cNvSpPr>
              <a:spLocks noChangeArrowheads="1"/>
            </p:cNvSpPr>
            <p:nvPr/>
          </p:nvSpPr>
          <p:spPr bwMode="auto">
            <a:xfrm>
              <a:off x="1129" y="3187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404" name="Rectangle 5"/>
            <p:cNvSpPr>
              <a:spLocks noChangeArrowheads="1"/>
            </p:cNvSpPr>
            <p:nvPr/>
          </p:nvSpPr>
          <p:spPr bwMode="auto">
            <a:xfrm>
              <a:off x="1129" y="3404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ourier New" panose="02070309020205020404" pitchFamily="49" charset="0"/>
                </a:rPr>
                <a:t>a</a:t>
              </a:r>
            </a:p>
          </p:txBody>
        </p:sp>
        <p:sp>
          <p:nvSpPr>
            <p:cNvPr id="16405" name="Rectangle 6"/>
            <p:cNvSpPr>
              <a:spLocks noChangeArrowheads="1"/>
            </p:cNvSpPr>
            <p:nvPr/>
          </p:nvSpPr>
          <p:spPr bwMode="auto">
            <a:xfrm>
              <a:off x="1129" y="3621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406" name="Rectangle 7"/>
            <p:cNvSpPr>
              <a:spLocks noChangeArrowheads="1"/>
            </p:cNvSpPr>
            <p:nvPr/>
          </p:nvSpPr>
          <p:spPr bwMode="auto">
            <a:xfrm>
              <a:off x="1129" y="3838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407" name="Rectangle 8"/>
            <p:cNvSpPr>
              <a:spLocks noChangeArrowheads="1"/>
            </p:cNvSpPr>
            <p:nvPr/>
          </p:nvSpPr>
          <p:spPr bwMode="auto">
            <a:xfrm>
              <a:off x="1129" y="4055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</a:p>
          </p:txBody>
        </p:sp>
        <p:sp>
          <p:nvSpPr>
            <p:cNvPr id="16408" name="Rectangle 9"/>
            <p:cNvSpPr>
              <a:spLocks noChangeArrowheads="1"/>
            </p:cNvSpPr>
            <p:nvPr/>
          </p:nvSpPr>
          <p:spPr bwMode="auto">
            <a:xfrm>
              <a:off x="550" y="3187"/>
              <a:ext cx="5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0</a:t>
              </a:r>
            </a:p>
          </p:txBody>
        </p:sp>
        <p:sp>
          <p:nvSpPr>
            <p:cNvPr id="16409" name="Rectangle 10"/>
            <p:cNvSpPr>
              <a:spLocks noChangeArrowheads="1"/>
            </p:cNvSpPr>
            <p:nvPr/>
          </p:nvSpPr>
          <p:spPr bwMode="auto">
            <a:xfrm>
              <a:off x="550" y="3404"/>
              <a:ext cx="5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1</a:t>
              </a:r>
            </a:p>
          </p:txBody>
        </p:sp>
        <p:sp>
          <p:nvSpPr>
            <p:cNvPr id="16410" name="Rectangle 11"/>
            <p:cNvSpPr>
              <a:spLocks noChangeArrowheads="1"/>
            </p:cNvSpPr>
            <p:nvPr/>
          </p:nvSpPr>
          <p:spPr bwMode="auto">
            <a:xfrm>
              <a:off x="550" y="3621"/>
              <a:ext cx="5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2</a:t>
              </a:r>
            </a:p>
          </p:txBody>
        </p:sp>
        <p:sp>
          <p:nvSpPr>
            <p:cNvPr id="16411" name="Rectangle 12"/>
            <p:cNvSpPr>
              <a:spLocks noChangeArrowheads="1"/>
            </p:cNvSpPr>
            <p:nvPr/>
          </p:nvSpPr>
          <p:spPr bwMode="auto">
            <a:xfrm>
              <a:off x="550" y="3838"/>
              <a:ext cx="5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3</a:t>
              </a:r>
            </a:p>
          </p:txBody>
        </p:sp>
        <p:sp>
          <p:nvSpPr>
            <p:cNvPr id="16412" name="Rectangle 13"/>
            <p:cNvSpPr>
              <a:spLocks noChangeArrowheads="1"/>
            </p:cNvSpPr>
            <p:nvPr/>
          </p:nvSpPr>
          <p:spPr bwMode="auto">
            <a:xfrm>
              <a:off x="550" y="4055"/>
              <a:ext cx="5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4</a:t>
              </a:r>
            </a:p>
          </p:txBody>
        </p:sp>
      </p:grpSp>
      <p:sp>
        <p:nvSpPr>
          <p:cNvPr id="16389" name="Text Box 14"/>
          <p:cNvSpPr txBox="1">
            <a:spLocks noChangeArrowheads="1"/>
          </p:cNvSpPr>
          <p:nvPr/>
        </p:nvSpPr>
        <p:spPr bwMode="auto">
          <a:xfrm>
            <a:off x="2927350" y="3448438"/>
            <a:ext cx="2079842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t>Descriptor table</a:t>
            </a:r>
          </a:p>
          <a:p>
            <a:pPr eaLnBrk="1" hangingPunct="1">
              <a:buClrTx/>
              <a:buFontTx/>
              <a:buNone/>
            </a:pPr>
            <a:r>
              <a:rPr lang="en-US" altLang="en-US" i="1">
                <a:solidFill>
                  <a:srgbClr val="C00000"/>
                </a:solidFill>
                <a:latin typeface="Calibri" panose="020F0502020204030204" pitchFamily="34" charset="0"/>
              </a:rPr>
              <a:t>before</a:t>
            </a:r>
            <a:r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</a:rPr>
              <a:t>dup2(4,1)</a:t>
            </a:r>
          </a:p>
        </p:txBody>
      </p:sp>
      <p:grpSp>
        <p:nvGrpSpPr>
          <p:cNvPr id="16390" name="Group 15"/>
          <p:cNvGrpSpPr>
            <a:grpSpLocks/>
          </p:cNvGrpSpPr>
          <p:nvPr/>
        </p:nvGrpSpPr>
        <p:grpSpPr bwMode="auto">
          <a:xfrm>
            <a:off x="6732589" y="4073526"/>
            <a:ext cx="1831975" cy="1717675"/>
            <a:chOff x="3281" y="3187"/>
            <a:chExt cx="1154" cy="1082"/>
          </a:xfrm>
        </p:grpSpPr>
        <p:sp>
          <p:nvSpPr>
            <p:cNvPr id="16393" name="Rectangle 16"/>
            <p:cNvSpPr>
              <a:spLocks noChangeArrowheads="1"/>
            </p:cNvSpPr>
            <p:nvPr/>
          </p:nvSpPr>
          <p:spPr bwMode="auto">
            <a:xfrm>
              <a:off x="3859" y="3187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394" name="Rectangle 17"/>
            <p:cNvSpPr>
              <a:spLocks noChangeArrowheads="1"/>
            </p:cNvSpPr>
            <p:nvPr/>
          </p:nvSpPr>
          <p:spPr bwMode="auto">
            <a:xfrm>
              <a:off x="3859" y="3404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</a:p>
          </p:txBody>
        </p:sp>
        <p:sp>
          <p:nvSpPr>
            <p:cNvPr id="16395" name="Rectangle 18"/>
            <p:cNvSpPr>
              <a:spLocks noChangeArrowheads="1"/>
            </p:cNvSpPr>
            <p:nvPr/>
          </p:nvSpPr>
          <p:spPr bwMode="auto">
            <a:xfrm>
              <a:off x="3859" y="3621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396" name="Rectangle 19"/>
            <p:cNvSpPr>
              <a:spLocks noChangeArrowheads="1"/>
            </p:cNvSpPr>
            <p:nvPr/>
          </p:nvSpPr>
          <p:spPr bwMode="auto">
            <a:xfrm>
              <a:off x="3859" y="3838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397" name="Rectangle 20"/>
            <p:cNvSpPr>
              <a:spLocks noChangeArrowheads="1"/>
            </p:cNvSpPr>
            <p:nvPr/>
          </p:nvSpPr>
          <p:spPr bwMode="auto">
            <a:xfrm>
              <a:off x="3859" y="4055"/>
              <a:ext cx="576" cy="214"/>
            </a:xfrm>
            <a:prstGeom prst="rect">
              <a:avLst/>
            </a:prstGeom>
            <a:solidFill>
              <a:srgbClr val="F2DCDB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</a:p>
          </p:txBody>
        </p:sp>
        <p:sp>
          <p:nvSpPr>
            <p:cNvPr id="16398" name="Rectangle 21"/>
            <p:cNvSpPr>
              <a:spLocks noChangeArrowheads="1"/>
            </p:cNvSpPr>
            <p:nvPr/>
          </p:nvSpPr>
          <p:spPr bwMode="auto">
            <a:xfrm>
              <a:off x="3281" y="3187"/>
              <a:ext cx="575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0</a:t>
              </a:r>
            </a:p>
          </p:txBody>
        </p:sp>
        <p:sp>
          <p:nvSpPr>
            <p:cNvPr id="16399" name="Rectangle 22"/>
            <p:cNvSpPr>
              <a:spLocks noChangeArrowheads="1"/>
            </p:cNvSpPr>
            <p:nvPr/>
          </p:nvSpPr>
          <p:spPr bwMode="auto">
            <a:xfrm>
              <a:off x="3281" y="3404"/>
              <a:ext cx="575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1</a:t>
              </a:r>
            </a:p>
          </p:txBody>
        </p:sp>
        <p:sp>
          <p:nvSpPr>
            <p:cNvPr id="16400" name="Rectangle 23"/>
            <p:cNvSpPr>
              <a:spLocks noChangeArrowheads="1"/>
            </p:cNvSpPr>
            <p:nvPr/>
          </p:nvSpPr>
          <p:spPr bwMode="auto">
            <a:xfrm>
              <a:off x="3281" y="3621"/>
              <a:ext cx="575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2</a:t>
              </a:r>
            </a:p>
          </p:txBody>
        </p:sp>
        <p:sp>
          <p:nvSpPr>
            <p:cNvPr id="16401" name="Rectangle 24"/>
            <p:cNvSpPr>
              <a:spLocks noChangeArrowheads="1"/>
            </p:cNvSpPr>
            <p:nvPr/>
          </p:nvSpPr>
          <p:spPr bwMode="auto">
            <a:xfrm>
              <a:off x="3281" y="3838"/>
              <a:ext cx="575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3</a:t>
              </a:r>
            </a:p>
          </p:txBody>
        </p:sp>
        <p:sp>
          <p:nvSpPr>
            <p:cNvPr id="16402" name="Rectangle 25"/>
            <p:cNvSpPr>
              <a:spLocks noChangeArrowheads="1"/>
            </p:cNvSpPr>
            <p:nvPr/>
          </p:nvSpPr>
          <p:spPr bwMode="auto">
            <a:xfrm>
              <a:off x="3281" y="4055"/>
              <a:ext cx="575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Calibri" panose="020F0502020204030204" pitchFamily="34" charset="0"/>
                </a:rPr>
                <a:t>fd 4</a:t>
              </a:r>
            </a:p>
          </p:txBody>
        </p:sp>
      </p:grpSp>
      <p:sp>
        <p:nvSpPr>
          <p:cNvPr id="16391" name="Text Box 26"/>
          <p:cNvSpPr txBox="1">
            <a:spLocks noChangeArrowheads="1"/>
          </p:cNvSpPr>
          <p:nvPr/>
        </p:nvSpPr>
        <p:spPr bwMode="auto">
          <a:xfrm>
            <a:off x="7234239" y="3448438"/>
            <a:ext cx="1928133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t>Descriptor table</a:t>
            </a:r>
          </a:p>
          <a:p>
            <a:pPr eaLnBrk="1" hangingPunct="1">
              <a:buClrTx/>
              <a:buFontTx/>
              <a:buNone/>
            </a:pPr>
            <a:r>
              <a:rPr lang="en-US" altLang="en-US" i="1">
                <a:solidFill>
                  <a:srgbClr val="C00000"/>
                </a:solidFill>
                <a:latin typeface="Calibri" panose="020F0502020204030204" pitchFamily="34" charset="0"/>
              </a:rPr>
              <a:t>after</a:t>
            </a:r>
            <a:r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</a:rPr>
              <a:t>dup2(4,1)</a:t>
            </a:r>
          </a:p>
        </p:txBody>
      </p:sp>
      <p:sp>
        <p:nvSpPr>
          <p:cNvPr id="16392" name="AutoShape 27"/>
          <p:cNvSpPr>
            <a:spLocks noChangeArrowheads="1"/>
          </p:cNvSpPr>
          <p:nvPr/>
        </p:nvSpPr>
        <p:spPr bwMode="auto">
          <a:xfrm>
            <a:off x="5148263" y="4530726"/>
            <a:ext cx="1295400" cy="592137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09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981200" y="-152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I/O Redirection Example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874839" y="869950"/>
            <a:ext cx="8548687" cy="98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Step #1: open file to which </a:t>
            </a:r>
            <a:r>
              <a:rPr lang="en-US" altLang="en-US" sz="22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stdout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should be redirected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Happens in child executing shell code, before exec()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3030538" y="29067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030538" y="31353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3030538" y="33639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3030538" y="35925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3030538" y="38211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2420938" y="29067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0</a:t>
            </a:r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2420938" y="31353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1</a:t>
            </a: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2420938" y="33639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2</a:t>
            </a:r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2420938" y="35925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3</a:t>
            </a:r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2420938" y="38211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4</a:t>
            </a:r>
          </a:p>
        </p:txBody>
      </p:sp>
      <p:sp>
        <p:nvSpPr>
          <p:cNvPr id="17422" name="Text Box 13"/>
          <p:cNvSpPr txBox="1">
            <a:spLocks noChangeArrowheads="1"/>
          </p:cNvSpPr>
          <p:nvPr/>
        </p:nvSpPr>
        <p:spPr bwMode="auto">
          <a:xfrm>
            <a:off x="2279209" y="1902035"/>
            <a:ext cx="2102732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Descriptor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[one table per process]</a:t>
            </a: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4840683" y="190203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Open file table 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7431483" y="190203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v-node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5392738" y="31988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7426" name="Rectangle 17"/>
          <p:cNvSpPr>
            <a:spLocks noChangeArrowheads="1"/>
          </p:cNvSpPr>
          <p:nvPr/>
        </p:nvSpPr>
        <p:spPr bwMode="auto">
          <a:xfrm>
            <a:off x="5392738" y="35036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refcnt=1</a:t>
            </a:r>
          </a:p>
        </p:txBody>
      </p:sp>
      <p:sp>
        <p:nvSpPr>
          <p:cNvPr id="17427" name="Rectangle 18"/>
          <p:cNvSpPr>
            <a:spLocks noChangeArrowheads="1"/>
          </p:cNvSpPr>
          <p:nvPr/>
        </p:nvSpPr>
        <p:spPr bwMode="auto">
          <a:xfrm>
            <a:off x="5392738" y="38084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 flipV="1">
            <a:off x="3352800" y="2889250"/>
            <a:ext cx="2039938" cy="3619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Rectangle 20"/>
          <p:cNvSpPr>
            <a:spLocks noChangeArrowheads="1"/>
          </p:cNvSpPr>
          <p:nvPr/>
        </p:nvSpPr>
        <p:spPr bwMode="auto">
          <a:xfrm>
            <a:off x="5392738" y="28940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30" name="Rectangle 21"/>
          <p:cNvSpPr>
            <a:spLocks noChangeArrowheads="1"/>
          </p:cNvSpPr>
          <p:nvPr/>
        </p:nvSpPr>
        <p:spPr bwMode="auto">
          <a:xfrm>
            <a:off x="5392738" y="48752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5392738" y="51800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refcnt=1</a:t>
            </a:r>
          </a:p>
        </p:txBody>
      </p:sp>
      <p:sp>
        <p:nvSpPr>
          <p:cNvPr id="17432" name="Rectangle 23"/>
          <p:cNvSpPr>
            <a:spLocks noChangeArrowheads="1"/>
          </p:cNvSpPr>
          <p:nvPr/>
        </p:nvSpPr>
        <p:spPr bwMode="auto">
          <a:xfrm>
            <a:off x="5392738" y="54848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7433" name="Rectangle 24"/>
          <p:cNvSpPr>
            <a:spLocks noChangeArrowheads="1"/>
          </p:cNvSpPr>
          <p:nvPr/>
        </p:nvSpPr>
        <p:spPr bwMode="auto">
          <a:xfrm>
            <a:off x="5392738" y="45704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34" name="Line 25"/>
          <p:cNvSpPr>
            <a:spLocks noChangeShapeType="1"/>
          </p:cNvSpPr>
          <p:nvPr/>
        </p:nvSpPr>
        <p:spPr bwMode="auto">
          <a:xfrm>
            <a:off x="3352800" y="3919537"/>
            <a:ext cx="2057400" cy="6985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Text Box 26"/>
          <p:cNvSpPr txBox="1">
            <a:spLocks noChangeArrowheads="1"/>
          </p:cNvSpPr>
          <p:nvPr/>
        </p:nvSpPr>
        <p:spPr bwMode="auto">
          <a:xfrm>
            <a:off x="1752601" y="331926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stderr</a:t>
            </a:r>
          </a:p>
        </p:txBody>
      </p:sp>
      <p:sp>
        <p:nvSpPr>
          <p:cNvPr id="17436" name="Text Box 27"/>
          <p:cNvSpPr txBox="1">
            <a:spLocks noChangeArrowheads="1"/>
          </p:cNvSpPr>
          <p:nvPr/>
        </p:nvSpPr>
        <p:spPr bwMode="auto">
          <a:xfrm>
            <a:off x="1752601" y="309066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stdout</a:t>
            </a:r>
          </a:p>
        </p:txBody>
      </p:sp>
      <p:sp>
        <p:nvSpPr>
          <p:cNvPr id="17437" name="Text Box 28"/>
          <p:cNvSpPr txBox="1">
            <a:spLocks noChangeArrowheads="1"/>
          </p:cNvSpPr>
          <p:nvPr/>
        </p:nvSpPr>
        <p:spPr bwMode="auto">
          <a:xfrm>
            <a:off x="1858963" y="2862065"/>
            <a:ext cx="718764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</a:p>
        </p:txBody>
      </p:sp>
      <p:sp>
        <p:nvSpPr>
          <p:cNvPr id="17438" name="Line 29"/>
          <p:cNvSpPr>
            <a:spLocks noChangeShapeType="1"/>
          </p:cNvSpPr>
          <p:nvPr/>
        </p:nvSpPr>
        <p:spPr bwMode="auto">
          <a:xfrm flipV="1">
            <a:off x="6310314" y="2873375"/>
            <a:ext cx="1690687" cy="16351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Rectangle 30"/>
          <p:cNvSpPr>
            <a:spLocks noChangeArrowheads="1"/>
          </p:cNvSpPr>
          <p:nvPr/>
        </p:nvSpPr>
        <p:spPr bwMode="auto">
          <a:xfrm>
            <a:off x="8001000" y="28654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access</a:t>
            </a:r>
          </a:p>
        </p:txBody>
      </p:sp>
      <p:sp>
        <p:nvSpPr>
          <p:cNvPr id="17440" name="Rectangle 31"/>
          <p:cNvSpPr>
            <a:spLocks noChangeArrowheads="1"/>
          </p:cNvSpPr>
          <p:nvPr/>
        </p:nvSpPr>
        <p:spPr bwMode="auto">
          <a:xfrm>
            <a:off x="8001000" y="37798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7441" name="Rectangle 32"/>
          <p:cNvSpPr>
            <a:spLocks noChangeArrowheads="1"/>
          </p:cNvSpPr>
          <p:nvPr/>
        </p:nvSpPr>
        <p:spPr bwMode="auto">
          <a:xfrm>
            <a:off x="8001000" y="31702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size</a:t>
            </a:r>
          </a:p>
        </p:txBody>
      </p:sp>
      <p:sp>
        <p:nvSpPr>
          <p:cNvPr id="17442" name="Rectangle 33"/>
          <p:cNvSpPr>
            <a:spLocks noChangeArrowheads="1"/>
          </p:cNvSpPr>
          <p:nvPr/>
        </p:nvSpPr>
        <p:spPr bwMode="auto">
          <a:xfrm>
            <a:off x="8001000" y="34750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type</a:t>
            </a:r>
          </a:p>
        </p:txBody>
      </p:sp>
      <p:sp>
        <p:nvSpPr>
          <p:cNvPr id="17443" name="Rectangle 34"/>
          <p:cNvSpPr>
            <a:spLocks noChangeArrowheads="1"/>
          </p:cNvSpPr>
          <p:nvPr/>
        </p:nvSpPr>
        <p:spPr bwMode="auto">
          <a:xfrm>
            <a:off x="8001000" y="44656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access</a:t>
            </a:r>
          </a:p>
        </p:txBody>
      </p:sp>
      <p:sp>
        <p:nvSpPr>
          <p:cNvPr id="17444" name="Rectangle 35"/>
          <p:cNvSpPr>
            <a:spLocks noChangeArrowheads="1"/>
          </p:cNvSpPr>
          <p:nvPr/>
        </p:nvSpPr>
        <p:spPr bwMode="auto">
          <a:xfrm>
            <a:off x="8001000" y="53800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7445" name="Rectangle 36"/>
          <p:cNvSpPr>
            <a:spLocks noChangeArrowheads="1"/>
          </p:cNvSpPr>
          <p:nvPr/>
        </p:nvSpPr>
        <p:spPr bwMode="auto">
          <a:xfrm>
            <a:off x="8001000" y="47704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size</a:t>
            </a:r>
          </a:p>
        </p:txBody>
      </p:sp>
      <p:sp>
        <p:nvSpPr>
          <p:cNvPr id="17446" name="Rectangle 37"/>
          <p:cNvSpPr>
            <a:spLocks noChangeArrowheads="1"/>
          </p:cNvSpPr>
          <p:nvPr/>
        </p:nvSpPr>
        <p:spPr bwMode="auto">
          <a:xfrm>
            <a:off x="8001000" y="50752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type</a:t>
            </a:r>
          </a:p>
        </p:txBody>
      </p:sp>
      <p:sp>
        <p:nvSpPr>
          <p:cNvPr id="17447" name="Text Box 38"/>
          <p:cNvSpPr txBox="1">
            <a:spLocks noChangeArrowheads="1"/>
          </p:cNvSpPr>
          <p:nvPr/>
        </p:nvSpPr>
        <p:spPr bwMode="auto">
          <a:xfrm>
            <a:off x="5240339" y="2587121"/>
            <a:ext cx="637011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</a:t>
            </a:r>
          </a:p>
        </p:txBody>
      </p:sp>
      <p:sp>
        <p:nvSpPr>
          <p:cNvPr id="17448" name="Text Box 39"/>
          <p:cNvSpPr txBox="1">
            <a:spLocks noChangeArrowheads="1"/>
          </p:cNvSpPr>
          <p:nvPr/>
        </p:nvSpPr>
        <p:spPr bwMode="auto">
          <a:xfrm>
            <a:off x="5243514" y="4263521"/>
            <a:ext cx="630599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B</a:t>
            </a:r>
          </a:p>
        </p:txBody>
      </p:sp>
      <p:sp>
        <p:nvSpPr>
          <p:cNvPr id="17449" name="Line 40"/>
          <p:cNvSpPr>
            <a:spLocks noChangeShapeType="1"/>
          </p:cNvSpPr>
          <p:nvPr/>
        </p:nvSpPr>
        <p:spPr bwMode="auto">
          <a:xfrm flipV="1">
            <a:off x="6230938" y="4460875"/>
            <a:ext cx="1770062" cy="266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273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881189" y="762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I/O Redirection Example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890714" y="915988"/>
            <a:ext cx="8624887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Step #2: call 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dup2(4,1)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cause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=1 (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stdout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 to refer to disk file pointed at by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=4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030538" y="29067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3030538" y="31353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3030538" y="33639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3030538" y="35925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3030538" y="3821112"/>
            <a:ext cx="609600" cy="2286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2420938" y="29067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0</a:t>
            </a: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2420938" y="31353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1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2420938" y="33639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2</a:t>
            </a:r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2420938" y="35925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3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2420938" y="3821112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fd 4</a:t>
            </a: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2279209" y="1902035"/>
            <a:ext cx="2102732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Descriptor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[one table per process]</a:t>
            </a:r>
          </a:p>
        </p:txBody>
      </p:sp>
      <p:sp>
        <p:nvSpPr>
          <p:cNvPr id="18447" name="Text Box 14"/>
          <p:cNvSpPr txBox="1">
            <a:spLocks noChangeArrowheads="1"/>
          </p:cNvSpPr>
          <p:nvPr/>
        </p:nvSpPr>
        <p:spPr bwMode="auto">
          <a:xfrm>
            <a:off x="4840683" y="190203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Open file table 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8448" name="Text Box 15"/>
          <p:cNvSpPr txBox="1">
            <a:spLocks noChangeArrowheads="1"/>
          </p:cNvSpPr>
          <p:nvPr/>
        </p:nvSpPr>
        <p:spPr bwMode="auto">
          <a:xfrm>
            <a:off x="7431483" y="1902035"/>
            <a:ext cx="221853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v-node table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[shared by all processes]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5392738" y="3198812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5392738" y="3503612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refcnt=0</a:t>
            </a:r>
          </a:p>
        </p:txBody>
      </p:sp>
      <p:sp>
        <p:nvSpPr>
          <p:cNvPr id="18451" name="Rectangle 18"/>
          <p:cNvSpPr>
            <a:spLocks noChangeArrowheads="1"/>
          </p:cNvSpPr>
          <p:nvPr/>
        </p:nvSpPr>
        <p:spPr bwMode="auto">
          <a:xfrm>
            <a:off x="5392738" y="3808412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8452" name="Line 19"/>
          <p:cNvSpPr>
            <a:spLocks noChangeShapeType="1"/>
          </p:cNvSpPr>
          <p:nvPr/>
        </p:nvSpPr>
        <p:spPr bwMode="auto">
          <a:xfrm>
            <a:off x="3352800" y="3246438"/>
            <a:ext cx="2057400" cy="1357313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Rectangle 20"/>
          <p:cNvSpPr>
            <a:spLocks noChangeArrowheads="1"/>
          </p:cNvSpPr>
          <p:nvPr/>
        </p:nvSpPr>
        <p:spPr bwMode="auto">
          <a:xfrm>
            <a:off x="5392738" y="2894012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54" name="Rectangle 21"/>
          <p:cNvSpPr>
            <a:spLocks noChangeArrowheads="1"/>
          </p:cNvSpPr>
          <p:nvPr/>
        </p:nvSpPr>
        <p:spPr bwMode="auto">
          <a:xfrm>
            <a:off x="5392738" y="48752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pos</a:t>
            </a:r>
          </a:p>
        </p:txBody>
      </p:sp>
      <p:sp>
        <p:nvSpPr>
          <p:cNvPr id="18455" name="Rectangle 22"/>
          <p:cNvSpPr>
            <a:spLocks noChangeArrowheads="1"/>
          </p:cNvSpPr>
          <p:nvPr/>
        </p:nvSpPr>
        <p:spPr bwMode="auto">
          <a:xfrm>
            <a:off x="5392738" y="51800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refcnt=2</a:t>
            </a:r>
          </a:p>
        </p:txBody>
      </p:sp>
      <p:sp>
        <p:nvSpPr>
          <p:cNvPr id="18456" name="Rectangle 23"/>
          <p:cNvSpPr>
            <a:spLocks noChangeArrowheads="1"/>
          </p:cNvSpPr>
          <p:nvPr/>
        </p:nvSpPr>
        <p:spPr bwMode="auto">
          <a:xfrm>
            <a:off x="5392738" y="54848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8457" name="Rectangle 24"/>
          <p:cNvSpPr>
            <a:spLocks noChangeArrowheads="1"/>
          </p:cNvSpPr>
          <p:nvPr/>
        </p:nvSpPr>
        <p:spPr bwMode="auto">
          <a:xfrm>
            <a:off x="5392738" y="4570412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58" name="Line 25"/>
          <p:cNvSpPr>
            <a:spLocks noChangeShapeType="1"/>
          </p:cNvSpPr>
          <p:nvPr/>
        </p:nvSpPr>
        <p:spPr bwMode="auto">
          <a:xfrm>
            <a:off x="3352800" y="3919537"/>
            <a:ext cx="2057400" cy="6985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Text Box 26"/>
          <p:cNvSpPr txBox="1">
            <a:spLocks noChangeArrowheads="1"/>
          </p:cNvSpPr>
          <p:nvPr/>
        </p:nvSpPr>
        <p:spPr bwMode="auto">
          <a:xfrm>
            <a:off x="1752601" y="331926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stderr</a:t>
            </a:r>
          </a:p>
        </p:txBody>
      </p:sp>
      <p:sp>
        <p:nvSpPr>
          <p:cNvPr id="18460" name="Text Box 27"/>
          <p:cNvSpPr txBox="1">
            <a:spLocks noChangeArrowheads="1"/>
          </p:cNvSpPr>
          <p:nvPr/>
        </p:nvSpPr>
        <p:spPr bwMode="auto">
          <a:xfrm>
            <a:off x="1752601" y="3090665"/>
            <a:ext cx="826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stdout</a:t>
            </a:r>
          </a:p>
        </p:txBody>
      </p:sp>
      <p:sp>
        <p:nvSpPr>
          <p:cNvPr id="18461" name="Text Box 28"/>
          <p:cNvSpPr txBox="1">
            <a:spLocks noChangeArrowheads="1"/>
          </p:cNvSpPr>
          <p:nvPr/>
        </p:nvSpPr>
        <p:spPr bwMode="auto">
          <a:xfrm>
            <a:off x="1858963" y="2862065"/>
            <a:ext cx="718764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</a:p>
        </p:txBody>
      </p:sp>
      <p:sp>
        <p:nvSpPr>
          <p:cNvPr id="18462" name="Line 29"/>
          <p:cNvSpPr>
            <a:spLocks noChangeShapeType="1"/>
          </p:cNvSpPr>
          <p:nvPr/>
        </p:nvSpPr>
        <p:spPr bwMode="auto">
          <a:xfrm flipV="1">
            <a:off x="6310314" y="2873375"/>
            <a:ext cx="1690687" cy="16351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Rectangle 30"/>
          <p:cNvSpPr>
            <a:spLocks noChangeArrowheads="1"/>
          </p:cNvSpPr>
          <p:nvPr/>
        </p:nvSpPr>
        <p:spPr bwMode="auto">
          <a:xfrm>
            <a:off x="8001000" y="2865437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access</a:t>
            </a:r>
          </a:p>
        </p:txBody>
      </p:sp>
      <p:sp>
        <p:nvSpPr>
          <p:cNvPr id="18464" name="Rectangle 31"/>
          <p:cNvSpPr>
            <a:spLocks noChangeArrowheads="1"/>
          </p:cNvSpPr>
          <p:nvPr/>
        </p:nvSpPr>
        <p:spPr bwMode="auto">
          <a:xfrm>
            <a:off x="8001000" y="3779837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8465" name="Rectangle 32"/>
          <p:cNvSpPr>
            <a:spLocks noChangeArrowheads="1"/>
          </p:cNvSpPr>
          <p:nvPr/>
        </p:nvSpPr>
        <p:spPr bwMode="auto">
          <a:xfrm>
            <a:off x="8001000" y="3170237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size</a:t>
            </a:r>
          </a:p>
        </p:txBody>
      </p:sp>
      <p:sp>
        <p:nvSpPr>
          <p:cNvPr id="18466" name="Rectangle 33"/>
          <p:cNvSpPr>
            <a:spLocks noChangeArrowheads="1"/>
          </p:cNvSpPr>
          <p:nvPr/>
        </p:nvSpPr>
        <p:spPr bwMode="auto">
          <a:xfrm>
            <a:off x="8001000" y="3475037"/>
            <a:ext cx="1066800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type</a:t>
            </a:r>
          </a:p>
        </p:txBody>
      </p:sp>
      <p:sp>
        <p:nvSpPr>
          <p:cNvPr id="18467" name="Rectangle 34"/>
          <p:cNvSpPr>
            <a:spLocks noChangeArrowheads="1"/>
          </p:cNvSpPr>
          <p:nvPr/>
        </p:nvSpPr>
        <p:spPr bwMode="auto">
          <a:xfrm>
            <a:off x="8001000" y="44656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access</a:t>
            </a:r>
          </a:p>
        </p:txBody>
      </p:sp>
      <p:sp>
        <p:nvSpPr>
          <p:cNvPr id="18468" name="Rectangle 35"/>
          <p:cNvSpPr>
            <a:spLocks noChangeArrowheads="1"/>
          </p:cNvSpPr>
          <p:nvPr/>
        </p:nvSpPr>
        <p:spPr bwMode="auto">
          <a:xfrm>
            <a:off x="8001000" y="53800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18469" name="Rectangle 36"/>
          <p:cNvSpPr>
            <a:spLocks noChangeArrowheads="1"/>
          </p:cNvSpPr>
          <p:nvPr/>
        </p:nvSpPr>
        <p:spPr bwMode="auto">
          <a:xfrm>
            <a:off x="8001000" y="47704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size</a:t>
            </a:r>
          </a:p>
        </p:txBody>
      </p:sp>
      <p:sp>
        <p:nvSpPr>
          <p:cNvPr id="18470" name="Rectangle 37"/>
          <p:cNvSpPr>
            <a:spLocks noChangeArrowheads="1"/>
          </p:cNvSpPr>
          <p:nvPr/>
        </p:nvSpPr>
        <p:spPr bwMode="auto">
          <a:xfrm>
            <a:off x="8001000" y="5075237"/>
            <a:ext cx="1066800" cy="304800"/>
          </a:xfrm>
          <a:prstGeom prst="rect">
            <a:avLst/>
          </a:prstGeom>
          <a:solidFill>
            <a:srgbClr val="F2DCDB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type</a:t>
            </a:r>
          </a:p>
        </p:txBody>
      </p:sp>
      <p:sp>
        <p:nvSpPr>
          <p:cNvPr id="18471" name="Text Box 38"/>
          <p:cNvSpPr txBox="1">
            <a:spLocks noChangeArrowheads="1"/>
          </p:cNvSpPr>
          <p:nvPr/>
        </p:nvSpPr>
        <p:spPr bwMode="auto">
          <a:xfrm>
            <a:off x="5240339" y="2587121"/>
            <a:ext cx="637011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A</a:t>
            </a:r>
          </a:p>
        </p:txBody>
      </p:sp>
      <p:sp>
        <p:nvSpPr>
          <p:cNvPr id="18472" name="Text Box 39"/>
          <p:cNvSpPr txBox="1">
            <a:spLocks noChangeArrowheads="1"/>
          </p:cNvSpPr>
          <p:nvPr/>
        </p:nvSpPr>
        <p:spPr bwMode="auto">
          <a:xfrm>
            <a:off x="5243514" y="4263521"/>
            <a:ext cx="630599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File B</a:t>
            </a:r>
          </a:p>
        </p:txBody>
      </p:sp>
      <p:sp>
        <p:nvSpPr>
          <p:cNvPr id="18473" name="Line 40"/>
          <p:cNvSpPr>
            <a:spLocks noChangeShapeType="1"/>
          </p:cNvSpPr>
          <p:nvPr/>
        </p:nvSpPr>
        <p:spPr bwMode="auto">
          <a:xfrm flipV="1">
            <a:off x="6230938" y="4460875"/>
            <a:ext cx="1770062" cy="266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84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905000" y="536576"/>
            <a:ext cx="2514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Unix Files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981200" y="1066800"/>
            <a:ext cx="82296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 Unix </a:t>
            </a:r>
            <a:r>
              <a:rPr lang="en-US" altLang="en-US" sz="2800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file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is a sequence of </a:t>
            </a:r>
            <a:r>
              <a:rPr lang="en-US" altLang="en-US" sz="2800" i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m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bytes: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i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</a:t>
            </a:r>
            <a:r>
              <a:rPr lang="en-US" altLang="en-US" sz="2400" i="1" baseline="-25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0</a:t>
            </a:r>
            <a:r>
              <a:rPr lang="en-US" altLang="en-US" sz="2400" i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, B</a:t>
            </a:r>
            <a:r>
              <a:rPr lang="en-US" altLang="en-US" sz="2400" i="1" baseline="-25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1</a:t>
            </a:r>
            <a:r>
              <a:rPr lang="en-US" altLang="en-US" sz="2400" i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, .... , B</a:t>
            </a:r>
            <a:r>
              <a:rPr lang="en-US" altLang="en-US" sz="2400" i="1" baseline="-25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k</a:t>
            </a:r>
            <a:r>
              <a:rPr lang="en-US" altLang="en-US" sz="2400" i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, .... , B</a:t>
            </a:r>
            <a:r>
              <a:rPr lang="en-US" altLang="en-US" sz="2400" i="1" baseline="-25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m-1</a:t>
            </a: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All I/O devices are represented as files: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/dev/sda2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  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/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usr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disk partition)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/dev/tty2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  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(terminal)</a:t>
            </a: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Even the kernel is represented as a file: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/dev/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kmem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	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(kernel memory image) 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/proc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            	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(kernel data structures)</a:t>
            </a:r>
          </a:p>
        </p:txBody>
      </p:sp>
    </p:spTree>
    <p:extLst>
      <p:ext uri="{BB962C8B-B14F-4D97-AF65-F5344CB8AC3E}">
        <p14:creationId xmlns:p14="http://schemas.microsoft.com/office/powerpoint/2010/main" val="852400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933576" y="2286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File Descriptor dup2() example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1979614" y="5029200"/>
            <a:ext cx="8307387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What would this program print for file containing “</a:t>
            </a:r>
            <a:r>
              <a:rPr lang="en-US" altLang="en-US" sz="28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abcde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”?</a:t>
            </a: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144714" y="1066800"/>
            <a:ext cx="6757619" cy="4034054"/>
          </a:xfrm>
          <a:prstGeom prst="rect">
            <a:avLst/>
          </a:prstGeom>
          <a:solidFill>
            <a:srgbClr val="F6F5BD"/>
          </a:solidFill>
          <a:ln w="12600">
            <a:solidFill>
              <a:srgbClr val="1F497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"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csapp.h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"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main(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argc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char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[])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fd1, fd2, fd3;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char c1, c2, c3;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char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fname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[1];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fd1 = Open(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fname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O_RDONLY, 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fd2 = Open(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fname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O_RDONLY, 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fd3 = Open(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fname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O_RDONLY, 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Dup2(fd2, fd3);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Read(fd1, &amp;c1, 1);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Read(fd2, &amp;c2, 1);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Read(fd3, &amp;c3, 1);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("c1 = %c, c2 = %c, c3 = %c\n", c1, c2, c3);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return 0;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8392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908176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Standard I/O Functions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1908176" y="1362076"/>
            <a:ext cx="7896225" cy="519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The C standard library (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libc.a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 contains a collection of higher-level </a:t>
            </a:r>
            <a:r>
              <a:rPr lang="en-US" altLang="en-US" sz="2800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standard I/O 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functions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Documented in Appendix B of K&amp;R.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Examples of standard I/O functions: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Opening and closing files (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fopen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fclose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and writing bytes (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fread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fwrite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and writing text lines (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fgets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fputs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Formatted reading and writing (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fscanf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fprintf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7438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1981200" y="-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Standard I/O Streams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887539" y="477838"/>
            <a:ext cx="8307387" cy="439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Standard I/O models open files as </a:t>
            </a:r>
            <a:r>
              <a:rPr lang="en-US" altLang="en-US" sz="2200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streams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Abstraction for a file descriptor and a buffer in memory.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Similar to buffered RIO (later)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 programs begin life with three open streams </a:t>
            </a:r>
            <a:b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(defined in </a:t>
            </a:r>
            <a:r>
              <a:rPr lang="en-US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stdio.h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stdin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 (standard input)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stdout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(standard output)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stderr</a:t>
            </a: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(standard error)</a:t>
            </a:r>
          </a:p>
          <a:p>
            <a:pPr lvl="1" eaLnBrk="1" hangingPunct="1">
              <a:spcBef>
                <a:spcPts val="600"/>
              </a:spcBef>
            </a:pPr>
            <a:endParaRPr lang="en-US" altLang="en-US" sz="22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600"/>
              </a:spcBef>
            </a:pPr>
            <a:endParaRPr lang="en-US" altLang="en-US" sz="22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411539" y="3733800"/>
            <a:ext cx="8565308" cy="2310505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extern FILE *stdin;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standard input  (descriptor 0)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extern FILE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stdout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standard output (descriptor 1)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extern FILE *stderr;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standard error  (descriptor 2) */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int main()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//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does the same thing but to a memory buffer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stdout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"Hello, world! My favorite number is %d\n“, 42);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88556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905001" y="1524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Buffering in Standard I/O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981200" y="838201"/>
            <a:ext cx="8229600" cy="506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Standard I/O functions use buffered I/O</a:t>
            </a: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Buffer flushed to output </a:t>
            </a:r>
            <a:r>
              <a:rPr lang="en-US" altLang="en-US" sz="28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fd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on “\n” or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call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4071939" y="1143001"/>
            <a:ext cx="16629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printf("h");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41449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h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46021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49831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l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54403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l</a:t>
            </a: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58975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63547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\n</a:t>
            </a:r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68119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7269163" y="3233738"/>
            <a:ext cx="457200" cy="228600"/>
          </a:xfrm>
          <a:prstGeom prst="rect">
            <a:avLst/>
          </a:prstGeom>
          <a:solidFill>
            <a:srgbClr val="F2DCDB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4373564" y="1557338"/>
            <a:ext cx="1587" cy="16764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4529139" y="1371601"/>
            <a:ext cx="16629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printf("e");</a:t>
            </a:r>
          </a:p>
        </p:txBody>
      </p:sp>
      <p:sp>
        <p:nvSpPr>
          <p:cNvPr id="21519" name="Line 14"/>
          <p:cNvSpPr>
            <a:spLocks noChangeShapeType="1"/>
          </p:cNvSpPr>
          <p:nvPr/>
        </p:nvSpPr>
        <p:spPr bwMode="auto">
          <a:xfrm>
            <a:off x="4830764" y="1709738"/>
            <a:ext cx="1587" cy="15240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4910139" y="1601789"/>
            <a:ext cx="16629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printf("l");</a:t>
            </a:r>
          </a:p>
        </p:txBody>
      </p:sp>
      <p:sp>
        <p:nvSpPr>
          <p:cNvPr id="21521" name="Line 16"/>
          <p:cNvSpPr>
            <a:spLocks noChangeShapeType="1"/>
          </p:cNvSpPr>
          <p:nvPr/>
        </p:nvSpPr>
        <p:spPr bwMode="auto">
          <a:xfrm>
            <a:off x="6583364" y="2700338"/>
            <a:ext cx="1587" cy="5334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17"/>
          <p:cNvSpPr txBox="1">
            <a:spLocks noChangeArrowheads="1"/>
          </p:cNvSpPr>
          <p:nvPr/>
        </p:nvSpPr>
        <p:spPr bwMode="auto">
          <a:xfrm>
            <a:off x="5286376" y="1862139"/>
            <a:ext cx="16629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printf("l");</a:t>
            </a:r>
          </a:p>
        </p:txBody>
      </p:sp>
      <p:sp>
        <p:nvSpPr>
          <p:cNvPr id="21523" name="Line 18"/>
          <p:cNvSpPr>
            <a:spLocks noChangeShapeType="1"/>
          </p:cNvSpPr>
          <p:nvPr/>
        </p:nvSpPr>
        <p:spPr bwMode="auto">
          <a:xfrm>
            <a:off x="6049964" y="2471738"/>
            <a:ext cx="1587" cy="7620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19"/>
          <p:cNvSpPr txBox="1">
            <a:spLocks noChangeArrowheads="1"/>
          </p:cNvSpPr>
          <p:nvPr/>
        </p:nvSpPr>
        <p:spPr bwMode="auto">
          <a:xfrm>
            <a:off x="5667376" y="2135189"/>
            <a:ext cx="16629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printf("o");</a:t>
            </a:r>
          </a:p>
        </p:txBody>
      </p:sp>
      <p:sp>
        <p:nvSpPr>
          <p:cNvPr id="21525" name="Text Box 20"/>
          <p:cNvSpPr txBox="1">
            <a:spLocks noChangeArrowheads="1"/>
          </p:cNvSpPr>
          <p:nvPr/>
        </p:nvSpPr>
        <p:spPr bwMode="auto">
          <a:xfrm>
            <a:off x="6154738" y="2395539"/>
            <a:ext cx="178636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printf("\n");</a:t>
            </a:r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>
            <a:off x="5211764" y="1938338"/>
            <a:ext cx="1587" cy="12954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>
            <a:off x="5668964" y="2166938"/>
            <a:ext cx="1587" cy="10668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5440364" y="3538539"/>
            <a:ext cx="1587" cy="82232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Text Box 24"/>
          <p:cNvSpPr txBox="1">
            <a:spLocks noChangeArrowheads="1"/>
          </p:cNvSpPr>
          <p:nvPr/>
        </p:nvSpPr>
        <p:spPr bwMode="auto">
          <a:xfrm>
            <a:off x="5513389" y="3748088"/>
            <a:ext cx="22383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</a:rPr>
              <a:t>fflush(stdout);</a:t>
            </a:r>
          </a:p>
        </p:txBody>
      </p:sp>
      <p:sp>
        <p:nvSpPr>
          <p:cNvPr id="21530" name="Text Box 25"/>
          <p:cNvSpPr txBox="1">
            <a:spLocks noChangeArrowheads="1"/>
          </p:cNvSpPr>
          <p:nvPr/>
        </p:nvSpPr>
        <p:spPr bwMode="auto">
          <a:xfrm>
            <a:off x="3155950" y="2314575"/>
            <a:ext cx="5921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</a:rPr>
              <a:t>buf</a:t>
            </a:r>
          </a:p>
        </p:txBody>
      </p:sp>
      <p:sp>
        <p:nvSpPr>
          <p:cNvPr id="21531" name="Line 26"/>
          <p:cNvSpPr>
            <a:spLocks noChangeShapeType="1"/>
          </p:cNvSpPr>
          <p:nvPr/>
        </p:nvSpPr>
        <p:spPr bwMode="auto">
          <a:xfrm>
            <a:off x="3459163" y="2632076"/>
            <a:ext cx="685800" cy="6016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Text Box 27"/>
          <p:cNvSpPr txBox="1">
            <a:spLocks noChangeArrowheads="1"/>
          </p:cNvSpPr>
          <p:nvPr/>
        </p:nvSpPr>
        <p:spPr bwMode="auto">
          <a:xfrm>
            <a:off x="4191001" y="4433888"/>
            <a:ext cx="25130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</a:rPr>
              <a:t>write(1, buf, 6);</a:t>
            </a:r>
          </a:p>
        </p:txBody>
      </p:sp>
    </p:spTree>
    <p:extLst>
      <p:ext uri="{BB962C8B-B14F-4D97-AF65-F5344CB8AC3E}">
        <p14:creationId xmlns:p14="http://schemas.microsoft.com/office/powerpoint/2010/main" val="146910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881189" y="76201"/>
            <a:ext cx="75914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Standard I/O Buffering in Action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879601" y="1189037"/>
            <a:ext cx="78962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You can see this buffering in action for yourself, using the always fascinating Unix </a:t>
            </a: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strace</a:t>
            </a: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program: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800600" y="2597151"/>
            <a:ext cx="5562600" cy="181806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linux&gt; strace ./hello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execve("./hello", ["hello"], [/* ... */]).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write(1, "hello\n", 6...)               = 6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_exit(0)                                = ?</a:t>
            </a:r>
          </a:p>
          <a:p>
            <a:pPr eaLnBrk="1" hangingPunct="1">
              <a:buClrTx/>
              <a:buFontTx/>
              <a:buNone/>
            </a:pPr>
            <a:endParaRPr lang="en-US" altLang="en-US" sz="16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1981200" y="2590800"/>
            <a:ext cx="2590800" cy="3295390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 eaLnBrk="1" hangingPunct="1">
              <a:buClrTx/>
              <a:buFontTx/>
              <a:buNone/>
            </a:pPr>
            <a:endParaRPr lang="en-US" altLang="en-US" sz="16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int main()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printf("h");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printf("e");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printf("l");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printf("l");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printf("o");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printf("\n");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fflush(stdout);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exit(0);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8682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905001" y="4572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Dealing with Short Counts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12939" y="1295401"/>
            <a:ext cx="7896225" cy="547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Short counts can occur in these situations: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Encountering (end-of-file) EOF on reads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text lines from a terminal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and writing network sockets or Unix pipes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Short counts never occur in these situations: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from disk files (except for EOF)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Writing to disk files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One way to deal with short counts in your code: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Use the RIO (Robust I/O) package from your textbook’s </a:t>
            </a:r>
            <a:r>
              <a:rPr lang="en-US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csapp.c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sz="22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file </a:t>
            </a:r>
          </a:p>
        </p:txBody>
      </p:sp>
    </p:spTree>
    <p:extLst>
      <p:ext uri="{BB962C8B-B14F-4D97-AF65-F5344CB8AC3E}">
        <p14:creationId xmlns:p14="http://schemas.microsoft.com/office/powerpoint/2010/main" val="3102368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The RIO Package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814514" y="1220788"/>
            <a:ext cx="8701087" cy="540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RIO is a set of wrappers that provide efficient and robust I/O in apps, </a:t>
            </a:r>
            <a:b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such as network programs that are subject to short counts</a:t>
            </a:r>
          </a:p>
          <a:p>
            <a:pPr eaLnBrk="1" hangingPunct="1">
              <a:spcBef>
                <a:spcPts val="500"/>
              </a:spcBef>
            </a:pP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RIO provides two different kinds of functions</a:t>
            </a:r>
          </a:p>
          <a:p>
            <a:pPr lvl="1" eaLnBrk="1" hangingPunct="1">
              <a:spcBef>
                <a:spcPts val="45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Unbuffered input and output of binary data</a:t>
            </a:r>
          </a:p>
          <a:p>
            <a:pPr lvl="2" eaLnBrk="1" hangingPunct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rio_readn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rio_writen</a:t>
            </a:r>
            <a:endParaRPr lang="en-US" altLang="en-US" sz="1600" b="1" dirty="0">
              <a:solidFill>
                <a:srgbClr val="000000"/>
              </a:solidFill>
              <a:latin typeface="Courier New" panose="02070309020205020404" pitchFamily="49" charset="0"/>
              <a:cs typeface="DejaVu Sans" charset="0"/>
            </a:endParaRPr>
          </a:p>
          <a:p>
            <a:pPr lvl="1" eaLnBrk="1" hangingPunct="1">
              <a:spcBef>
                <a:spcPts val="45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Buffered input of binary data and text lines</a:t>
            </a:r>
          </a:p>
          <a:p>
            <a:pPr lvl="2" eaLnBrk="1" hangingPunct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rio_readlineb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rio_readnb</a:t>
            </a:r>
            <a:endParaRPr lang="en-US" altLang="en-US" sz="1600" b="1" dirty="0">
              <a:solidFill>
                <a:srgbClr val="000000"/>
              </a:solidFill>
              <a:latin typeface="Courier New" panose="02070309020205020404" pitchFamily="49" charset="0"/>
              <a:cs typeface="DejaVu Sans" charset="0"/>
            </a:endParaRPr>
          </a:p>
          <a:p>
            <a:pPr lvl="2" eaLnBrk="1" hangingPunct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Buffered RIO routines are </a:t>
            </a:r>
            <a:r>
              <a:rPr lang="en-US" altLang="en-US" sz="1600" b="1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thread-safe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can be interleaved arbitrarily on the same descriptor</a:t>
            </a:r>
          </a:p>
          <a:p>
            <a:pPr lvl="2" eaLnBrk="1" hangingPunct="1">
              <a:spcBef>
                <a:spcPts val="400"/>
              </a:spcBef>
            </a:pP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Download from the Internet: (</a:t>
            </a:r>
            <a:r>
              <a:rPr lang="en-US" altLang="en-US" sz="20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csapp.c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csapp.h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1439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981200" y="190501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Unbuffered RIO Input and Output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890714" y="1220788"/>
            <a:ext cx="8701087" cy="565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Same interface as Unix 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read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write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Especially useful for transferring data on network sockets</a:t>
            </a:r>
          </a:p>
          <a:p>
            <a:pPr lvl="1" eaLnBrk="1" hangingPunct="1">
              <a:spcBef>
                <a:spcPts val="600"/>
              </a:spcBef>
            </a:pPr>
            <a:endParaRPr lang="en-US" altLang="en-US" sz="2200" dirty="0">
              <a:solidFill>
                <a:srgbClr val="000000"/>
              </a:solidFill>
              <a:latin typeface="Courier New" panose="02070309020205020404" pitchFamily="49" charset="0"/>
              <a:cs typeface="DejaVu Sans" charset="0"/>
            </a:endParaRPr>
          </a:p>
          <a:p>
            <a:pPr lvl="1" eaLnBrk="1" hangingPunct="1">
              <a:spcBef>
                <a:spcPts val="600"/>
              </a:spcBef>
            </a:pPr>
            <a:endParaRPr lang="en-US" altLang="en-US" sz="2200" dirty="0">
              <a:solidFill>
                <a:srgbClr val="000000"/>
              </a:solidFill>
              <a:latin typeface="Courier New" panose="02070309020205020404" pitchFamily="49" charset="0"/>
              <a:cs typeface="DejaVu Sans" charset="0"/>
            </a:endParaRPr>
          </a:p>
          <a:p>
            <a:pPr lvl="1" eaLnBrk="1" hangingPunct="1">
              <a:spcBef>
                <a:spcPts val="600"/>
              </a:spcBef>
            </a:pPr>
            <a:br>
              <a:rPr lang="en-US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</a:br>
            <a:endParaRPr lang="en-US" altLang="en-US" sz="2200" dirty="0">
              <a:solidFill>
                <a:srgbClr val="000000"/>
              </a:solidFill>
              <a:latin typeface="Courier New" panose="02070309020205020404" pitchFamily="49" charset="0"/>
              <a:cs typeface="DejaVu Sans" charset="0"/>
            </a:endParaRP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rio_readn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returns short count only if it encounters EOF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Only use it when you know how many bytes to read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rio_writen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never returns a short count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Calls to </a:t>
            </a:r>
            <a:r>
              <a:rPr lang="en-US" altLang="en-US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rio_readn</a:t>
            </a: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and </a:t>
            </a:r>
            <a:r>
              <a:rPr lang="en-US" altLang="en-US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rio_writen</a:t>
            </a: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can be interleaved arbitrarily on the same descriptor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1693863" y="2667000"/>
            <a:ext cx="7478970" cy="1571842"/>
          </a:xfrm>
          <a:prstGeom prst="rect">
            <a:avLst/>
          </a:prstGeom>
          <a:solidFill>
            <a:srgbClr val="F6F5BD"/>
          </a:solidFill>
          <a:ln w="12600">
            <a:solidFill>
              <a:srgbClr val="1F497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#include "csapp.h"</a:t>
            </a:r>
          </a:p>
          <a:p>
            <a:pPr eaLnBrk="1" hangingPunct="1">
              <a:buClrTx/>
              <a:buFontTx/>
              <a:buNone/>
            </a:pPr>
            <a:endParaRPr lang="en-US" altLang="en-US" sz="16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ssize_t rio_readn(int fd, void *usrbuf, size_t n);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ssize_t rio_writen(int fd, void *usrbuf, size_t n);</a:t>
            </a:r>
          </a:p>
          <a:p>
            <a:pPr eaLnBrk="1" hangingPunct="1">
              <a:buClrTx/>
              <a:buFontTx/>
              <a:buNone/>
            </a:pPr>
            <a:endParaRPr lang="en-US" altLang="en-US" sz="16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Return: num. bytes transferred if OK,</a:t>
            </a:r>
            <a:r>
              <a:rPr lang="en-US" altLang="en-US" sz="1600" i="1">
                <a:solidFill>
                  <a:srgbClr val="990000"/>
                </a:solidFill>
                <a:latin typeface="Calibri" panose="020F0502020204030204" pitchFamily="34" charset="0"/>
              </a:rPr>
              <a:t>  </a:t>
            </a:r>
            <a:r>
              <a:rPr lang="en-US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 on EOF (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rio_readn</a:t>
            </a:r>
            <a:r>
              <a:rPr lang="en-US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 only), -1 on error</a:t>
            </a:r>
            <a:r>
              <a:rPr lang="en-US" altLang="en-US" sz="1600" i="1">
                <a:solidFill>
                  <a:srgbClr val="990000"/>
                </a:solidFill>
                <a:latin typeface="Calibri" panose="020F0502020204030204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588418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752600" y="76201"/>
            <a:ext cx="8710612" cy="5757863"/>
          </a:xfrm>
          <a:prstGeom prst="rect">
            <a:avLst/>
          </a:prstGeom>
          <a:solidFill>
            <a:srgbClr val="F6F5BD"/>
          </a:solidFill>
          <a:ln w="12600">
            <a:solidFill>
              <a:srgbClr val="1F497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 * </a:t>
            </a:r>
            <a:r>
              <a:rPr lang="en-US" altLang="en-US" sz="1600" dirty="0" err="1">
                <a:solidFill>
                  <a:srgbClr val="990000"/>
                </a:solidFill>
                <a:latin typeface="Courier New" panose="02070309020205020404" pitchFamily="49" charset="0"/>
              </a:rPr>
              <a:t>rio_readn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 - robustly read n bytes (unbuffered)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ssize_t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rio_readn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void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usrbuf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size_t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n)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size_t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nleft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n;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ssize_t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char *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bufp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usrbuf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while 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nleft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&gt; 0)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	if ((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600" dirty="0">
                <a:solidFill>
                  <a:srgbClr val="FF0000"/>
                </a:solidFill>
                <a:latin typeface="Courier New" panose="02070309020205020404" pitchFamily="49" charset="0"/>
              </a:rPr>
              <a:t>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bufp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nleft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 &lt; 0)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	  if 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errno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== EINTR)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interrupted by sig handler return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	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0;     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and call read() again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	  else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	    return -1;     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</a:t>
            </a:r>
            <a:r>
              <a:rPr lang="en-US" altLang="en-US" sz="1600" dirty="0" err="1">
                <a:solidFill>
                  <a:srgbClr val="990000"/>
                </a:solidFill>
                <a:latin typeface="Courier New" panose="02070309020205020404" pitchFamily="49" charset="0"/>
              </a:rPr>
              <a:t>errno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 set by read() */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	}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	else if 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== 0)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    		break;            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EOF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nleft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-=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bufp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+=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return (n -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nleft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       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return &gt;= 0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81780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905000" y="0"/>
            <a:ext cx="68786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Choosing I/O Functions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1905000" y="752475"/>
            <a:ext cx="8472488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General rule: use the highest-level I/O functions you can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Many C programmers are able to do all of their work using the standard I/O functions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When to use standard I/O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When working with disk or terminal files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When to use raw Unix I/O 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When you need to fetch file metadata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In rare cases when you need absolute highest performance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When to use RIO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When you are reading and writing network sockets or pipes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Never use standard I/O or raw Unix I/O on sockets or pipes</a:t>
            </a:r>
          </a:p>
        </p:txBody>
      </p:sp>
    </p:spTree>
    <p:extLst>
      <p:ext uri="{BB962C8B-B14F-4D97-AF65-F5344CB8AC3E}">
        <p14:creationId xmlns:p14="http://schemas.microsoft.com/office/powerpoint/2010/main" val="1599780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889125" y="119063"/>
            <a:ext cx="58245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Unix File Types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905000" y="609600"/>
            <a:ext cx="8610600" cy="553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Regular file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File containing user/app data (binary, text, whatever)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OS does not know anything about the format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other than “sequence of bytes”, akin to main memory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Directory file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 file that contains the names and locations of other files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Character special and block special files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Terminals (character special) and disks (block special)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FIFO (named pipe)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 file type used for inter-process communication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Socket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 file type used for network communication between processes</a:t>
            </a:r>
          </a:p>
        </p:txBody>
      </p:sp>
    </p:spTree>
    <p:extLst>
      <p:ext uri="{BB962C8B-B14F-4D97-AF65-F5344CB8AC3E}">
        <p14:creationId xmlns:p14="http://schemas.microsoft.com/office/powerpoint/2010/main" val="455538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981200" y="190501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Unix I/O vs. Standard I/O vs. RIO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920875" y="1220789"/>
            <a:ext cx="8307388" cy="52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Standard I/O and RIO are implemented using low-level Unix I/O</a:t>
            </a:r>
            <a:b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Which ones should you use in your programs?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4264026" y="2698751"/>
            <a:ext cx="4041775" cy="1577975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4264026" y="4276725"/>
            <a:ext cx="4041775" cy="685800"/>
          </a:xfrm>
          <a:prstGeom prst="rect">
            <a:avLst/>
          </a:prstGeom>
          <a:solidFill>
            <a:srgbClr val="FCFBF9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Unix I/O functions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(accessed via system calls)</a:t>
            </a:r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4265613" y="3590925"/>
            <a:ext cx="1447800" cy="685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 Standard I/O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functions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4910139" y="2909888"/>
            <a:ext cx="224834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t>C application program</a:t>
            </a:r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1765300" y="2236788"/>
            <a:ext cx="1989138" cy="1818063"/>
          </a:xfrm>
          <a:prstGeom prst="rect">
            <a:avLst/>
          </a:prstGeom>
          <a:solidFill>
            <a:srgbClr val="F2F2F2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fopen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fdopen</a:t>
            </a: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fread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fwrite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fscanf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sscanf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fgets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fputs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fflush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fseek</a:t>
            </a: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fclose</a:t>
            </a: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2063751" y="4205287"/>
            <a:ext cx="1662933" cy="833178"/>
          </a:xfrm>
          <a:prstGeom prst="rect">
            <a:avLst/>
          </a:prstGeom>
          <a:solidFill>
            <a:srgbClr val="F2F2F2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open   read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write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lseek</a:t>
            </a: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stat   close</a:t>
            </a:r>
          </a:p>
        </p:txBody>
      </p:sp>
      <p:sp>
        <p:nvSpPr>
          <p:cNvPr id="39946" name="Line 9"/>
          <p:cNvSpPr>
            <a:spLocks noChangeShapeType="1"/>
          </p:cNvSpPr>
          <p:nvPr/>
        </p:nvSpPr>
        <p:spPr bwMode="auto">
          <a:xfrm flipH="1">
            <a:off x="3749675" y="4625976"/>
            <a:ext cx="484188" cy="1587"/>
          </a:xfrm>
          <a:prstGeom prst="line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8674100" y="3276600"/>
            <a:ext cx="1841500" cy="1325620"/>
          </a:xfrm>
          <a:prstGeom prst="rect">
            <a:avLst/>
          </a:prstGeom>
          <a:solidFill>
            <a:srgbClr val="F2F2F2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rio_readn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rio_writen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rio_readinitb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rio_readlineb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rio_readnb</a:t>
            </a:r>
          </a:p>
        </p:txBody>
      </p:sp>
      <p:sp>
        <p:nvSpPr>
          <p:cNvPr id="39948" name="Rectangle 11"/>
          <p:cNvSpPr>
            <a:spLocks noChangeArrowheads="1"/>
          </p:cNvSpPr>
          <p:nvPr/>
        </p:nvSpPr>
        <p:spPr bwMode="auto">
          <a:xfrm>
            <a:off x="6858000" y="3590925"/>
            <a:ext cx="1447800" cy="685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 RIO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functions</a:t>
            </a:r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 flipH="1" flipV="1">
            <a:off x="3779839" y="3121026"/>
            <a:ext cx="492125" cy="758825"/>
          </a:xfrm>
          <a:prstGeom prst="line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>
            <a:off x="8318500" y="3938587"/>
            <a:ext cx="368300" cy="1588"/>
          </a:xfrm>
          <a:prstGeom prst="line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97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914526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Pros and Cons of Unix I/O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Pros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Unix I/O is the most general and lowest overhead form of I/O.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All other I/O packages are implemented using Unix I/O functions.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Unix I/O provides functions for accessing file metadata.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Cons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Dealing with short counts is tricky and error prone.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Efficient reading of text lines requires some form of buffering, also tricky and error prone.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Both of these issues are addressed by the standard I/O and RIO packages.</a:t>
            </a:r>
          </a:p>
        </p:txBody>
      </p:sp>
    </p:spTree>
    <p:extLst>
      <p:ext uri="{BB962C8B-B14F-4D97-AF65-F5344CB8AC3E}">
        <p14:creationId xmlns:p14="http://schemas.microsoft.com/office/powerpoint/2010/main" val="37424258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900239" y="160339"/>
            <a:ext cx="75914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Pros and Cons of Standard I/O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507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Pros: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Buffering increases efficiency by decreasing the number of 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read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and 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write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system calls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Short counts are handled automatically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Cons: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Provides no function for accessing file metadata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Standard I/O is not appropriate for input and output on network sockets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There are poorly documented restrictions on streams that interact badly with restrictions on sockets</a:t>
            </a:r>
          </a:p>
        </p:txBody>
      </p:sp>
    </p:spTree>
    <p:extLst>
      <p:ext uri="{BB962C8B-B14F-4D97-AF65-F5344CB8AC3E}">
        <p14:creationId xmlns:p14="http://schemas.microsoft.com/office/powerpoint/2010/main" val="1726051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881189" y="-1524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Accessing Directories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1873250" y="609600"/>
            <a:ext cx="856615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Only recommended operation on a directory: read its entries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dirent structure contains information about a directory entry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DIR structure contains information about directory while stepping through its entries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Note d_name is only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the filename; you’ll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want to traverse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subdirectories and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append those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directory names to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your path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(and that to your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full path) to open </a:t>
            </a:r>
            <a:b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r>
              <a:rPr lang="en-US" altLang="en-US" sz="19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the file.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4937126" y="2260600"/>
            <a:ext cx="5646739" cy="4034054"/>
          </a:xfrm>
          <a:prstGeom prst="rect">
            <a:avLst/>
          </a:prstGeom>
          <a:solidFill>
            <a:srgbClr val="F6F5BD"/>
          </a:solidFill>
          <a:ln w="12600">
            <a:solidFill>
              <a:srgbClr val="1F497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&lt;sys/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types.h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dirent.h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DIR *directory;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dirent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*de;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...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if (!(directory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opendir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dir_name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error("Failed to open directory");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...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while (0 != (de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readdir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(directory)))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("Found file: %s\n", de-&gt;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d_name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...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closedir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(directory);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08485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76400" y="228600"/>
            <a:ext cx="8307388" cy="553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Key Features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Elegant mapping of files to devices allows kernel to export simple interface called Unix I/O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Important idea: All input and output is handled in a consistent and uniform way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Basic Unix I/O operations (system calls):  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Opening and closing files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open()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and 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close()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and writing a file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read()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and  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write()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Changing the </a:t>
            </a:r>
            <a:r>
              <a:rPr lang="en-US" altLang="en-US" sz="2400" b="1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current file position</a:t>
            </a:r>
            <a:r>
              <a:rPr lang="en-US" alt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(seek)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indicates next offset into file to read or write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lseek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()</a:t>
            </a: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6157210" y="3200402"/>
            <a:ext cx="4048828" cy="1047297"/>
            <a:chOff x="2709" y="3504"/>
            <a:chExt cx="3000" cy="776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2709" y="3504"/>
              <a:ext cx="270" cy="275"/>
            </a:xfrm>
            <a:prstGeom prst="rect">
              <a:avLst/>
            </a:prstGeom>
            <a:solidFill>
              <a:srgbClr val="D5F1C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B</a:t>
              </a:r>
              <a:r>
                <a:rPr lang="en-US" altLang="en-US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2982" y="3504"/>
              <a:ext cx="270" cy="275"/>
            </a:xfrm>
            <a:prstGeom prst="rect">
              <a:avLst/>
            </a:prstGeom>
            <a:solidFill>
              <a:srgbClr val="D5F1C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B</a:t>
              </a:r>
              <a:r>
                <a:rPr lang="en-US" altLang="en-US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3255" y="3504"/>
              <a:ext cx="828" cy="275"/>
            </a:xfrm>
            <a:prstGeom prst="rect">
              <a:avLst/>
            </a:prstGeom>
            <a:solidFill>
              <a:srgbClr val="D5F1C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• • •</a:t>
              </a: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4074" y="3504"/>
              <a:ext cx="270" cy="275"/>
            </a:xfrm>
            <a:prstGeom prst="rect">
              <a:avLst/>
            </a:prstGeom>
            <a:solidFill>
              <a:srgbClr val="D5F1C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 anchorCtr="1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B</a:t>
              </a:r>
              <a:r>
                <a:rPr lang="en-US" altLang="en-US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k-1</a:t>
              </a: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4341" y="3504"/>
              <a:ext cx="270" cy="275"/>
            </a:xfrm>
            <a:prstGeom prst="rect">
              <a:avLst/>
            </a:prstGeom>
            <a:solidFill>
              <a:srgbClr val="FCFBF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 anchorCtr="1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B</a:t>
              </a:r>
              <a:r>
                <a:rPr lang="en-US" altLang="en-US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k</a:t>
              </a: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4613" y="3504"/>
              <a:ext cx="270" cy="275"/>
            </a:xfrm>
            <a:prstGeom prst="rect">
              <a:avLst/>
            </a:prstGeom>
            <a:solidFill>
              <a:srgbClr val="FCFBF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 anchorCtr="1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B</a:t>
              </a:r>
              <a:r>
                <a:rPr lang="en-US" altLang="en-US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k+1</a:t>
              </a:r>
            </a:p>
          </p:txBody>
        </p:sp>
        <p:sp>
          <p:nvSpPr>
            <p:cNvPr id="6155" name="Rectangle 10"/>
            <p:cNvSpPr>
              <a:spLocks noChangeArrowheads="1"/>
            </p:cNvSpPr>
            <p:nvPr/>
          </p:nvSpPr>
          <p:spPr bwMode="auto">
            <a:xfrm>
              <a:off x="4881" y="3504"/>
              <a:ext cx="828" cy="275"/>
            </a:xfrm>
            <a:prstGeom prst="rect">
              <a:avLst/>
            </a:prstGeom>
            <a:solidFill>
              <a:srgbClr val="FCFBF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• • •</a:t>
              </a:r>
            </a:p>
          </p:txBody>
        </p:sp>
        <p:sp>
          <p:nvSpPr>
            <p:cNvPr id="6156" name="Line 11"/>
            <p:cNvSpPr>
              <a:spLocks noChangeShapeType="1"/>
            </p:cNvSpPr>
            <p:nvPr/>
          </p:nvSpPr>
          <p:spPr bwMode="auto">
            <a:xfrm flipV="1">
              <a:off x="4475" y="3783"/>
              <a:ext cx="0" cy="243"/>
            </a:xfrm>
            <a:prstGeom prst="line">
              <a:avLst/>
            </a:prstGeom>
            <a:noFill/>
            <a:ln w="572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Text Box 12"/>
            <p:cNvSpPr txBox="1">
              <a:spLocks noChangeArrowheads="1"/>
            </p:cNvSpPr>
            <p:nvPr/>
          </p:nvSpPr>
          <p:spPr bwMode="auto">
            <a:xfrm>
              <a:off x="3551" y="4005"/>
              <a:ext cx="1763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Current file position = 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9130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879600" y="1"/>
            <a:ext cx="64960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Opening Files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90714" y="836613"/>
            <a:ext cx="8624887" cy="554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Opening a file informs the kernel that you are getting ready to access that file</a:t>
            </a: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Returns a small identifying integer </a:t>
            </a:r>
            <a:r>
              <a:rPr lang="en-US" altLang="en-US" sz="2800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file descriptor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fd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== -1</a:t>
            </a: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indicates that an error occurred</a:t>
            </a:r>
          </a:p>
          <a:p>
            <a:pPr eaLnBrk="1" hangingPunct="1">
              <a:lnSpc>
                <a:spcPct val="8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Each process created by a Unix shell begins life with three open files associated with a terminal: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0: standard input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1: standard output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2: standard error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346325" y="1597025"/>
            <a:ext cx="6324600" cy="1571842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int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 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file descriptor */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open("/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etc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/hosts", O_RDONLY)) &lt; 0)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perror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("open");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exit(1);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E1EFEBD2-74E4-4502-9770-28407C782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7161" y="5144161"/>
            <a:ext cx="3651985" cy="1325620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stdlib.h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&lt;sys/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types.h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&lt;sys/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fcntl.h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91908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879600" y="1"/>
            <a:ext cx="64960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Flags and Permissions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90714" y="836613"/>
            <a:ext cx="8624887" cy="554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Flags are bit fields, and you can OR them together to add/compose them as the second parameter: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O_CREAT: Create a file if it does not exist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O_TRUNC: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DejaVu Sans" charset="0"/>
              </a:rPr>
              <a:t>Delete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the contents of a file if they exist (i.e., to create a new file)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O_APPEND: Append to a file if writing (i.e., do not delete the file contents if the file exists)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O_RDONLY: Read only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O_WRONLY: Write only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</a:br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O_RDWR: Read and write (can you make this using O_RDONLY and O_WRONLY above?)	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File Permissions are in 3-bit octal: read, write and execute (4, 2, and 1) for the owner, group, and everyone, respectively: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For example, 0777 is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read+write+execute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for owner, group, and user</a:t>
            </a:r>
          </a:p>
          <a:p>
            <a:pPr lvl="1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What would be </a:t>
            </a:r>
            <a:r>
              <a:rPr lang="en-US" altLang="en-US" dirty="0" err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read+write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for only the current user, and nothing for others?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41B13B0B-DDCD-468C-8767-2D05E7B95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643" y="3736734"/>
            <a:ext cx="4688940" cy="340735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O_CREAT | O_APPEND | O_RDWR</a:t>
            </a:r>
          </a:p>
        </p:txBody>
      </p:sp>
    </p:spTree>
    <p:extLst>
      <p:ext uri="{BB962C8B-B14F-4D97-AF65-F5344CB8AC3E}">
        <p14:creationId xmlns:p14="http://schemas.microsoft.com/office/powerpoint/2010/main" val="413902499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905001" y="1524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Closing Files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981200" y="936625"/>
            <a:ext cx="8229600" cy="574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Closing a file informs the kernel that you are finished accessing that file</a:t>
            </a: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Closing an already closed file is a recipe for disaster in threaded programs (more on this later)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Moral: Always check return codes, even for seemingly benign functions such as </a:t>
            </a: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close()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362200" y="2003426"/>
            <a:ext cx="6324600" cy="1818063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int fd;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file descriptor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int retval;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return value */</a:t>
            </a:r>
          </a:p>
          <a:p>
            <a:pPr eaLnBrk="1" hangingPunct="1">
              <a:buClrTx/>
              <a:buFontTx/>
              <a:buNone/>
            </a:pPr>
            <a:endParaRPr lang="en-US" altLang="en-US" sz="16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if ((retval = close(fd)) &lt; 0)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perror("close");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exit(1);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12222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905000" y="0"/>
            <a:ext cx="649605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Files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903414" y="533400"/>
            <a:ext cx="8307387" cy="597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Reading a file copies bytes from the current file position to memory, and then updates file position</a:t>
            </a: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Returns number of bytes read from file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into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buf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DejaVu Sans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Return type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ssize_t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is signed integer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nbytes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&lt; 0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indicates that an error occurred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–"/>
            </a:pPr>
            <a:r>
              <a:rPr lang="en-US" altLang="en-US" sz="2400" b="1" i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Short counts</a:t>
            </a:r>
            <a:r>
              <a:rPr lang="en-US" alt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(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nbytes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 &lt;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sizeof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(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buf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)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) are possible and are not errors!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2359025" y="1295401"/>
            <a:ext cx="6076950" cy="2556727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char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[512];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     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file descriptor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nbytes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   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number of bytes read */</a:t>
            </a:r>
          </a:p>
          <a:p>
            <a:pPr eaLnBrk="1" hangingPunct="1">
              <a:buClrTx/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Open file </a:t>
            </a:r>
            <a:r>
              <a:rPr lang="en-US" altLang="en-US" sz="1600" dirty="0" err="1">
                <a:solidFill>
                  <a:srgbClr val="99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 ... 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/* Then read up to 512 bytes from file </a:t>
            </a:r>
            <a:r>
              <a:rPr lang="en-US" altLang="en-US" sz="1600" dirty="0" err="1">
                <a:solidFill>
                  <a:srgbClr val="99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990000"/>
                </a:solidFill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nbytes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read(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 &lt; 0)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perror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("read");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exit(1);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22639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905001" y="271463"/>
            <a:ext cx="66341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Writing Files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905000" y="914400"/>
            <a:ext cx="8548688" cy="565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Writing a file copies bytes from memory to the current file position, and then updates current file position</a:t>
            </a: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</a:pPr>
            <a:endParaRPr lang="en-US" altLang="en-US" sz="2800">
              <a:solidFill>
                <a:srgbClr val="000000"/>
              </a:solidFill>
              <a:latin typeface="Calibri" panose="020F0502020204030204" pitchFamily="34" charset="0"/>
              <a:cs typeface="DejaVu Sans" charset="0"/>
            </a:endParaRP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Returns number of bytes written from </a:t>
            </a: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buf</a:t>
            </a: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to file </a:t>
            </a: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fd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  <a:cs typeface="DejaVu Sans" charset="0"/>
              </a:rPr>
              <a:t>nbytes &lt; 0</a:t>
            </a:r>
            <a: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indicates that an error occurred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rPr>
              <a:t>As with reads, short counts are possible and are not errors!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2355850" y="1905001"/>
            <a:ext cx="6565900" cy="2556727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char buf[512];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int fd;    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file descriptor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int nbytes;   </a:t>
            </a: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number of bytes read */</a:t>
            </a:r>
          </a:p>
          <a:p>
            <a:pPr eaLnBrk="1" hangingPunct="1">
              <a:buClrTx/>
              <a:buFontTx/>
              <a:buNone/>
            </a:pPr>
            <a:endParaRPr lang="en-US" altLang="en-US" sz="16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Open the file fd ...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990000"/>
                </a:solidFill>
                <a:latin typeface="Courier New" panose="02070309020205020404" pitchFamily="49" charset="0"/>
              </a:rPr>
              <a:t>/* Then write up to 512 bytes from buf to file fd */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if ((nbytes = write(fd, buf, sizeof(buf)) &lt; 0)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perror("write");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   exit(1);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6484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rrake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3923</Words>
  <Application>Microsoft Office PowerPoint</Application>
  <PresentationFormat>Widescreen</PresentationFormat>
  <Paragraphs>656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Aptos</vt:lpstr>
      <vt:lpstr>Arial</vt:lpstr>
      <vt:lpstr>Calibri</vt:lpstr>
      <vt:lpstr>Courier New</vt:lpstr>
      <vt:lpstr>Goudy Old Style</vt:lpstr>
      <vt:lpstr>Times New Roman</vt:lpstr>
      <vt:lpstr>Wingdings</vt:lpstr>
      <vt:lpstr>MarrakeshVTI</vt:lpstr>
      <vt:lpstr>File I/O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Mongan, William</dc:creator>
  <cp:lastModifiedBy>Mongan, William</cp:lastModifiedBy>
  <cp:revision>64</cp:revision>
  <dcterms:created xsi:type="dcterms:W3CDTF">2024-01-11T18:12:50Z</dcterms:created>
  <dcterms:modified xsi:type="dcterms:W3CDTF">2024-02-29T17:23:18Z</dcterms:modified>
</cp:coreProperties>
</file>